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20EDE-B9FF-4D08-B285-1D17DAD40C0A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66B5D-5947-4809-B9A8-756614CDCB1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223A6-EB0A-4A47-8DE9-42E531766D80}" type="slidenum">
              <a:rPr lang="en-GB"/>
              <a:pPr/>
              <a:t>2</a:t>
            </a:fld>
            <a:endParaRPr lang="en-GB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Cars – value</a:t>
            </a:r>
          </a:p>
          <a:p>
            <a:pPr eaLnBrk="1" hangingPunct="1"/>
            <a:r>
              <a:rPr lang="en-GB" smtClean="0"/>
              <a:t>Cake v running – discounting</a:t>
            </a:r>
          </a:p>
          <a:p>
            <a:pPr eaLnBrk="1" hangingPunct="1"/>
            <a:r>
              <a:rPr lang="en-GB" smtClean="0"/>
              <a:t>Nonlinear utility – have a basket of apples, do you want an apple or satsuma? (last example)</a:t>
            </a:r>
          </a:p>
          <a:p>
            <a:pPr eaLnBrk="1" hangingPunct="1"/>
            <a:r>
              <a:rPr lang="en-GB" smtClean="0"/>
              <a:t>Probability of outcome – lottery v roulette wheel</a:t>
            </a:r>
          </a:p>
          <a:p>
            <a:pPr eaLnBrk="1" hangingPunct="1"/>
            <a:r>
              <a:rPr lang="en-GB" smtClean="0"/>
              <a:t>Perceptual uncertainty – radiologist</a:t>
            </a:r>
          </a:p>
          <a:p>
            <a:pPr eaLnBrk="1" hangingPunct="1"/>
            <a:r>
              <a:rPr lang="en-GB" smtClean="0"/>
              <a:t>Priors – radar screen</a:t>
            </a:r>
          </a:p>
          <a:p>
            <a:pPr eaLnBrk="1" hangingPunct="1"/>
            <a:r>
              <a:rPr lang="en-GB" smtClean="0"/>
              <a:t>One slide each</a:t>
            </a:r>
          </a:p>
          <a:p>
            <a:pPr eaLnBrk="1" hangingPunct="1"/>
            <a:r>
              <a:rPr lang="en-GB" smtClean="0"/>
              <a:t>2 eaxmples which make it concrete. </a:t>
            </a:r>
          </a:p>
          <a:p>
            <a:pPr eaLnBrk="1" hangingPunct="1"/>
            <a:r>
              <a:rPr lang="en-GB" smtClean="0"/>
              <a:t>Interleave theory sldies and story slides…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36E71-591C-4688-A990-0FE95DCC37C3}" type="slidenum">
              <a:rPr lang="en-GB"/>
              <a:pPr/>
              <a:t>22</a:t>
            </a:fld>
            <a:endParaRPr lang="en-GB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What kind of things involved? What affects choice? Present series of decisions, exemplars for each of the 6 key components. Ideas…</a:t>
            </a:r>
          </a:p>
          <a:p>
            <a:pPr eaLnBrk="1" hangingPunct="1"/>
            <a:r>
              <a:rPr lang="en-GB" smtClean="0"/>
              <a:t>Alistair darling choosing?!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4A4F9-54DA-417E-A9D4-FA0973BCAD27}" type="slidenum">
              <a:rPr lang="en-GB"/>
              <a:pPr/>
              <a:t>23</a:t>
            </a:fld>
            <a:endParaRPr lang="en-GB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Put in discounting graph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BB751-114B-45CD-8DFA-9242D332AFAE}" type="slidenum">
              <a:rPr lang="en-GB"/>
              <a:pPr/>
              <a:t>24</a:t>
            </a:fld>
            <a:endParaRPr lang="en-GB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What kind of things involved? What affects choice? Present series of decisions, exemplars for each of the 6 key components. Ideas…</a:t>
            </a:r>
          </a:p>
          <a:p>
            <a:pPr eaLnBrk="1" hangingPunct="1"/>
            <a:r>
              <a:rPr lang="en-GB" smtClean="0"/>
              <a:t>Alistair darling choosing?!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1483A-0303-4F78-BFCC-F9791567A4BD}" type="slidenum">
              <a:rPr lang="en-GB"/>
              <a:pPr/>
              <a:t>25</a:t>
            </a:fld>
            <a:endParaRPr lang="en-GB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Put in utility graph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1463D-C950-4A96-8542-76030C811DA8}" type="slidenum">
              <a:rPr lang="en-GB"/>
              <a:pPr/>
              <a:t>26</a:t>
            </a:fld>
            <a:endParaRPr lang="en-GB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What kind of things involved? What affects choice? Present series of decisions, exemplars for each of the 6 key components. Ideas…</a:t>
            </a:r>
          </a:p>
          <a:p>
            <a:pPr eaLnBrk="1" hangingPunct="1"/>
            <a:r>
              <a:rPr lang="en-GB" smtClean="0"/>
              <a:t>Alistair darling choosing?!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CBA4C-2558-49AF-BAC7-8D11DD1DF443}" type="slidenum">
              <a:rPr lang="en-GB"/>
              <a:pPr/>
              <a:t>27</a:t>
            </a:fld>
            <a:endParaRPr lang="en-GB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02AD5-1CD4-4762-BE1E-EBF0F6A9BFB4}" type="slidenum">
              <a:rPr lang="en-GB"/>
              <a:pPr/>
              <a:t>28</a:t>
            </a:fld>
            <a:endParaRPr lang="en-GB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Replace x-ray with circle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71F7D-687E-4490-99E8-A45A662B969B}" type="slidenum">
              <a:rPr lang="en-GB"/>
              <a:pPr/>
              <a:t>29</a:t>
            </a:fld>
            <a:endParaRPr lang="en-GB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Replace x-ray with circle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E470B2-D06D-4BFB-BE05-A67E4DB71222}" type="slidenum">
              <a:rPr lang="en-GB"/>
              <a:pPr/>
              <a:t>30</a:t>
            </a:fld>
            <a:endParaRPr lang="en-GB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Replace x-ray with circle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74B6C-2397-4BD7-81A8-67464602D48E}" type="slidenum">
              <a:rPr lang="en-GB"/>
              <a:pPr/>
              <a:t>32</a:t>
            </a:fld>
            <a:endParaRPr lang="en-GB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Replace x-ray with circle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E30BA-7B8E-4830-8503-B10E8337D57B}" type="slidenum">
              <a:rPr lang="en-GB"/>
              <a:pPr/>
              <a:t>3</a:t>
            </a:fld>
            <a:endParaRPr lang="en-GB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Cars – value</a:t>
            </a:r>
          </a:p>
          <a:p>
            <a:pPr eaLnBrk="1" hangingPunct="1"/>
            <a:r>
              <a:rPr lang="en-GB" smtClean="0"/>
              <a:t>Cake v running – discounting</a:t>
            </a:r>
          </a:p>
          <a:p>
            <a:pPr eaLnBrk="1" hangingPunct="1"/>
            <a:r>
              <a:rPr lang="en-GB" smtClean="0"/>
              <a:t>Nonlinear utility – have a basket of apples, do you want an apple or satsuma? (last example)</a:t>
            </a:r>
          </a:p>
          <a:p>
            <a:pPr eaLnBrk="1" hangingPunct="1"/>
            <a:r>
              <a:rPr lang="en-GB" smtClean="0"/>
              <a:t>Probability of outcome – lottery v roulette wheel</a:t>
            </a:r>
          </a:p>
          <a:p>
            <a:pPr eaLnBrk="1" hangingPunct="1"/>
            <a:r>
              <a:rPr lang="en-GB" smtClean="0"/>
              <a:t>Perceptual uncertainty – radiologist</a:t>
            </a:r>
          </a:p>
          <a:p>
            <a:pPr eaLnBrk="1" hangingPunct="1"/>
            <a:r>
              <a:rPr lang="en-GB" smtClean="0"/>
              <a:t>Priors – radar screen</a:t>
            </a:r>
          </a:p>
          <a:p>
            <a:pPr eaLnBrk="1" hangingPunct="1"/>
            <a:r>
              <a:rPr lang="en-GB" smtClean="0"/>
              <a:t>One slide each</a:t>
            </a:r>
          </a:p>
          <a:p>
            <a:pPr eaLnBrk="1" hangingPunct="1"/>
            <a:r>
              <a:rPr lang="en-GB" smtClean="0"/>
              <a:t>2 eaxmples which make it concrete. </a:t>
            </a:r>
          </a:p>
          <a:p>
            <a:pPr eaLnBrk="1" hangingPunct="1"/>
            <a:r>
              <a:rPr lang="en-GB" smtClean="0"/>
              <a:t>Interleave theory sldies and story slides…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E91DF-DA03-4C0D-9FE8-F77C647DCC85}" type="slidenum">
              <a:rPr lang="en-GB"/>
              <a:pPr/>
              <a:t>34</a:t>
            </a:fld>
            <a:endParaRPr lang="en-GB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Put thumnail  of decisions from intro, winning one from each pair – 6 components from the beginning</a:t>
            </a:r>
          </a:p>
          <a:p>
            <a:pPr eaLnBrk="1" hangingPunct="1"/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FINAL slide – shrink this spider diagram into one corner, one arrow to brain, one arrow to people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24596-CC0D-4DB8-9661-8D679DBC44A3}" type="slidenum">
              <a:rPr lang="en-GB"/>
              <a:pPr/>
              <a:t>4</a:t>
            </a:fld>
            <a:endParaRPr lang="en-GB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Cars – value</a:t>
            </a:r>
          </a:p>
          <a:p>
            <a:pPr eaLnBrk="1" hangingPunct="1"/>
            <a:r>
              <a:rPr lang="en-GB" smtClean="0"/>
              <a:t>Cake v running – discounting</a:t>
            </a:r>
          </a:p>
          <a:p>
            <a:pPr eaLnBrk="1" hangingPunct="1"/>
            <a:r>
              <a:rPr lang="en-GB" smtClean="0"/>
              <a:t>Nonlinear utility – have a basket of apples, do you want an apple or satsuma? (last example)</a:t>
            </a:r>
          </a:p>
          <a:p>
            <a:pPr eaLnBrk="1" hangingPunct="1"/>
            <a:r>
              <a:rPr lang="en-GB" smtClean="0"/>
              <a:t>Probability of outcome – lottery v roulette wheel</a:t>
            </a:r>
          </a:p>
          <a:p>
            <a:pPr eaLnBrk="1" hangingPunct="1"/>
            <a:r>
              <a:rPr lang="en-GB" smtClean="0"/>
              <a:t>Perceptual uncertainty – radiologist</a:t>
            </a:r>
          </a:p>
          <a:p>
            <a:pPr eaLnBrk="1" hangingPunct="1"/>
            <a:r>
              <a:rPr lang="en-GB" smtClean="0"/>
              <a:t>Priors – radar screen</a:t>
            </a:r>
          </a:p>
          <a:p>
            <a:pPr eaLnBrk="1" hangingPunct="1"/>
            <a:r>
              <a:rPr lang="en-GB" smtClean="0"/>
              <a:t>One slide each</a:t>
            </a:r>
          </a:p>
          <a:p>
            <a:pPr eaLnBrk="1" hangingPunct="1"/>
            <a:r>
              <a:rPr lang="en-GB" smtClean="0"/>
              <a:t>2 eaxmples which make it concrete. </a:t>
            </a:r>
          </a:p>
          <a:p>
            <a:pPr eaLnBrk="1" hangingPunct="1"/>
            <a:r>
              <a:rPr lang="en-GB" smtClean="0"/>
              <a:t>Interleave theory sldies and story slides…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FFF3A-C986-4868-86BC-EF70549E2663}" type="slidenum">
              <a:rPr lang="en-GB"/>
              <a:pPr/>
              <a:t>5</a:t>
            </a:fld>
            <a:endParaRPr lang="en-GB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Cars – value</a:t>
            </a:r>
          </a:p>
          <a:p>
            <a:pPr eaLnBrk="1" hangingPunct="1"/>
            <a:r>
              <a:rPr lang="en-GB" smtClean="0"/>
              <a:t>Cake v running – discounting</a:t>
            </a:r>
          </a:p>
          <a:p>
            <a:pPr eaLnBrk="1" hangingPunct="1"/>
            <a:r>
              <a:rPr lang="en-GB" smtClean="0"/>
              <a:t>Nonlinear utility – have a basket of apples, do you want an apple or satsuma? (last example)</a:t>
            </a:r>
          </a:p>
          <a:p>
            <a:pPr eaLnBrk="1" hangingPunct="1"/>
            <a:r>
              <a:rPr lang="en-GB" smtClean="0"/>
              <a:t>Probability of outcome – lottery v roulette wheel</a:t>
            </a:r>
          </a:p>
          <a:p>
            <a:pPr eaLnBrk="1" hangingPunct="1"/>
            <a:r>
              <a:rPr lang="en-GB" smtClean="0"/>
              <a:t>Perceptual uncertainty – radiologist</a:t>
            </a:r>
          </a:p>
          <a:p>
            <a:pPr eaLnBrk="1" hangingPunct="1"/>
            <a:r>
              <a:rPr lang="en-GB" smtClean="0"/>
              <a:t>Priors – radar screen</a:t>
            </a:r>
          </a:p>
          <a:p>
            <a:pPr eaLnBrk="1" hangingPunct="1"/>
            <a:r>
              <a:rPr lang="en-GB" smtClean="0"/>
              <a:t>One slide each</a:t>
            </a:r>
          </a:p>
          <a:p>
            <a:pPr eaLnBrk="1" hangingPunct="1"/>
            <a:r>
              <a:rPr lang="en-GB" smtClean="0"/>
              <a:t>2 eaxmples which make it concrete. </a:t>
            </a:r>
          </a:p>
          <a:p>
            <a:pPr eaLnBrk="1" hangingPunct="1"/>
            <a:r>
              <a:rPr lang="en-GB" smtClean="0"/>
              <a:t>Interleave theory sldies and story slides…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A7C50-2A35-4594-9DFA-C31807A6B3F1}" type="slidenum">
              <a:rPr lang="en-GB"/>
              <a:pPr/>
              <a:t>6</a:t>
            </a:fld>
            <a:endParaRPr lang="en-GB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Cars – value</a:t>
            </a:r>
          </a:p>
          <a:p>
            <a:pPr eaLnBrk="1" hangingPunct="1"/>
            <a:r>
              <a:rPr lang="en-GB" smtClean="0"/>
              <a:t>Cake v running – discounting</a:t>
            </a:r>
          </a:p>
          <a:p>
            <a:pPr eaLnBrk="1" hangingPunct="1"/>
            <a:r>
              <a:rPr lang="en-GB" smtClean="0"/>
              <a:t>Nonlinear utility – have a basket of apples, do you want an apple or satsuma? (last example)</a:t>
            </a:r>
          </a:p>
          <a:p>
            <a:pPr eaLnBrk="1" hangingPunct="1"/>
            <a:r>
              <a:rPr lang="en-GB" smtClean="0"/>
              <a:t>Probability of outcome – lottery v roulette wheel</a:t>
            </a:r>
          </a:p>
          <a:p>
            <a:pPr eaLnBrk="1" hangingPunct="1"/>
            <a:r>
              <a:rPr lang="en-GB" smtClean="0"/>
              <a:t>Perceptual uncertainty – radiologist</a:t>
            </a:r>
          </a:p>
          <a:p>
            <a:pPr eaLnBrk="1" hangingPunct="1"/>
            <a:r>
              <a:rPr lang="en-GB" smtClean="0"/>
              <a:t>Priors – radar screen</a:t>
            </a:r>
          </a:p>
          <a:p>
            <a:pPr eaLnBrk="1" hangingPunct="1"/>
            <a:r>
              <a:rPr lang="en-GB" smtClean="0"/>
              <a:t>One slide each</a:t>
            </a:r>
          </a:p>
          <a:p>
            <a:pPr eaLnBrk="1" hangingPunct="1"/>
            <a:r>
              <a:rPr lang="en-GB" smtClean="0"/>
              <a:t>2 eaxmples which make it concrete. </a:t>
            </a:r>
          </a:p>
          <a:p>
            <a:pPr eaLnBrk="1" hangingPunct="1"/>
            <a:r>
              <a:rPr lang="en-GB" smtClean="0"/>
              <a:t>Interleave theory sldies and story slides…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5716C-B7D8-46BD-945D-B62A3CBA109C}" type="slidenum">
              <a:rPr lang="en-GB"/>
              <a:pPr/>
              <a:t>7</a:t>
            </a:fld>
            <a:endParaRPr lang="en-GB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Cars – value</a:t>
            </a:r>
          </a:p>
          <a:p>
            <a:pPr eaLnBrk="1" hangingPunct="1"/>
            <a:r>
              <a:rPr lang="en-GB" smtClean="0"/>
              <a:t>Cake v running – discounting</a:t>
            </a:r>
          </a:p>
          <a:p>
            <a:pPr eaLnBrk="1" hangingPunct="1"/>
            <a:r>
              <a:rPr lang="en-GB" smtClean="0"/>
              <a:t>Nonlinear utility – have a basket of apples, do you want an apple or satsuma? (last example)</a:t>
            </a:r>
          </a:p>
          <a:p>
            <a:pPr eaLnBrk="1" hangingPunct="1"/>
            <a:r>
              <a:rPr lang="en-GB" smtClean="0"/>
              <a:t>Probability of outcome – lottery v roulette wheel</a:t>
            </a:r>
          </a:p>
          <a:p>
            <a:pPr eaLnBrk="1" hangingPunct="1"/>
            <a:r>
              <a:rPr lang="en-GB" smtClean="0"/>
              <a:t>Perceptual uncertainty – radiologist</a:t>
            </a:r>
          </a:p>
          <a:p>
            <a:pPr eaLnBrk="1" hangingPunct="1"/>
            <a:r>
              <a:rPr lang="en-GB" smtClean="0"/>
              <a:t>Priors – radar screen</a:t>
            </a:r>
          </a:p>
          <a:p>
            <a:pPr eaLnBrk="1" hangingPunct="1"/>
            <a:r>
              <a:rPr lang="en-GB" smtClean="0"/>
              <a:t>One slide each</a:t>
            </a:r>
          </a:p>
          <a:p>
            <a:pPr eaLnBrk="1" hangingPunct="1"/>
            <a:r>
              <a:rPr lang="en-GB" smtClean="0"/>
              <a:t>2 eaxmples which make it concrete. </a:t>
            </a:r>
          </a:p>
          <a:p>
            <a:pPr eaLnBrk="1" hangingPunct="1"/>
            <a:r>
              <a:rPr lang="en-GB" smtClean="0"/>
              <a:t>Interleave theory sldies and story slides…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7D124-1BBD-43A5-BD22-ED0E33B55CBD}" type="slidenum">
              <a:rPr lang="en-GB"/>
              <a:pPr/>
              <a:t>9</a:t>
            </a:fld>
            <a:endParaRPr lang="en-GB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Put thumnail  of decisions from intro, winning one from each pair – 6 components from the beginning</a:t>
            </a:r>
          </a:p>
          <a:p>
            <a:pPr eaLnBrk="1" hangingPunct="1"/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FINAL slide – shrink this spider diagram into one corner, one arrow to brain, one arrow to people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236FF-5268-4EED-A452-98147B4F61DD}" type="slidenum">
              <a:rPr lang="en-GB"/>
              <a:pPr/>
              <a:t>20</a:t>
            </a:fld>
            <a:endParaRPr lang="en-GB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What kind of things involved? What affects choice? Present series of decisions, exemplars for each of the 6 key components. Ideas…</a:t>
            </a:r>
          </a:p>
          <a:p>
            <a:pPr eaLnBrk="1" hangingPunct="1"/>
            <a:r>
              <a:rPr lang="en-GB" smtClean="0"/>
              <a:t>Alistair darling choosing?!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692DB-D80C-482C-AFA4-A3439861E74F}" type="slidenum">
              <a:rPr lang="en-GB"/>
              <a:pPr/>
              <a:t>21</a:t>
            </a:fld>
            <a:endParaRPr lang="en-GB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What kind of things involved? What affects choice? Present series of decisions, exemplars for each of the 6 key components. Ideas…</a:t>
            </a:r>
          </a:p>
          <a:p>
            <a:pPr eaLnBrk="1" hangingPunct="1"/>
            <a:r>
              <a:rPr lang="en-GB" smtClean="0"/>
              <a:t>Alistair darling choosing?!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D74-3E57-44F5-B08D-83F927DCACCB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616E-E245-480E-83A4-CB4B99AF3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D74-3E57-44F5-B08D-83F927DCACCB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616E-E245-480E-83A4-CB4B99AF3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D74-3E57-44F5-B08D-83F927DCACCB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616E-E245-480E-83A4-CB4B99AF3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D74-3E57-44F5-B08D-83F927DCACCB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616E-E245-480E-83A4-CB4B99AF3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D74-3E57-44F5-B08D-83F927DCACCB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616E-E245-480E-83A4-CB4B99AF3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D74-3E57-44F5-B08D-83F927DCACCB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616E-E245-480E-83A4-CB4B99AF3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D74-3E57-44F5-B08D-83F927DCACCB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616E-E245-480E-83A4-CB4B99AF3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D74-3E57-44F5-B08D-83F927DCACCB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616E-E245-480E-83A4-CB4B99AF3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D74-3E57-44F5-B08D-83F927DCACCB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616E-E245-480E-83A4-CB4B99AF3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D74-3E57-44F5-B08D-83F927DCACCB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616E-E245-480E-83A4-CB4B99AF3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D74-3E57-44F5-B08D-83F927DCACCB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616E-E245-480E-83A4-CB4B99AF36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34D74-3E57-44F5-B08D-83F927DCACCB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4616E-E245-480E-83A4-CB4B99AF36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GB" sz="4400" smtClean="0">
                <a:solidFill>
                  <a:schemeClr val="tx1"/>
                </a:solidFill>
              </a:rPr>
              <a:t>Introduction </a:t>
            </a:r>
            <a:r>
              <a:rPr lang="en-GB" sz="2800" smtClean="0">
                <a:solidFill>
                  <a:schemeClr val="tx1"/>
                </a:solidFill>
              </a:rPr>
              <a:t/>
            </a:r>
            <a:br>
              <a:rPr lang="en-GB" sz="2800" smtClean="0">
                <a:solidFill>
                  <a:schemeClr val="tx1"/>
                </a:solidFill>
              </a:rPr>
            </a:br>
            <a:r>
              <a:rPr lang="en-GB" sz="2800" b="0" smtClean="0">
                <a:solidFill>
                  <a:schemeClr val="tx1"/>
                </a:solidFill>
              </a:rPr>
              <a:t>By Elisabeth Rounis and Louise Whiteley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Behaviour</a:t>
            </a:r>
          </a:p>
        </p:txBody>
      </p:sp>
      <p:pic>
        <p:nvPicPr>
          <p:cNvPr id="15363" name="Picture 4" descr="Jog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908050"/>
            <a:ext cx="21018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thinker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500438"/>
            <a:ext cx="20288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sleep-lear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6449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 descr="remote_t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1628775"/>
            <a:ext cx="251936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Decision</a:t>
            </a:r>
          </a:p>
        </p:txBody>
      </p:sp>
      <p:pic>
        <p:nvPicPr>
          <p:cNvPr id="16387" name="Picture 4" descr="Jog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60575"/>
            <a:ext cx="42037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victoria_c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063750"/>
            <a:ext cx="4103687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Decision</a:t>
            </a:r>
          </a:p>
        </p:txBody>
      </p:sp>
      <p:pic>
        <p:nvPicPr>
          <p:cNvPr id="17411" name="Picture 4" descr="dal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628775"/>
            <a:ext cx="41163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Behaviour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Neuronal recording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700213"/>
            <a:ext cx="5400675" cy="4465637"/>
            <a:chOff x="158" y="1071"/>
            <a:chExt cx="3886" cy="3249"/>
          </a:xfrm>
        </p:grpSpPr>
        <p:pic>
          <p:nvPicPr>
            <p:cNvPr id="19461" name="Picture 4" descr="M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1098"/>
              <a:ext cx="3840" cy="3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Rectangle 5"/>
            <p:cNvSpPr>
              <a:spLocks noChangeArrowheads="1"/>
            </p:cNvSpPr>
            <p:nvPr/>
          </p:nvSpPr>
          <p:spPr bwMode="auto">
            <a:xfrm>
              <a:off x="158" y="1071"/>
              <a:ext cx="1044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3" name="Rectangle 6"/>
            <p:cNvSpPr>
              <a:spLocks noChangeArrowheads="1"/>
            </p:cNvSpPr>
            <p:nvPr/>
          </p:nvSpPr>
          <p:spPr bwMode="auto">
            <a:xfrm rot="-5400000">
              <a:off x="-136" y="1480"/>
              <a:ext cx="1044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4" name="Rectangle 7"/>
            <p:cNvSpPr>
              <a:spLocks noChangeArrowheads="1"/>
            </p:cNvSpPr>
            <p:nvPr/>
          </p:nvSpPr>
          <p:spPr bwMode="auto">
            <a:xfrm rot="-5400000">
              <a:off x="-60" y="2605"/>
              <a:ext cx="1933" cy="14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9460" name="Picture 8" descr="fig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025" y="1268413"/>
            <a:ext cx="319405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The Start: Building a perceptual decision</a:t>
            </a:r>
            <a:endParaRPr lang="en-US" smtClean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1881188" y="4194175"/>
          <a:ext cx="1066800" cy="485775"/>
        </p:xfrm>
        <a:graphic>
          <a:graphicData uri="http://schemas.openxmlformats.org/presentationml/2006/ole">
            <p:oleObj spid="_x0000_s1026" name="Package" r:id="rId3" imgW="1066680" imgH="485640" progId="Package">
              <p:embed/>
            </p:oleObj>
          </a:graphicData>
        </a:graphic>
      </p:graphicFrame>
      <p:pic>
        <p:nvPicPr>
          <p:cNvPr id="1029" name="Picture 5" descr="fig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6838" y="2357438"/>
            <a:ext cx="64103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47813" y="5229225"/>
            <a:ext cx="544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http://monkeybiz.stanford.edu/movies/0coh_circle.qt</a:t>
            </a:r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3779838" y="5805488"/>
          <a:ext cx="923925" cy="485775"/>
        </p:xfrm>
        <a:graphic>
          <a:graphicData uri="http://schemas.openxmlformats.org/presentationml/2006/ole">
            <p:oleObj spid="_x0000_s1027" name="Package" r:id="rId5" imgW="923760" imgH="485640" progId="Package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LIP</a:t>
            </a:r>
            <a:endParaRPr lang="en-US" smtClean="0"/>
          </a:p>
        </p:txBody>
      </p:sp>
      <p:pic>
        <p:nvPicPr>
          <p:cNvPr id="2052" name="Picture 5" descr="Port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6800" y="4192588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2679700" y="3935413"/>
            <a:ext cx="438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7200"/>
              <a:t>.</a:t>
            </a:r>
            <a:endParaRPr lang="en-US" sz="7200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5141913" y="3933825"/>
            <a:ext cx="438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7200"/>
              <a:t>.</a:t>
            </a:r>
            <a:endParaRPr lang="en-US" sz="7200"/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2411413" y="5518150"/>
            <a:ext cx="348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Are the dots moving left or right?</a:t>
            </a:r>
            <a:endParaRPr lang="en-US"/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>
            <p:ph idx="1"/>
          </p:nvPr>
        </p:nvGraphicFramePr>
        <p:xfrm>
          <a:off x="3779838" y="5884863"/>
          <a:ext cx="923925" cy="485775"/>
        </p:xfrm>
        <a:graphic>
          <a:graphicData uri="http://schemas.openxmlformats.org/presentationml/2006/ole">
            <p:oleObj spid="_x0000_s2050" name="Package" r:id="rId4" imgW="923760" imgH="485640" progId="Package">
              <p:embed/>
            </p:oleObj>
          </a:graphicData>
        </a:graphic>
      </p:graphicFrame>
      <p:sp>
        <p:nvSpPr>
          <p:cNvPr id="2056" name="Oval 14"/>
          <p:cNvSpPr>
            <a:spLocks noChangeArrowheads="1"/>
          </p:cNvSpPr>
          <p:nvPr/>
        </p:nvSpPr>
        <p:spPr bwMode="auto">
          <a:xfrm rot="-1807223">
            <a:off x="5148263" y="4589463"/>
            <a:ext cx="719137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057" name="Picture 16" descr="nrn873-f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692150"/>
            <a:ext cx="41322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Oval 17"/>
          <p:cNvSpPr>
            <a:spLocks noChangeArrowheads="1"/>
          </p:cNvSpPr>
          <p:nvPr/>
        </p:nvSpPr>
        <p:spPr bwMode="auto">
          <a:xfrm rot="737716">
            <a:off x="3201988" y="1274763"/>
            <a:ext cx="871537" cy="568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" name="Rectangle 18"/>
          <p:cNvSpPr>
            <a:spLocks noChangeArrowheads="1"/>
          </p:cNvSpPr>
          <p:nvPr/>
        </p:nvSpPr>
        <p:spPr bwMode="auto">
          <a:xfrm>
            <a:off x="3203575" y="765175"/>
            <a:ext cx="1728788" cy="360363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0" name="Rectangle 19"/>
          <p:cNvSpPr>
            <a:spLocks noChangeArrowheads="1"/>
          </p:cNvSpPr>
          <p:nvPr/>
        </p:nvSpPr>
        <p:spPr bwMode="auto">
          <a:xfrm>
            <a:off x="3492500" y="3357563"/>
            <a:ext cx="2447925" cy="792162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981075"/>
            <a:ext cx="39243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221163"/>
            <a:ext cx="25336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21163"/>
            <a:ext cx="24288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So what happens when we actually </a:t>
            </a:r>
            <a:r>
              <a:rPr lang="en-GB" i="1" smtClean="0"/>
              <a:t>see </a:t>
            </a:r>
            <a:r>
              <a:rPr lang="en-GB" smtClean="0"/>
              <a:t> something?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 descr="Radi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49500"/>
            <a:ext cx="309721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Representation of sensory evidence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What affects a decision?</a:t>
            </a:r>
          </a:p>
        </p:txBody>
      </p:sp>
      <p:pic>
        <p:nvPicPr>
          <p:cNvPr id="7171" name="Picture 3" descr="Red-Ferrari-360-Spy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798763"/>
            <a:ext cx="28082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Yellow_ferra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5238" y="2727325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211638" y="3446463"/>
            <a:ext cx="792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OR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812088" y="3446463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489950" cy="792162"/>
          </a:xfrm>
        </p:spPr>
        <p:txBody>
          <a:bodyPr/>
          <a:lstStyle/>
          <a:p>
            <a:pPr eaLnBrk="1" hangingPunct="1"/>
            <a:r>
              <a:rPr lang="en-GB" smtClean="0"/>
              <a:t>Value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4572000" y="4724400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i="1"/>
              <a:t>B</a:t>
            </a:r>
            <a:endParaRPr lang="en-GB" sz="2400" i="1" baseline="-25000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4572000" y="2493963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i="1"/>
              <a:t>A</a:t>
            </a:r>
            <a:endParaRPr lang="en-GB" sz="2400" i="1" baseline="-25000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3635375" y="3286125"/>
            <a:ext cx="1009650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636963" y="4438650"/>
            <a:ext cx="10080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771775" y="1341438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Compute V(A) and V(B)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835150" y="3213100"/>
            <a:ext cx="1800225" cy="1511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/>
              <a:t>Choose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489950" cy="792162"/>
          </a:xfrm>
        </p:spPr>
        <p:txBody>
          <a:bodyPr/>
          <a:lstStyle/>
          <a:p>
            <a:pPr eaLnBrk="1" hangingPunct="1"/>
            <a:r>
              <a:rPr lang="en-GB" smtClean="0"/>
              <a:t>Value</a:t>
            </a: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4572000" y="4724400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i="1"/>
              <a:t>B=£500</a:t>
            </a:r>
            <a:endParaRPr lang="en-GB" sz="2000" i="1" baseline="-25000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4572000" y="2493963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i="1"/>
              <a:t>A=£1000</a:t>
            </a:r>
            <a:endParaRPr lang="en-GB" sz="2000" i="1" baseline="-25000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3708400" y="3286125"/>
            <a:ext cx="9366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636963" y="4438650"/>
            <a:ext cx="10080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059113" y="12684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V(A) &gt; V(B), so choose A</a:t>
            </a:r>
          </a:p>
        </p:txBody>
      </p:sp>
      <p:pic>
        <p:nvPicPr>
          <p:cNvPr id="24584" name="Picture 8" descr="alistair-darling_28_36920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565400"/>
            <a:ext cx="22018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489950" cy="792162"/>
          </a:xfrm>
        </p:spPr>
        <p:txBody>
          <a:bodyPr/>
          <a:lstStyle/>
          <a:p>
            <a:pPr eaLnBrk="1" hangingPunct="1"/>
            <a:r>
              <a:rPr lang="en-GB" smtClean="0"/>
              <a:t>Discounting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3636963" y="4724400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i="1"/>
              <a:t>B</a:t>
            </a:r>
            <a:endParaRPr lang="en-GB" sz="2400" i="1" baseline="-25000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4643438" y="2060575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i="1"/>
              <a:t>A</a:t>
            </a:r>
            <a:endParaRPr lang="en-GB" sz="2400" i="1" baseline="-25000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2700338" y="2852738"/>
            <a:ext cx="20161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701925" y="4438650"/>
            <a:ext cx="10080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771775" y="1125538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Compute V(A) and V(B)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900113" y="3213100"/>
            <a:ext cx="1800225" cy="1511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/>
              <a:t>Choose</a:t>
            </a:r>
            <a:endParaRPr lang="en-US" sz="2400" b="1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852738"/>
            <a:ext cx="258127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946900" y="50133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Time</a:t>
            </a:r>
            <a:endParaRPr lang="en-US" b="1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507038" y="3644900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Value</a:t>
            </a:r>
            <a:endParaRPr lang="en-US" b="1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700338" y="479742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Now!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059113" y="26368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3 weeks…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489950" cy="792162"/>
          </a:xfrm>
        </p:spPr>
        <p:txBody>
          <a:bodyPr/>
          <a:lstStyle/>
          <a:p>
            <a:pPr eaLnBrk="1" hangingPunct="1"/>
            <a:r>
              <a:rPr lang="en-GB" smtClean="0"/>
              <a:t>Discounting</a:t>
            </a: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4572000" y="4725988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1"/>
              <a:t>B = £500</a:t>
            </a:r>
            <a:endParaRPr lang="en-GB" i="1" baseline="-25000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7164388" y="1989138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1"/>
              <a:t>A = £1000</a:t>
            </a:r>
            <a:endParaRPr lang="en-GB" i="1" baseline="-25000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2916238" y="2636838"/>
            <a:ext cx="424815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916238" y="4365625"/>
            <a:ext cx="17287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339975" y="1268413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V(B</a:t>
            </a:r>
            <a:r>
              <a:rPr lang="en-GB" sz="2400" baseline="-25000"/>
              <a:t>t=now</a:t>
            </a:r>
            <a:r>
              <a:rPr lang="en-GB" sz="2400"/>
              <a:t>) &gt; V(A</a:t>
            </a:r>
            <a:r>
              <a:rPr lang="en-GB" sz="2400" baseline="-25000"/>
              <a:t>t=3 weeks</a:t>
            </a:r>
            <a:r>
              <a:rPr lang="en-GB" sz="2400"/>
              <a:t>) so choose B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572000" y="2565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3 weeks…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276600" y="47244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Now!</a:t>
            </a:r>
          </a:p>
        </p:txBody>
      </p:sp>
      <p:pic>
        <p:nvPicPr>
          <p:cNvPr id="26634" name="Picture 10" descr="alistair-darling_28_36920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565400"/>
            <a:ext cx="220186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89950" cy="792163"/>
          </a:xfrm>
        </p:spPr>
        <p:txBody>
          <a:bodyPr/>
          <a:lstStyle/>
          <a:p>
            <a:pPr eaLnBrk="1" hangingPunct="1"/>
            <a:r>
              <a:rPr lang="en-GB" smtClean="0"/>
              <a:t>Relative wealth</a:t>
            </a:r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2987675" y="4724400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i="1"/>
              <a:t>B</a:t>
            </a:r>
            <a:endParaRPr lang="en-GB" sz="2400" i="1" baseline="-25000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3994150" y="2060575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i="1"/>
              <a:t>A</a:t>
            </a:r>
            <a:endParaRPr lang="en-GB" sz="2400" i="1" baseline="-25000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2051050" y="2852738"/>
            <a:ext cx="20161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2052638" y="4438650"/>
            <a:ext cx="10080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16013" y="1125538"/>
            <a:ext cx="6913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Compute V(A) and V(B) </a:t>
            </a:r>
            <a:r>
              <a:rPr lang="en-GB" sz="2400" i="1"/>
              <a:t>relative </a:t>
            </a:r>
            <a:r>
              <a:rPr lang="en-GB" sz="2400"/>
              <a:t>to your wealth now and in 3 weeks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50825" y="3213100"/>
            <a:ext cx="1800225" cy="1511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/>
              <a:t>Choose</a:t>
            </a:r>
            <a:endParaRPr lang="en-US" sz="2400" b="1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662613" y="4214813"/>
            <a:ext cx="3302000" cy="2527300"/>
            <a:chOff x="3469" y="1797"/>
            <a:chExt cx="2080" cy="1592"/>
          </a:xfrm>
        </p:grpSpPr>
        <p:pic>
          <p:nvPicPr>
            <p:cNvPr id="2766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" y="1797"/>
              <a:ext cx="1626" cy="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7" name="Text Box 11"/>
            <p:cNvSpPr txBox="1">
              <a:spLocks noChangeArrowheads="1"/>
            </p:cNvSpPr>
            <p:nvPr/>
          </p:nvSpPr>
          <p:spPr bwMode="auto">
            <a:xfrm>
              <a:off x="4376" y="3158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Time</a:t>
              </a:r>
              <a:endParaRPr lang="en-US" b="1"/>
            </a:p>
          </p:txBody>
        </p:sp>
        <p:sp>
          <p:nvSpPr>
            <p:cNvPr id="27668" name="Text Box 12"/>
            <p:cNvSpPr txBox="1">
              <a:spLocks noChangeArrowheads="1"/>
            </p:cNvSpPr>
            <p:nvPr/>
          </p:nvSpPr>
          <p:spPr bwMode="auto">
            <a:xfrm>
              <a:off x="3469" y="2296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Value</a:t>
              </a:r>
              <a:endParaRPr lang="en-US" b="1"/>
            </a:p>
          </p:txBody>
        </p:sp>
      </p:grp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2051050" y="479742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Now!</a:t>
            </a:r>
          </a:p>
        </p:txBody>
      </p:sp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2409825" y="26368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3 weeks…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07038" y="2054225"/>
            <a:ext cx="3170237" cy="2238375"/>
            <a:chOff x="3469" y="1162"/>
            <a:chExt cx="1997" cy="1410"/>
          </a:xfrm>
        </p:grpSpPr>
        <p:sp>
          <p:nvSpPr>
            <p:cNvPr id="27661" name="Line 16"/>
            <p:cNvSpPr>
              <a:spLocks noChangeShapeType="1"/>
            </p:cNvSpPr>
            <p:nvPr/>
          </p:nvSpPr>
          <p:spPr bwMode="auto">
            <a:xfrm>
              <a:off x="4059" y="1162"/>
              <a:ext cx="0" cy="1134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2" name="Line 17"/>
            <p:cNvSpPr>
              <a:spLocks noChangeShapeType="1"/>
            </p:cNvSpPr>
            <p:nvPr/>
          </p:nvSpPr>
          <p:spPr bwMode="auto">
            <a:xfrm>
              <a:off x="4059" y="2296"/>
              <a:ext cx="1406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3" name="Freeform 18"/>
            <p:cNvSpPr>
              <a:spLocks/>
            </p:cNvSpPr>
            <p:nvPr/>
          </p:nvSpPr>
          <p:spPr bwMode="auto">
            <a:xfrm>
              <a:off x="4059" y="1298"/>
              <a:ext cx="1361" cy="998"/>
            </a:xfrm>
            <a:custGeom>
              <a:avLst/>
              <a:gdLst>
                <a:gd name="T0" fmla="*/ 0 w 1361"/>
                <a:gd name="T1" fmla="*/ 998 h 998"/>
                <a:gd name="T2" fmla="*/ 136 w 1361"/>
                <a:gd name="T3" fmla="*/ 544 h 998"/>
                <a:gd name="T4" fmla="*/ 409 w 1361"/>
                <a:gd name="T5" fmla="*/ 182 h 998"/>
                <a:gd name="T6" fmla="*/ 771 w 1361"/>
                <a:gd name="T7" fmla="*/ 46 h 998"/>
                <a:gd name="T8" fmla="*/ 1361 w 1361"/>
                <a:gd name="T9" fmla="*/ 0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1"/>
                <a:gd name="T16" fmla="*/ 0 h 998"/>
                <a:gd name="T17" fmla="*/ 1361 w 1361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1" h="998">
                  <a:moveTo>
                    <a:pt x="0" y="998"/>
                  </a:moveTo>
                  <a:cubicBezTo>
                    <a:pt x="34" y="839"/>
                    <a:pt x="68" y="680"/>
                    <a:pt x="136" y="544"/>
                  </a:cubicBezTo>
                  <a:cubicBezTo>
                    <a:pt x="204" y="408"/>
                    <a:pt x="303" y="265"/>
                    <a:pt x="409" y="182"/>
                  </a:cubicBezTo>
                  <a:cubicBezTo>
                    <a:pt x="515" y="99"/>
                    <a:pt x="612" y="76"/>
                    <a:pt x="771" y="46"/>
                  </a:cubicBezTo>
                  <a:cubicBezTo>
                    <a:pt x="930" y="16"/>
                    <a:pt x="1145" y="8"/>
                    <a:pt x="1361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4" name="Text Box 19"/>
            <p:cNvSpPr txBox="1">
              <a:spLocks noChangeArrowheads="1"/>
            </p:cNvSpPr>
            <p:nvPr/>
          </p:nvSpPr>
          <p:spPr bwMode="auto">
            <a:xfrm>
              <a:off x="3469" y="1525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Utility</a:t>
              </a:r>
              <a:endParaRPr lang="en-US" b="1"/>
            </a:p>
          </p:txBody>
        </p:sp>
        <p:sp>
          <p:nvSpPr>
            <p:cNvPr id="27665" name="Text Box 20"/>
            <p:cNvSpPr txBox="1">
              <a:spLocks noChangeArrowheads="1"/>
            </p:cNvSpPr>
            <p:nvPr/>
          </p:nvSpPr>
          <p:spPr bwMode="auto">
            <a:xfrm>
              <a:off x="4921" y="2341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Value</a:t>
              </a:r>
              <a:endParaRPr 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489950" cy="792162"/>
          </a:xfrm>
        </p:spPr>
        <p:txBody>
          <a:bodyPr/>
          <a:lstStyle/>
          <a:p>
            <a:pPr eaLnBrk="1" hangingPunct="1"/>
            <a:r>
              <a:rPr lang="en-GB" smtClean="0"/>
              <a:t>Relative wealth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4427538" y="4725988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1"/>
              <a:t>B = £500</a:t>
            </a:r>
            <a:endParaRPr lang="en-GB" i="1" baseline="-25000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7235825" y="2205038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1"/>
              <a:t>A = £1000</a:t>
            </a:r>
            <a:endParaRPr lang="en-GB" i="1" baseline="-25000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3348038" y="2852738"/>
            <a:ext cx="38877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275013" y="4437063"/>
            <a:ext cx="12255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55650" y="1341438"/>
            <a:ext cx="820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Now, V(B</a:t>
            </a:r>
            <a:r>
              <a:rPr lang="en-GB" sz="2400" baseline="-25000"/>
              <a:t>t=now</a:t>
            </a:r>
            <a:r>
              <a:rPr lang="en-GB" sz="2400"/>
              <a:t>, W</a:t>
            </a:r>
            <a:r>
              <a:rPr lang="en-GB" sz="2400" baseline="-25000"/>
              <a:t>t=now</a:t>
            </a:r>
            <a:r>
              <a:rPr lang="en-GB" sz="2400"/>
              <a:t>) &lt; V(A</a:t>
            </a:r>
            <a:r>
              <a:rPr lang="en-GB" sz="2400" baseline="-25000"/>
              <a:t>t=3 weeks</a:t>
            </a:r>
            <a:r>
              <a:rPr lang="en-GB" sz="2400"/>
              <a:t>, W</a:t>
            </a:r>
            <a:r>
              <a:rPr lang="en-GB" sz="2400" baseline="-25000"/>
              <a:t>t=3 weeks</a:t>
            </a:r>
            <a:r>
              <a:rPr lang="en-GB" sz="2400"/>
              <a:t>) so choose A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498975" y="3716338"/>
            <a:ext cx="2808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Plus pension of £1000 in 3 weeks!!</a:t>
            </a:r>
          </a:p>
        </p:txBody>
      </p:sp>
      <p:pic>
        <p:nvPicPr>
          <p:cNvPr id="28681" name="Picture 9" descr="alistair-darling_28_36920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2565400"/>
            <a:ext cx="22018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89950" cy="792163"/>
          </a:xfrm>
        </p:spPr>
        <p:txBody>
          <a:bodyPr/>
          <a:lstStyle/>
          <a:p>
            <a:pPr eaLnBrk="1" hangingPunct="1"/>
            <a:r>
              <a:rPr lang="en-GB" smtClean="0"/>
              <a:t>Probability</a:t>
            </a: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5149850" y="4724400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i="1"/>
              <a:t>B</a:t>
            </a:r>
            <a:endParaRPr lang="en-GB" sz="2400" i="1" baseline="-25000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5148263" y="2565400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i="1"/>
              <a:t>A</a:t>
            </a:r>
            <a:endParaRPr lang="en-GB" sz="2400" i="1" baseline="-25000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4213225" y="3284538"/>
            <a:ext cx="9350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214813" y="4438650"/>
            <a:ext cx="10080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116013" y="1125538"/>
            <a:ext cx="6913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Weight V(A) and V(B) by the </a:t>
            </a:r>
            <a:r>
              <a:rPr lang="en-GB" sz="2400" i="1"/>
              <a:t>probability </a:t>
            </a:r>
            <a:r>
              <a:rPr lang="en-GB" sz="2400"/>
              <a:t>they will occur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413000" y="3213100"/>
            <a:ext cx="1800225" cy="1511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/>
              <a:t>Choose</a:t>
            </a:r>
            <a:endParaRPr lang="en-US" sz="2400" b="1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23850" y="3716338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U = p * V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588125" y="292417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x p(A)</a:t>
            </a:r>
            <a:endParaRPr lang="en-US" sz="2000" b="1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659563" y="501332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x p(B)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489950" cy="792162"/>
          </a:xfrm>
        </p:spPr>
        <p:txBody>
          <a:bodyPr/>
          <a:lstStyle/>
          <a:p>
            <a:pPr eaLnBrk="1" hangingPunct="1"/>
            <a:r>
              <a:rPr lang="en-GB" smtClean="0"/>
              <a:t>Probability</a:t>
            </a: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4068763" y="4725988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1"/>
              <a:t>B = £500</a:t>
            </a:r>
            <a:endParaRPr lang="en-GB" i="1" baseline="-25000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4068763" y="2493963"/>
            <a:ext cx="1079500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1"/>
              <a:t>A = £1000</a:t>
            </a:r>
            <a:endParaRPr lang="en-GB" i="1" baseline="-25000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V="1">
            <a:off x="2700338" y="3286125"/>
            <a:ext cx="14414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700338" y="4365625"/>
            <a:ext cx="14414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1188" y="6092825"/>
            <a:ext cx="8281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In other words… U(B</a:t>
            </a:r>
            <a:r>
              <a:rPr lang="en-GB" sz="2000" baseline="-25000"/>
              <a:t>t=now</a:t>
            </a:r>
            <a:r>
              <a:rPr lang="en-GB" sz="2000"/>
              <a:t>, W</a:t>
            </a:r>
            <a:r>
              <a:rPr lang="en-GB" sz="2000" baseline="-25000"/>
              <a:t>t=now</a:t>
            </a:r>
            <a:r>
              <a:rPr lang="en-GB" sz="2000"/>
              <a:t>) &gt; U(A</a:t>
            </a:r>
            <a:r>
              <a:rPr lang="en-GB" sz="2000" baseline="-25000"/>
              <a:t>t=3 weeks</a:t>
            </a:r>
            <a:r>
              <a:rPr lang="en-GB" sz="2000"/>
              <a:t>, W</a:t>
            </a:r>
            <a:r>
              <a:rPr lang="en-GB" sz="2000" baseline="-25000"/>
              <a:t>t=3 weeks</a:t>
            </a:r>
            <a:r>
              <a:rPr lang="en-GB" sz="2000"/>
              <a:t>) so choose B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877050" y="3716338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U = p * V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437188" y="270827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Risky bet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508625" y="5013325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Safer bet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844800" y="30686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 = 0.1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916238" y="47974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 = 0.9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900113" y="1484313"/>
            <a:ext cx="7920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Now, V(B</a:t>
            </a:r>
            <a:r>
              <a:rPr lang="en-GB" sz="2000" baseline="-25000"/>
              <a:t>t=now</a:t>
            </a:r>
            <a:r>
              <a:rPr lang="en-GB" sz="2000"/>
              <a:t>, W</a:t>
            </a:r>
            <a:r>
              <a:rPr lang="en-GB" sz="2000" baseline="-25000"/>
              <a:t>t=now</a:t>
            </a:r>
            <a:r>
              <a:rPr lang="en-GB" sz="2000"/>
              <a:t>)*0.9 &gt; V(A</a:t>
            </a:r>
            <a:r>
              <a:rPr lang="en-GB" sz="2000" baseline="-25000"/>
              <a:t>t=3 weeks</a:t>
            </a:r>
            <a:r>
              <a:rPr lang="en-GB" sz="2000"/>
              <a:t>, W</a:t>
            </a:r>
            <a:r>
              <a:rPr lang="en-GB" sz="2000" baseline="-25000"/>
              <a:t>t=3 weeks</a:t>
            </a:r>
            <a:r>
              <a:rPr lang="en-GB" sz="2000"/>
              <a:t>)*0.1 so choose B</a:t>
            </a:r>
          </a:p>
        </p:txBody>
      </p:sp>
      <p:pic>
        <p:nvPicPr>
          <p:cNvPr id="30734" name="Picture 14" descr="alistair-darling_28_36920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565400"/>
            <a:ext cx="22018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Deciding what we’re seeing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492500" y="3860800"/>
            <a:ext cx="19431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3492500" y="2636838"/>
            <a:ext cx="18716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435600" y="2060575"/>
            <a:ext cx="1079500" cy="10795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i="1">
                <a:solidFill>
                  <a:schemeClr val="bg1"/>
                </a:solidFill>
              </a:rPr>
              <a:t>A</a:t>
            </a:r>
            <a:endParaRPr lang="en-GB" sz="2400" b="1" i="1" baseline="-25000">
              <a:solidFill>
                <a:schemeClr val="bg1"/>
              </a:solidFill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5435600" y="4652963"/>
            <a:ext cx="1079500" cy="10795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i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804025" y="5013325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p = 0.9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804025" y="2349500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p = 0.1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27088" y="594995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On balance, we think we saw B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692275" y="2997200"/>
            <a:ext cx="1800225" cy="15113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/>
              <a:t>Choose</a:t>
            </a:r>
            <a:endParaRPr lang="en-US" sz="24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Deciding what we’re seeing</a:t>
            </a:r>
          </a:p>
        </p:txBody>
      </p:sp>
      <p:pic>
        <p:nvPicPr>
          <p:cNvPr id="32771" name="Picture 3" descr="Radi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420938"/>
            <a:ext cx="23034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492500" y="3860800"/>
            <a:ext cx="18002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3492500" y="2565400"/>
            <a:ext cx="18002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5435600" y="2060575"/>
            <a:ext cx="1079500" cy="10795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1">
                <a:solidFill>
                  <a:schemeClr val="bg1"/>
                </a:solidFill>
              </a:rPr>
              <a:t>Tumour</a:t>
            </a:r>
            <a:endParaRPr lang="en-GB" i="1" baseline="-25000">
              <a:solidFill>
                <a:schemeClr val="bg1"/>
              </a:solidFill>
            </a:endParaRP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5435600" y="4652963"/>
            <a:ext cx="1079500" cy="10795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1">
                <a:solidFill>
                  <a:schemeClr val="bg1"/>
                </a:solidFill>
              </a:rPr>
              <a:t>Healthy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804025" y="5013325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p = 0.7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804025" y="2349500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p = 0.3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27088" y="5949950"/>
            <a:ext cx="720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p(healthy|x-ray) &gt; p(tumour|x-ray), so thought to be healthy…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55650" y="1412875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Training a medical student…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What affects a decision?</a:t>
            </a:r>
          </a:p>
        </p:txBody>
      </p:sp>
      <p:pic>
        <p:nvPicPr>
          <p:cNvPr id="8195" name="Picture 3" descr="Jogg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322513"/>
            <a:ext cx="24479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victoria_ca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393950"/>
            <a:ext cx="2303463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24300" y="3324225"/>
            <a:ext cx="792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OR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451725" y="333057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Priors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2268538" y="3500438"/>
            <a:ext cx="19431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2268538" y="2276475"/>
            <a:ext cx="18716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4211638" y="1700213"/>
            <a:ext cx="1079500" cy="10795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i="1">
                <a:solidFill>
                  <a:schemeClr val="bg1"/>
                </a:solidFill>
              </a:rPr>
              <a:t>A</a:t>
            </a:r>
            <a:endParaRPr lang="en-GB" sz="2400" b="1" i="1" baseline="-25000">
              <a:solidFill>
                <a:schemeClr val="bg1"/>
              </a:solidFill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4211638" y="4292600"/>
            <a:ext cx="1079500" cy="10795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i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580063" y="4652963"/>
            <a:ext cx="2376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p = 0.7 x prior 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580063" y="1989138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p = 0.3 x prior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95288" y="5851525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Now we are not so sure…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468313" y="2636838"/>
            <a:ext cx="1800225" cy="15113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/>
              <a:t>Choose</a:t>
            </a:r>
            <a:endParaRPr lang="en-US" sz="2400" b="1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643438" y="3068638"/>
            <a:ext cx="345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B is only rarely seen, small prior belief</a:t>
            </a:r>
            <a:endParaRPr lang="en-US" sz="2000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Priors</a:t>
            </a:r>
          </a:p>
        </p:txBody>
      </p:sp>
      <p:pic>
        <p:nvPicPr>
          <p:cNvPr id="34819" name="Picture 3" descr="Radi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205038"/>
            <a:ext cx="23034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492500" y="3644900"/>
            <a:ext cx="18002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3492500" y="2349500"/>
            <a:ext cx="18002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5435600" y="1844675"/>
            <a:ext cx="1079500" cy="10795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1">
                <a:solidFill>
                  <a:schemeClr val="bg1"/>
                </a:solidFill>
              </a:rPr>
              <a:t>Tumour</a:t>
            </a:r>
            <a:endParaRPr lang="en-GB" i="1" baseline="-25000">
              <a:solidFill>
                <a:schemeClr val="bg1"/>
              </a:solidFill>
            </a:endParaRP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5435600" y="4437063"/>
            <a:ext cx="1079500" cy="10795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1">
                <a:solidFill>
                  <a:schemeClr val="bg1"/>
                </a:solidFill>
              </a:rPr>
              <a:t>Healthy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427538" y="3357563"/>
            <a:ext cx="3313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Smokes 40 a day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635375" y="2420938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p = 0.3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635375" y="4286250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p = 0.7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827088" y="5949950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Now, p(healthy|x-ray) * p(healthy) &lt; p(tumour|x-ray) * p(tumour), so more likely a tumour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55650" y="1341438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Training a medical student…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Value (again…)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2268538" y="3500438"/>
            <a:ext cx="19431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2268538" y="2276475"/>
            <a:ext cx="18716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4211638" y="1700213"/>
            <a:ext cx="1079500" cy="10795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i="1">
                <a:solidFill>
                  <a:schemeClr val="bg1"/>
                </a:solidFill>
              </a:rPr>
              <a:t>A</a:t>
            </a:r>
            <a:endParaRPr lang="en-GB" sz="2400" b="1" i="1" baseline="-25000">
              <a:solidFill>
                <a:schemeClr val="bg1"/>
              </a:solidFill>
            </a:endParaRP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4211638" y="4292600"/>
            <a:ext cx="1079500" cy="10795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i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580063" y="465296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p = 0.7 x prior x value 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580063" y="1989138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p = 0.3 x prior x value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95288" y="5851525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Better be safe than sorry – decide on “A”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68313" y="2636838"/>
            <a:ext cx="1800225" cy="15113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/>
              <a:t>Choose</a:t>
            </a:r>
            <a:endParaRPr lang="en-US" sz="2400" b="1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563938" y="3068638"/>
            <a:ext cx="4537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Detecting A is very important, detecting B is less so</a:t>
            </a:r>
            <a:endParaRPr lang="en-US" sz="2000"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549275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Value (again…)</a:t>
            </a:r>
          </a:p>
        </p:txBody>
      </p:sp>
      <p:pic>
        <p:nvPicPr>
          <p:cNvPr id="36867" name="Picture 3" descr="Radi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701800"/>
            <a:ext cx="23034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3133725" y="3141663"/>
            <a:ext cx="180022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3133725" y="1846263"/>
            <a:ext cx="18002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5076825" y="1341438"/>
            <a:ext cx="1079500" cy="10795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1">
                <a:solidFill>
                  <a:schemeClr val="bg1"/>
                </a:solidFill>
              </a:rPr>
              <a:t>Tumour</a:t>
            </a:r>
            <a:endParaRPr lang="en-GB" i="1" baseline="-25000">
              <a:solidFill>
                <a:schemeClr val="bg1"/>
              </a:solidFill>
            </a:endParaRP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5076825" y="3933825"/>
            <a:ext cx="1079500" cy="10795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1">
                <a:solidFill>
                  <a:schemeClr val="bg1"/>
                </a:solidFill>
              </a:rPr>
              <a:t>Healthy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068763" y="2854325"/>
            <a:ext cx="3313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Smokes 40 a day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276600" y="1917700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p = 0.3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276600" y="3783013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p = 0.7</a:t>
            </a: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6157913" y="1270000"/>
            <a:ext cx="9350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6084888" y="2206625"/>
            <a:ext cx="10080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6157913" y="3933825"/>
            <a:ext cx="10064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6084888" y="4725988"/>
            <a:ext cx="10795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7092950" y="1047750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CC00"/>
                </a:solidFill>
              </a:rPr>
              <a:t>Treat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7089775" y="2276475"/>
            <a:ext cx="1008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All clear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7164388" y="3752850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Treat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7235825" y="4797425"/>
            <a:ext cx="1008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CC00"/>
                </a:solidFill>
              </a:rPr>
              <a:t>All clear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7885113" y="1054100"/>
            <a:ext cx="1154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CC00"/>
                </a:solidFill>
              </a:rPr>
              <a:t>V = 100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7956550" y="2384425"/>
            <a:ext cx="1154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V = -500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8099425" y="3752850"/>
            <a:ext cx="122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V = -20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8316913" y="4797425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CC00"/>
                </a:solidFill>
              </a:rPr>
              <a:t>V= 0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325438" y="4365625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In the real world…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107950" y="5084763"/>
            <a:ext cx="698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1) U(“tumour”|tumour) = p(tumour) * p(tumour|x-ray) * V(treat, tumour)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07950" y="5373688"/>
            <a:ext cx="7704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2) U(“healthy”|tumour) = p(healthy) * p(healthy|x-ray) * V(all clear, tumour)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611188" y="6453188"/>
            <a:ext cx="7775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Then, U(“tumour”) = 1+3, U(“healthy”) = 2+4… choose which is bigger!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107950" y="5661025"/>
            <a:ext cx="7704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3) U(“tumour”|healthy) = p(healthy) * p(healthy|x-ray) * V(treat, healthy)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107950" y="5932488"/>
            <a:ext cx="7704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4) U(“healthy”|healthy) = p(healthy) * p(healthy|x-ray) * V(all clear, healthy)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Putting it all together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341438"/>
            <a:ext cx="3384550" cy="2808287"/>
            <a:chOff x="521" y="709"/>
            <a:chExt cx="4763" cy="3310"/>
          </a:xfrm>
        </p:grpSpPr>
        <p:sp>
          <p:nvSpPr>
            <p:cNvPr id="37898" name="Oval 4"/>
            <p:cNvSpPr>
              <a:spLocks noChangeArrowheads="1"/>
            </p:cNvSpPr>
            <p:nvPr/>
          </p:nvSpPr>
          <p:spPr bwMode="auto">
            <a:xfrm>
              <a:off x="1973" y="1706"/>
              <a:ext cx="1587" cy="127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 i="1"/>
                <a:t>Decision</a:t>
              </a:r>
              <a:endParaRPr lang="en-GB" sz="1200" i="1" baseline="-25000"/>
            </a:p>
          </p:txBody>
        </p:sp>
        <p:sp>
          <p:nvSpPr>
            <p:cNvPr id="37899" name="Oval 5"/>
            <p:cNvSpPr>
              <a:spLocks noChangeArrowheads="1"/>
            </p:cNvSpPr>
            <p:nvPr/>
          </p:nvSpPr>
          <p:spPr bwMode="auto">
            <a:xfrm>
              <a:off x="793" y="1071"/>
              <a:ext cx="1043" cy="680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/>
                <a:t>Value</a:t>
              </a:r>
            </a:p>
          </p:txBody>
        </p:sp>
        <p:sp>
          <p:nvSpPr>
            <p:cNvPr id="37900" name="Oval 6"/>
            <p:cNvSpPr>
              <a:spLocks noChangeArrowheads="1"/>
            </p:cNvSpPr>
            <p:nvPr/>
          </p:nvSpPr>
          <p:spPr bwMode="auto">
            <a:xfrm>
              <a:off x="521" y="2432"/>
              <a:ext cx="1043" cy="680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/>
                <a:t>Discounting</a:t>
              </a:r>
            </a:p>
          </p:txBody>
        </p:sp>
        <p:sp>
          <p:nvSpPr>
            <p:cNvPr id="37901" name="Oval 7"/>
            <p:cNvSpPr>
              <a:spLocks noChangeArrowheads="1"/>
            </p:cNvSpPr>
            <p:nvPr/>
          </p:nvSpPr>
          <p:spPr bwMode="auto">
            <a:xfrm>
              <a:off x="1927" y="3339"/>
              <a:ext cx="1043" cy="680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/>
                <a:t>Relative wealth</a:t>
              </a:r>
            </a:p>
          </p:txBody>
        </p:sp>
        <p:sp>
          <p:nvSpPr>
            <p:cNvPr id="37902" name="Oval 8"/>
            <p:cNvSpPr>
              <a:spLocks noChangeArrowheads="1"/>
            </p:cNvSpPr>
            <p:nvPr/>
          </p:nvSpPr>
          <p:spPr bwMode="auto">
            <a:xfrm>
              <a:off x="3696" y="3113"/>
              <a:ext cx="1043" cy="680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/>
                <a:t>Risk</a:t>
              </a:r>
            </a:p>
          </p:txBody>
        </p:sp>
        <p:sp>
          <p:nvSpPr>
            <p:cNvPr id="37903" name="Oval 9"/>
            <p:cNvSpPr>
              <a:spLocks noChangeArrowheads="1"/>
            </p:cNvSpPr>
            <p:nvPr/>
          </p:nvSpPr>
          <p:spPr bwMode="auto">
            <a:xfrm>
              <a:off x="4241" y="1706"/>
              <a:ext cx="1043" cy="680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/>
                <a:t>Perceptual</a:t>
              </a:r>
            </a:p>
            <a:p>
              <a:pPr algn="ctr"/>
              <a:r>
                <a:rPr lang="en-GB" sz="1200"/>
                <a:t>uncertainty</a:t>
              </a:r>
            </a:p>
          </p:txBody>
        </p:sp>
        <p:sp>
          <p:nvSpPr>
            <p:cNvPr id="37904" name="Oval 10"/>
            <p:cNvSpPr>
              <a:spLocks noChangeArrowheads="1"/>
            </p:cNvSpPr>
            <p:nvPr/>
          </p:nvSpPr>
          <p:spPr bwMode="auto">
            <a:xfrm>
              <a:off x="2789" y="709"/>
              <a:ext cx="1043" cy="680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/>
                <a:t>Priors</a:t>
              </a:r>
            </a:p>
          </p:txBody>
        </p:sp>
        <p:sp>
          <p:nvSpPr>
            <p:cNvPr id="37905" name="Line 11"/>
            <p:cNvSpPr>
              <a:spLocks noChangeShapeType="1"/>
            </p:cNvSpPr>
            <p:nvPr/>
          </p:nvSpPr>
          <p:spPr bwMode="auto">
            <a:xfrm>
              <a:off x="1746" y="1616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6" name="Line 12"/>
            <p:cNvSpPr>
              <a:spLocks noChangeShapeType="1"/>
            </p:cNvSpPr>
            <p:nvPr/>
          </p:nvSpPr>
          <p:spPr bwMode="auto">
            <a:xfrm flipV="1">
              <a:off x="1565" y="2614"/>
              <a:ext cx="45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7" name="Line 13"/>
            <p:cNvSpPr>
              <a:spLocks noChangeShapeType="1"/>
            </p:cNvSpPr>
            <p:nvPr/>
          </p:nvSpPr>
          <p:spPr bwMode="auto">
            <a:xfrm flipV="1">
              <a:off x="2472" y="2976"/>
              <a:ext cx="9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8" name="Line 14"/>
            <p:cNvSpPr>
              <a:spLocks noChangeShapeType="1"/>
            </p:cNvSpPr>
            <p:nvPr/>
          </p:nvSpPr>
          <p:spPr bwMode="auto">
            <a:xfrm flipH="1" flipV="1">
              <a:off x="3288" y="2840"/>
              <a:ext cx="545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9" name="Line 15"/>
            <p:cNvSpPr>
              <a:spLocks noChangeShapeType="1"/>
            </p:cNvSpPr>
            <p:nvPr/>
          </p:nvSpPr>
          <p:spPr bwMode="auto">
            <a:xfrm flipH="1">
              <a:off x="3560" y="2024"/>
              <a:ext cx="635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0" name="Line 16"/>
            <p:cNvSpPr>
              <a:spLocks noChangeShapeType="1"/>
            </p:cNvSpPr>
            <p:nvPr/>
          </p:nvSpPr>
          <p:spPr bwMode="auto">
            <a:xfrm flipH="1">
              <a:off x="3016" y="1389"/>
              <a:ext cx="91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7892" name="Picture 17" descr="sfo-brain-scan-final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716338"/>
            <a:ext cx="3529012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8" descr="stick_figs"/>
          <p:cNvPicPr>
            <a:picLocks noChangeAspect="1" noChangeArrowheads="1"/>
          </p:cNvPicPr>
          <p:nvPr/>
        </p:nvPicPr>
        <p:blipFill>
          <a:blip r:embed="rId4" cstate="print"/>
          <a:srcRect b="60545"/>
          <a:stretch>
            <a:fillRect/>
          </a:stretch>
        </p:blipFill>
        <p:spPr bwMode="auto">
          <a:xfrm>
            <a:off x="4859338" y="981075"/>
            <a:ext cx="20161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9" descr="stick_figs"/>
          <p:cNvPicPr>
            <a:picLocks noChangeAspect="1" noChangeArrowheads="1"/>
          </p:cNvPicPr>
          <p:nvPr/>
        </p:nvPicPr>
        <p:blipFill>
          <a:blip r:embed="rId4" cstate="print"/>
          <a:srcRect t="39455"/>
          <a:stretch>
            <a:fillRect/>
          </a:stretch>
        </p:blipFill>
        <p:spPr bwMode="auto">
          <a:xfrm>
            <a:off x="7092950" y="765175"/>
            <a:ext cx="19192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AutoShape 20"/>
          <p:cNvSpPr>
            <a:spLocks noChangeArrowheads="1"/>
          </p:cNvSpPr>
          <p:nvPr/>
        </p:nvSpPr>
        <p:spPr bwMode="auto">
          <a:xfrm rot="1732298">
            <a:off x="3348038" y="3716338"/>
            <a:ext cx="1439862" cy="360362"/>
          </a:xfrm>
          <a:prstGeom prst="leftRightArrow">
            <a:avLst>
              <a:gd name="adj1" fmla="val 50000"/>
              <a:gd name="adj2" fmla="val 79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6" name="AutoShape 21"/>
          <p:cNvSpPr>
            <a:spLocks noChangeArrowheads="1"/>
          </p:cNvSpPr>
          <p:nvPr/>
        </p:nvSpPr>
        <p:spPr bwMode="auto">
          <a:xfrm rot="-1559409">
            <a:off x="3348038" y="2565400"/>
            <a:ext cx="1439862" cy="360363"/>
          </a:xfrm>
          <a:prstGeom prst="leftRightArrow">
            <a:avLst>
              <a:gd name="adj1" fmla="val 50000"/>
              <a:gd name="adj2" fmla="val 79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7" name="AutoShape 22"/>
          <p:cNvSpPr>
            <a:spLocks noChangeArrowheads="1"/>
          </p:cNvSpPr>
          <p:nvPr/>
        </p:nvSpPr>
        <p:spPr bwMode="auto">
          <a:xfrm rot="-5400000">
            <a:off x="4842669" y="2870994"/>
            <a:ext cx="1260475" cy="360363"/>
          </a:xfrm>
          <a:prstGeom prst="leftRightArrow">
            <a:avLst>
              <a:gd name="adj1" fmla="val 50000"/>
              <a:gd name="adj2" fmla="val 6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836613"/>
            <a:ext cx="3384550" cy="2808287"/>
            <a:chOff x="521" y="709"/>
            <a:chExt cx="4763" cy="3310"/>
          </a:xfrm>
        </p:grpSpPr>
        <p:sp>
          <p:nvSpPr>
            <p:cNvPr id="38922" name="Oval 5"/>
            <p:cNvSpPr>
              <a:spLocks noChangeArrowheads="1"/>
            </p:cNvSpPr>
            <p:nvPr/>
          </p:nvSpPr>
          <p:spPr bwMode="auto">
            <a:xfrm>
              <a:off x="1973" y="1706"/>
              <a:ext cx="1587" cy="127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 i="1"/>
                <a:t>Decision</a:t>
              </a:r>
              <a:endParaRPr lang="en-GB" sz="1200" i="1" baseline="-25000"/>
            </a:p>
          </p:txBody>
        </p:sp>
        <p:sp>
          <p:nvSpPr>
            <p:cNvPr id="38923" name="Oval 6"/>
            <p:cNvSpPr>
              <a:spLocks noChangeArrowheads="1"/>
            </p:cNvSpPr>
            <p:nvPr/>
          </p:nvSpPr>
          <p:spPr bwMode="auto">
            <a:xfrm>
              <a:off x="793" y="1071"/>
              <a:ext cx="1043" cy="680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/>
                <a:t>Value</a:t>
              </a:r>
            </a:p>
          </p:txBody>
        </p:sp>
        <p:sp>
          <p:nvSpPr>
            <p:cNvPr id="38924" name="Oval 7"/>
            <p:cNvSpPr>
              <a:spLocks noChangeArrowheads="1"/>
            </p:cNvSpPr>
            <p:nvPr/>
          </p:nvSpPr>
          <p:spPr bwMode="auto">
            <a:xfrm>
              <a:off x="521" y="2432"/>
              <a:ext cx="1043" cy="680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/>
                <a:t>Discounting</a:t>
              </a:r>
            </a:p>
          </p:txBody>
        </p:sp>
        <p:sp>
          <p:nvSpPr>
            <p:cNvPr id="38925" name="Oval 8"/>
            <p:cNvSpPr>
              <a:spLocks noChangeArrowheads="1"/>
            </p:cNvSpPr>
            <p:nvPr/>
          </p:nvSpPr>
          <p:spPr bwMode="auto">
            <a:xfrm>
              <a:off x="1927" y="3339"/>
              <a:ext cx="1043" cy="680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/>
                <a:t>Relative wealth</a:t>
              </a:r>
            </a:p>
          </p:txBody>
        </p:sp>
        <p:sp>
          <p:nvSpPr>
            <p:cNvPr id="38926" name="Oval 9"/>
            <p:cNvSpPr>
              <a:spLocks noChangeArrowheads="1"/>
            </p:cNvSpPr>
            <p:nvPr/>
          </p:nvSpPr>
          <p:spPr bwMode="auto">
            <a:xfrm>
              <a:off x="3696" y="3113"/>
              <a:ext cx="1043" cy="680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/>
                <a:t>Risk</a:t>
              </a:r>
            </a:p>
          </p:txBody>
        </p:sp>
        <p:sp>
          <p:nvSpPr>
            <p:cNvPr id="38927" name="Oval 10"/>
            <p:cNvSpPr>
              <a:spLocks noChangeArrowheads="1"/>
            </p:cNvSpPr>
            <p:nvPr/>
          </p:nvSpPr>
          <p:spPr bwMode="auto">
            <a:xfrm>
              <a:off x="4241" y="1706"/>
              <a:ext cx="1043" cy="680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/>
                <a:t>Perceptual</a:t>
              </a:r>
            </a:p>
            <a:p>
              <a:pPr algn="ctr"/>
              <a:r>
                <a:rPr lang="en-GB" sz="1200"/>
                <a:t>uncertainty</a:t>
              </a:r>
            </a:p>
          </p:txBody>
        </p:sp>
        <p:sp>
          <p:nvSpPr>
            <p:cNvPr id="38928" name="Oval 11"/>
            <p:cNvSpPr>
              <a:spLocks noChangeArrowheads="1"/>
            </p:cNvSpPr>
            <p:nvPr/>
          </p:nvSpPr>
          <p:spPr bwMode="auto">
            <a:xfrm>
              <a:off x="2789" y="709"/>
              <a:ext cx="1043" cy="680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/>
                <a:t>Priors</a:t>
              </a:r>
            </a:p>
          </p:txBody>
        </p:sp>
        <p:sp>
          <p:nvSpPr>
            <p:cNvPr id="38929" name="Line 12"/>
            <p:cNvSpPr>
              <a:spLocks noChangeShapeType="1"/>
            </p:cNvSpPr>
            <p:nvPr/>
          </p:nvSpPr>
          <p:spPr bwMode="auto">
            <a:xfrm>
              <a:off x="1746" y="1616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0" name="Line 13"/>
            <p:cNvSpPr>
              <a:spLocks noChangeShapeType="1"/>
            </p:cNvSpPr>
            <p:nvPr/>
          </p:nvSpPr>
          <p:spPr bwMode="auto">
            <a:xfrm flipV="1">
              <a:off x="1565" y="2614"/>
              <a:ext cx="45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1" name="Line 14"/>
            <p:cNvSpPr>
              <a:spLocks noChangeShapeType="1"/>
            </p:cNvSpPr>
            <p:nvPr/>
          </p:nvSpPr>
          <p:spPr bwMode="auto">
            <a:xfrm flipV="1">
              <a:off x="2472" y="2976"/>
              <a:ext cx="9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2" name="Line 15"/>
            <p:cNvSpPr>
              <a:spLocks noChangeShapeType="1"/>
            </p:cNvSpPr>
            <p:nvPr/>
          </p:nvSpPr>
          <p:spPr bwMode="auto">
            <a:xfrm flipH="1" flipV="1">
              <a:off x="3288" y="2840"/>
              <a:ext cx="545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3" name="Line 16"/>
            <p:cNvSpPr>
              <a:spLocks noChangeShapeType="1"/>
            </p:cNvSpPr>
            <p:nvPr/>
          </p:nvSpPr>
          <p:spPr bwMode="auto">
            <a:xfrm flipH="1">
              <a:off x="3560" y="2024"/>
              <a:ext cx="635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4" name="Line 17"/>
            <p:cNvSpPr>
              <a:spLocks noChangeShapeType="1"/>
            </p:cNvSpPr>
            <p:nvPr/>
          </p:nvSpPr>
          <p:spPr bwMode="auto">
            <a:xfrm flipH="1">
              <a:off x="3016" y="1389"/>
              <a:ext cx="91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915" name="AutoShape 18"/>
          <p:cNvSpPr>
            <a:spLocks noChangeArrowheads="1"/>
          </p:cNvSpPr>
          <p:nvPr/>
        </p:nvSpPr>
        <p:spPr bwMode="auto">
          <a:xfrm rot="-3212495">
            <a:off x="2987675" y="3644900"/>
            <a:ext cx="792163" cy="792163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8916" name="Picture 20" descr="brain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58152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AutoShape 21"/>
          <p:cNvSpPr>
            <a:spLocks noChangeArrowheads="1"/>
          </p:cNvSpPr>
          <p:nvPr/>
        </p:nvSpPr>
        <p:spPr bwMode="auto">
          <a:xfrm rot="-7733914">
            <a:off x="6084887" y="3644901"/>
            <a:ext cx="792163" cy="79216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8918" name="Picture 22" descr="Jogg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4748213"/>
            <a:ext cx="21018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23" descr="victoria_ca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765675"/>
            <a:ext cx="201612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AutoShape 24"/>
          <p:cNvSpPr>
            <a:spLocks noChangeArrowheads="1"/>
          </p:cNvSpPr>
          <p:nvPr/>
        </p:nvSpPr>
        <p:spPr bwMode="auto">
          <a:xfrm>
            <a:off x="4572000" y="5300663"/>
            <a:ext cx="792163" cy="79216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1" name="Text Box 25"/>
          <p:cNvSpPr txBox="1">
            <a:spLocks noChangeArrowheads="1"/>
          </p:cNvSpPr>
          <p:nvPr/>
        </p:nvSpPr>
        <p:spPr bwMode="auto">
          <a:xfrm>
            <a:off x="900113" y="1268413"/>
            <a:ext cx="8064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800"/>
              <a:t>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Behaviour</a:t>
            </a:r>
          </a:p>
        </p:txBody>
      </p:sp>
      <p:pic>
        <p:nvPicPr>
          <p:cNvPr id="39939" name="Picture 5" descr="5CSRT_Ta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916113"/>
            <a:ext cx="1966913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 descr="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16113"/>
            <a:ext cx="57594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Neuronal recording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0825" y="1700213"/>
            <a:ext cx="5400675" cy="4465637"/>
            <a:chOff x="158" y="1071"/>
            <a:chExt cx="3886" cy="3249"/>
          </a:xfrm>
        </p:grpSpPr>
        <p:pic>
          <p:nvPicPr>
            <p:cNvPr id="40965" name="Picture 5" descr="M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1098"/>
              <a:ext cx="3840" cy="3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158" y="1071"/>
              <a:ext cx="1044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 rot="-5400000">
              <a:off x="-136" y="1480"/>
              <a:ext cx="1044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 rot="-5400000">
              <a:off x="-60" y="2605"/>
              <a:ext cx="1933" cy="14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0964" name="Picture 11" descr="fig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025" y="1268413"/>
            <a:ext cx="319405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765175"/>
            <a:ext cx="35258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Functional Imaging</a:t>
            </a:r>
          </a:p>
        </p:txBody>
      </p:sp>
      <p:pic>
        <p:nvPicPr>
          <p:cNvPr id="43011" name="Picture 5" descr="slideforwe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989138"/>
            <a:ext cx="4392612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 descr="4_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73238"/>
            <a:ext cx="270033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9" descr="fighrf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221163"/>
            <a:ext cx="327025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What affects a decision?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2625" y="1844675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You have: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4868863"/>
            <a:ext cx="1512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What would you rather…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003800" y="5119688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OR</a:t>
            </a:r>
          </a:p>
        </p:txBody>
      </p:sp>
      <p:pic>
        <p:nvPicPr>
          <p:cNvPr id="9222" name="Picture 6" descr="red-ap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65625"/>
            <a:ext cx="2336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apples"/>
          <p:cNvPicPr>
            <a:picLocks noChangeAspect="1" noChangeArrowheads="1"/>
          </p:cNvPicPr>
          <p:nvPr/>
        </p:nvPicPr>
        <p:blipFill>
          <a:blip r:embed="rId4" cstate="print"/>
          <a:srcRect b="24368"/>
          <a:stretch>
            <a:fillRect/>
          </a:stretch>
        </p:blipFill>
        <p:spPr bwMode="auto">
          <a:xfrm>
            <a:off x="4427538" y="1412875"/>
            <a:ext cx="19669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single_oran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4176713"/>
            <a:ext cx="2276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243888" y="5157788"/>
            <a:ext cx="900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Functional vs Structural 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684213" y="6157913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Task-related activity</a:t>
            </a:r>
          </a:p>
        </p:txBody>
      </p:sp>
      <p:pic>
        <p:nvPicPr>
          <p:cNvPr id="44036" name="Picture 7" descr="ne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36195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9" descr="enru-brain-sca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349500"/>
            <a:ext cx="24860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1" descr="019852403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557338"/>
            <a:ext cx="15240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12"/>
          <p:cNvSpPr txBox="1">
            <a:spLocks noChangeArrowheads="1"/>
          </p:cNvSpPr>
          <p:nvPr/>
        </p:nvSpPr>
        <p:spPr bwMode="auto">
          <a:xfrm>
            <a:off x="6243638" y="61579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Structure ?Pathology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Need good hypotheses!</a:t>
            </a:r>
          </a:p>
        </p:txBody>
      </p:sp>
      <p:pic>
        <p:nvPicPr>
          <p:cNvPr id="45059" name="Picture 5" descr="fMRI-nondrin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349500"/>
            <a:ext cx="25717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 descr="fMRI-alcohol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346325"/>
            <a:ext cx="2495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So… how is decision made in the brain???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An appropriate behavioural paradigm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What affects a decision?</a:t>
            </a:r>
          </a:p>
        </p:txBody>
      </p:sp>
      <p:pic>
        <p:nvPicPr>
          <p:cNvPr id="10243" name="Picture 3" descr="national-lottery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060575"/>
            <a:ext cx="28924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24300" y="3357563"/>
            <a:ext cx="792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OR</a:t>
            </a:r>
          </a:p>
        </p:txBody>
      </p:sp>
      <p:pic>
        <p:nvPicPr>
          <p:cNvPr id="10245" name="Picture 5" descr="Rwhe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276475"/>
            <a:ext cx="3810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What affects a decision?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24300" y="3357563"/>
            <a:ext cx="792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OR</a:t>
            </a:r>
          </a:p>
        </p:txBody>
      </p:sp>
      <p:pic>
        <p:nvPicPr>
          <p:cNvPr id="11268" name="Picture 4" descr="Radi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060575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Radi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060575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987675" y="5300663"/>
            <a:ext cx="316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Healthy? Or not?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What affects a decision?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24300" y="3357563"/>
            <a:ext cx="792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Vs.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89038" y="5300663"/>
            <a:ext cx="2951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Wartime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24525" y="5300663"/>
            <a:ext cx="2951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Peacetime</a:t>
            </a:r>
          </a:p>
        </p:txBody>
      </p:sp>
      <p:pic>
        <p:nvPicPr>
          <p:cNvPr id="12294" name="Picture 6" descr="radarSc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133600"/>
            <a:ext cx="29035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radarSc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133600"/>
            <a:ext cx="29035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Big decisions…</a:t>
            </a:r>
          </a:p>
        </p:txBody>
      </p:sp>
      <p:pic>
        <p:nvPicPr>
          <p:cNvPr id="13315" name="Picture 3" descr="marri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060575"/>
            <a:ext cx="209391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860800"/>
            <a:ext cx="3733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JobSearchNewsp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981075"/>
            <a:ext cx="360045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Forming a decision</a:t>
            </a:r>
          </a:p>
        </p:txBody>
      </p:sp>
      <p:sp>
        <p:nvSpPr>
          <p:cNvPr id="14339" name="Oval 4"/>
          <p:cNvSpPr>
            <a:spLocks noChangeArrowheads="1"/>
          </p:cNvSpPr>
          <p:nvPr/>
        </p:nvSpPr>
        <p:spPr bwMode="auto">
          <a:xfrm>
            <a:off x="3132138" y="2708275"/>
            <a:ext cx="2519362" cy="20161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i="1"/>
              <a:t>Decision</a:t>
            </a:r>
            <a:endParaRPr lang="en-GB" sz="2400" i="1" baseline="-25000"/>
          </a:p>
        </p:txBody>
      </p:sp>
      <p:sp>
        <p:nvSpPr>
          <p:cNvPr id="14340" name="Oval 9"/>
          <p:cNvSpPr>
            <a:spLocks noChangeArrowheads="1"/>
          </p:cNvSpPr>
          <p:nvPr/>
        </p:nvSpPr>
        <p:spPr bwMode="auto">
          <a:xfrm>
            <a:off x="6732588" y="2708275"/>
            <a:ext cx="1655762" cy="10795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Information</a:t>
            </a:r>
          </a:p>
        </p:txBody>
      </p:sp>
      <p:sp>
        <p:nvSpPr>
          <p:cNvPr id="14341" name="Line 11"/>
          <p:cNvSpPr>
            <a:spLocks noChangeShapeType="1"/>
          </p:cNvSpPr>
          <p:nvPr/>
        </p:nvSpPr>
        <p:spPr bwMode="auto">
          <a:xfrm>
            <a:off x="2771775" y="2565400"/>
            <a:ext cx="6477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2" name="Line 12"/>
          <p:cNvSpPr>
            <a:spLocks noChangeShapeType="1"/>
          </p:cNvSpPr>
          <p:nvPr/>
        </p:nvSpPr>
        <p:spPr bwMode="auto">
          <a:xfrm flipV="1">
            <a:off x="2484438" y="4149725"/>
            <a:ext cx="7191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3" name="Line 13"/>
          <p:cNvSpPr>
            <a:spLocks noChangeShapeType="1"/>
          </p:cNvSpPr>
          <p:nvPr/>
        </p:nvSpPr>
        <p:spPr bwMode="auto">
          <a:xfrm flipV="1">
            <a:off x="3924300" y="4724400"/>
            <a:ext cx="14287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4" name="Line 14"/>
          <p:cNvSpPr>
            <a:spLocks noChangeShapeType="1"/>
          </p:cNvSpPr>
          <p:nvPr/>
        </p:nvSpPr>
        <p:spPr bwMode="auto">
          <a:xfrm flipH="1" flipV="1">
            <a:off x="5219700" y="4508500"/>
            <a:ext cx="8651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5" name="Line 15"/>
          <p:cNvSpPr>
            <a:spLocks noChangeShapeType="1"/>
          </p:cNvSpPr>
          <p:nvPr/>
        </p:nvSpPr>
        <p:spPr bwMode="auto">
          <a:xfrm flipH="1">
            <a:off x="5651500" y="3213100"/>
            <a:ext cx="10080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6" name="Line 16"/>
          <p:cNvSpPr>
            <a:spLocks noChangeShapeType="1"/>
          </p:cNvSpPr>
          <p:nvPr/>
        </p:nvSpPr>
        <p:spPr bwMode="auto">
          <a:xfrm flipH="1">
            <a:off x="4787900" y="2205038"/>
            <a:ext cx="1444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1274</Words>
  <Application>Microsoft Office PowerPoint</Application>
  <PresentationFormat>On-screen Show (4:3)</PresentationFormat>
  <Paragraphs>275</Paragraphs>
  <Slides>43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Package</vt:lpstr>
      <vt:lpstr>Introduction  By Elisabeth Rounis and Louise Whiteley </vt:lpstr>
      <vt:lpstr>What affects a decision?</vt:lpstr>
      <vt:lpstr>What affects a decision?</vt:lpstr>
      <vt:lpstr>What affects a decision?</vt:lpstr>
      <vt:lpstr>What affects a decision?</vt:lpstr>
      <vt:lpstr>What affects a decision?</vt:lpstr>
      <vt:lpstr>What affects a decision?</vt:lpstr>
      <vt:lpstr>Big decisions…</vt:lpstr>
      <vt:lpstr>Forming a decision</vt:lpstr>
      <vt:lpstr>Behaviour</vt:lpstr>
      <vt:lpstr>Decision</vt:lpstr>
      <vt:lpstr>Decision</vt:lpstr>
      <vt:lpstr>Behaviour</vt:lpstr>
      <vt:lpstr>Neuronal recording</vt:lpstr>
      <vt:lpstr>The Start: Building a perceptual decision</vt:lpstr>
      <vt:lpstr>LIP</vt:lpstr>
      <vt:lpstr>Slide 17</vt:lpstr>
      <vt:lpstr>So what happens when we actually see  something?</vt:lpstr>
      <vt:lpstr>Representation of sensory evidence</vt:lpstr>
      <vt:lpstr>Value</vt:lpstr>
      <vt:lpstr>Value</vt:lpstr>
      <vt:lpstr>Discounting</vt:lpstr>
      <vt:lpstr>Discounting</vt:lpstr>
      <vt:lpstr>Relative wealth</vt:lpstr>
      <vt:lpstr>Relative wealth</vt:lpstr>
      <vt:lpstr>Probability</vt:lpstr>
      <vt:lpstr>Probability</vt:lpstr>
      <vt:lpstr>Deciding what we’re seeing</vt:lpstr>
      <vt:lpstr>Deciding what we’re seeing</vt:lpstr>
      <vt:lpstr>Priors</vt:lpstr>
      <vt:lpstr>Priors</vt:lpstr>
      <vt:lpstr>Value (again…)</vt:lpstr>
      <vt:lpstr>Value (again…)</vt:lpstr>
      <vt:lpstr>Putting it all together</vt:lpstr>
      <vt:lpstr>Slide 35</vt:lpstr>
      <vt:lpstr>Behaviour</vt:lpstr>
      <vt:lpstr>Neuronal recording</vt:lpstr>
      <vt:lpstr>Slide 38</vt:lpstr>
      <vt:lpstr>Functional Imaging</vt:lpstr>
      <vt:lpstr>Functional vs Structural </vt:lpstr>
      <vt:lpstr>Need good hypotheses!</vt:lpstr>
      <vt:lpstr>So… how is decision made in the brain???</vt:lpstr>
      <vt:lpstr>An appropriate behavioural paradigm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By Elisabeth Rounis and Louise Whiteley </dc:title>
  <dc:creator>sage</dc:creator>
  <cp:lastModifiedBy>sage</cp:lastModifiedBy>
  <cp:revision>1</cp:revision>
  <dcterms:created xsi:type="dcterms:W3CDTF">2011-03-01T10:52:44Z</dcterms:created>
  <dcterms:modified xsi:type="dcterms:W3CDTF">2011-03-01T10:54:11Z</dcterms:modified>
</cp:coreProperties>
</file>