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8"/>
  </p:handoutMasterIdLst>
  <p:sldIdLst>
    <p:sldId id="256" r:id="rId2"/>
    <p:sldId id="261" r:id="rId3"/>
    <p:sldId id="268" r:id="rId4"/>
    <p:sldId id="277" r:id="rId5"/>
    <p:sldId id="278" r:id="rId6"/>
    <p:sldId id="264" r:id="rId7"/>
    <p:sldId id="279" r:id="rId8"/>
    <p:sldId id="272" r:id="rId9"/>
    <p:sldId id="291" r:id="rId10"/>
    <p:sldId id="286" r:id="rId11"/>
    <p:sldId id="292" r:id="rId12"/>
    <p:sldId id="294" r:id="rId13"/>
    <p:sldId id="270" r:id="rId14"/>
    <p:sldId id="271" r:id="rId15"/>
    <p:sldId id="288" r:id="rId16"/>
    <p:sldId id="289" r:id="rId17"/>
    <p:sldId id="265" r:id="rId18"/>
    <p:sldId id="296" r:id="rId19"/>
    <p:sldId id="290" r:id="rId20"/>
    <p:sldId id="285" r:id="rId21"/>
    <p:sldId id="282" r:id="rId22"/>
    <p:sldId id="295" r:id="rId23"/>
    <p:sldId id="266" r:id="rId24"/>
    <p:sldId id="273" r:id="rId25"/>
    <p:sldId id="274" r:id="rId26"/>
    <p:sldId id="283" r:id="rId27"/>
  </p:sldIdLst>
  <p:sldSz cx="9144000" cy="6858000" type="screen4x3"/>
  <p:notesSz cx="6873875" cy="10063163"/>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0" d="100"/>
          <a:sy n="70" d="100"/>
        </p:scale>
        <p:origin x="-115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Provost\Documents\Fogel,%20Floud%20and%20Harris\Fogel,%20Floud%20and%20Harris\Shift%20in%20Height%20Distribution(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rovost\Documents\Fogel,%20Floud%20and%20Harris\Fogel,%20Floud%20and%20Harris\Fogel,%20Floud%20and%20Harris\Presentations\UK%20real%20GDP%20per%20capita%201759-200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Provost\Documents\Fogel,%20Floud%20and%20Harris\Fogel,%20Floud%20and%20Harris\Fogel,%20Floud%20and%20Harris\Presentations\UK%20real%20GDP%20per%20capita%201759-2007.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Provost\Documents\Fogel,%20Floud%20and%20Harris\Fogel,%20Floud%20and%20Harris\Fogel,%20Floud%20and%20Harris\Presentations\UK%20real%20GDP%20per%20capita%201759-200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GB"/>
  <c:chart>
    <c:title>
      <c:tx>
        <c:rich>
          <a:bodyPr/>
          <a:lstStyle/>
          <a:p>
            <a:pPr>
              <a:defRPr/>
            </a:pPr>
            <a:r>
              <a:rPr lang="en-US" sz="2400" dirty="0" smtClean="0"/>
              <a:t>Hypothetical</a:t>
            </a:r>
            <a:r>
              <a:rPr lang="en-US" sz="2400" baseline="0" dirty="0" smtClean="0"/>
              <a:t> </a:t>
            </a:r>
            <a:r>
              <a:rPr lang="en-US" sz="2400" dirty="0" smtClean="0"/>
              <a:t>Shift</a:t>
            </a:r>
            <a:r>
              <a:rPr lang="en-US" sz="2400" baseline="0" dirty="0" smtClean="0"/>
              <a:t> </a:t>
            </a:r>
            <a:r>
              <a:rPr lang="en-US" sz="2400" baseline="0" dirty="0"/>
              <a:t>in Height Distribution over time </a:t>
            </a:r>
            <a:endParaRPr lang="en-US" sz="2400" dirty="0"/>
          </a:p>
        </c:rich>
      </c:tx>
      <c:layout>
        <c:manualLayout>
          <c:xMode val="edge"/>
          <c:yMode val="edge"/>
          <c:x val="0.11093678007384383"/>
          <c:y val="2.2988505747126436E-2"/>
        </c:manualLayout>
      </c:layout>
    </c:title>
    <c:plotArea>
      <c:layout>
        <c:manualLayout>
          <c:layoutTarget val="inner"/>
          <c:xMode val="edge"/>
          <c:yMode val="edge"/>
          <c:x val="0.11758241758241758"/>
          <c:y val="0.26175548589341691"/>
          <c:w val="0.80769230769230771"/>
          <c:h val="0.5266457680250789"/>
        </c:manualLayout>
      </c:layout>
      <c:scatterChart>
        <c:scatterStyle val="lineMarker"/>
        <c:ser>
          <c:idx val="2"/>
          <c:order val="2"/>
          <c:tx>
            <c:strRef>
              <c:f>Sheet7!$B$1</c:f>
              <c:strCache>
                <c:ptCount val="1"/>
                <c:pt idx="0">
                  <c:v>Heights in 2000</c:v>
                </c:pt>
              </c:strCache>
            </c:strRef>
          </c:tx>
          <c:marker>
            <c:symbol val="none"/>
          </c:marker>
          <c:xVal>
            <c:numRef>
              <c:f>Sheet7!$A$2:$A$51</c:f>
              <c:numCache>
                <c:formatCode>General</c:formatCode>
                <c:ptCount val="50"/>
                <c:pt idx="0">
                  <c:v>100</c:v>
                </c:pt>
                <c:pt idx="1">
                  <c:v>102.34375</c:v>
                </c:pt>
                <c:pt idx="2">
                  <c:v>104.6875</c:v>
                </c:pt>
                <c:pt idx="3">
                  <c:v>109.375</c:v>
                </c:pt>
                <c:pt idx="4">
                  <c:v>109.375</c:v>
                </c:pt>
                <c:pt idx="5">
                  <c:v>114.0625</c:v>
                </c:pt>
                <c:pt idx="6">
                  <c:v>118.75</c:v>
                </c:pt>
                <c:pt idx="7">
                  <c:v>121.09375</c:v>
                </c:pt>
                <c:pt idx="8">
                  <c:v>128.125</c:v>
                </c:pt>
                <c:pt idx="9">
                  <c:v>132.8125</c:v>
                </c:pt>
                <c:pt idx="10">
                  <c:v>137.5</c:v>
                </c:pt>
                <c:pt idx="11">
                  <c:v>137.5</c:v>
                </c:pt>
                <c:pt idx="12">
                  <c:v>137.5</c:v>
                </c:pt>
                <c:pt idx="13">
                  <c:v>142.1875</c:v>
                </c:pt>
                <c:pt idx="14">
                  <c:v>146.875</c:v>
                </c:pt>
                <c:pt idx="15">
                  <c:v>154.6875</c:v>
                </c:pt>
                <c:pt idx="16">
                  <c:v>156.25</c:v>
                </c:pt>
                <c:pt idx="17">
                  <c:v>162.5</c:v>
                </c:pt>
                <c:pt idx="18">
                  <c:v>165.625</c:v>
                </c:pt>
                <c:pt idx="19">
                  <c:v>168.75</c:v>
                </c:pt>
                <c:pt idx="20">
                  <c:v>168.75</c:v>
                </c:pt>
                <c:pt idx="21">
                  <c:v>171.875</c:v>
                </c:pt>
                <c:pt idx="22">
                  <c:v>173.95833333333334</c:v>
                </c:pt>
                <c:pt idx="23">
                  <c:v>175</c:v>
                </c:pt>
                <c:pt idx="24">
                  <c:v>176.04166666666669</c:v>
                </c:pt>
                <c:pt idx="25">
                  <c:v>178.125</c:v>
                </c:pt>
                <c:pt idx="26">
                  <c:v>181.25</c:v>
                </c:pt>
                <c:pt idx="27">
                  <c:v>182.8125</c:v>
                </c:pt>
                <c:pt idx="28">
                  <c:v>187.5</c:v>
                </c:pt>
                <c:pt idx="29">
                  <c:v>193.75</c:v>
                </c:pt>
                <c:pt idx="30">
                  <c:v>195.3125</c:v>
                </c:pt>
                <c:pt idx="31">
                  <c:v>203.125</c:v>
                </c:pt>
                <c:pt idx="32">
                  <c:v>207.8125</c:v>
                </c:pt>
                <c:pt idx="33">
                  <c:v>212.5</c:v>
                </c:pt>
                <c:pt idx="34">
                  <c:v>212.5</c:v>
                </c:pt>
                <c:pt idx="35">
                  <c:v>212.5</c:v>
                </c:pt>
                <c:pt idx="36">
                  <c:v>217.1875</c:v>
                </c:pt>
                <c:pt idx="37">
                  <c:v>221.875</c:v>
                </c:pt>
                <c:pt idx="38">
                  <c:v>228.125</c:v>
                </c:pt>
                <c:pt idx="39">
                  <c:v>231.25</c:v>
                </c:pt>
                <c:pt idx="40">
                  <c:v>234.375</c:v>
                </c:pt>
                <c:pt idx="41">
                  <c:v>237.5</c:v>
                </c:pt>
                <c:pt idx="42">
                  <c:v>237.5</c:v>
                </c:pt>
                <c:pt idx="43">
                  <c:v>240.625</c:v>
                </c:pt>
                <c:pt idx="44">
                  <c:v>243.75</c:v>
                </c:pt>
                <c:pt idx="45">
                  <c:v>243.75</c:v>
                </c:pt>
                <c:pt idx="46">
                  <c:v>246.875</c:v>
                </c:pt>
                <c:pt idx="47">
                  <c:v>247.91666666666666</c:v>
                </c:pt>
                <c:pt idx="48">
                  <c:v>248.95833333333334</c:v>
                </c:pt>
                <c:pt idx="49">
                  <c:v>250</c:v>
                </c:pt>
              </c:numCache>
            </c:numRef>
          </c:xVal>
          <c:yVal>
            <c:numRef>
              <c:f>Sheet7!$B$2:$B$51</c:f>
              <c:numCache>
                <c:formatCode>General</c:formatCode>
                <c:ptCount val="50"/>
                <c:pt idx="0">
                  <c:v>9.2606269057098149E-5</c:v>
                </c:pt>
                <c:pt idx="1">
                  <c:v>1.3128055199442717E-4</c:v>
                </c:pt>
                <c:pt idx="2">
                  <c:v>1.8390750264356745E-4</c:v>
                </c:pt>
                <c:pt idx="3">
                  <c:v>3.4826889790821555E-4</c:v>
                </c:pt>
                <c:pt idx="4">
                  <c:v>3.4826889790821555E-4</c:v>
                </c:pt>
                <c:pt idx="5">
                  <c:v>6.2890655522433562E-4</c:v>
                </c:pt>
                <c:pt idx="6">
                  <c:v>1.0829632934315572E-3</c:v>
                </c:pt>
                <c:pt idx="7">
                  <c:v>1.3960022353613074E-3</c:v>
                </c:pt>
                <c:pt idx="8">
                  <c:v>2.7844378120968601E-3</c:v>
                </c:pt>
                <c:pt idx="9">
                  <c:v>4.1575137450806507E-3</c:v>
                </c:pt>
                <c:pt idx="10">
                  <c:v>5.9195139712135622E-3</c:v>
                </c:pt>
                <c:pt idx="11">
                  <c:v>5.9195139712135622E-3</c:v>
                </c:pt>
                <c:pt idx="12">
                  <c:v>5.9195139712135622E-3</c:v>
                </c:pt>
                <c:pt idx="13">
                  <c:v>8.0370115303567309E-3</c:v>
                </c:pt>
                <c:pt idx="14">
                  <c:v>1.040541289719606E-2</c:v>
                </c:pt>
                <c:pt idx="15">
                  <c:v>1.4398769700753596E-2</c:v>
                </c:pt>
                <c:pt idx="16">
                  <c:v>1.5123674699373842E-2</c:v>
                </c:pt>
                <c:pt idx="17">
                  <c:v>1.7460132014432448E-2</c:v>
                </c:pt>
                <c:pt idx="18">
                  <c:v>1.8175236793361908E-2</c:v>
                </c:pt>
                <c:pt idx="19">
                  <c:v>1.8524120763297292E-2</c:v>
                </c:pt>
                <c:pt idx="20">
                  <c:v>1.8524120763297292E-2</c:v>
                </c:pt>
                <c:pt idx="21">
                  <c:v>1.8485027488124799E-2</c:v>
                </c:pt>
                <c:pt idx="22">
                  <c:v>1.824362740500694E-2</c:v>
                </c:pt>
                <c:pt idx="23">
                  <c:v>1.8060408495145945E-2</c:v>
                </c:pt>
                <c:pt idx="24">
                  <c:v>1.7837110246254673E-2</c:v>
                </c:pt>
                <c:pt idx="25">
                  <c:v>1.7276668836173441E-2</c:v>
                </c:pt>
                <c:pt idx="26">
                  <c:v>1.6181449398048556E-2</c:v>
                </c:pt>
                <c:pt idx="27">
                  <c:v>1.5536582269996562E-2</c:v>
                </c:pt>
                <c:pt idx="28">
                  <c:v>1.3323157279599139E-2</c:v>
                </c:pt>
                <c:pt idx="29">
                  <c:v>1.0080841234014858E-2</c:v>
                </c:pt>
                <c:pt idx="30">
                  <c:v>9.2786498725309242E-3</c:v>
                </c:pt>
                <c:pt idx="31">
                  <c:v>5.662633964189979E-3</c:v>
                </c:pt>
                <c:pt idx="32">
                  <c:v>3.9519698682457423E-3</c:v>
                </c:pt>
                <c:pt idx="33">
                  <c:v>2.6300556932588319E-3</c:v>
                </c:pt>
                <c:pt idx="34">
                  <c:v>2.6300556932588319E-3</c:v>
                </c:pt>
                <c:pt idx="35">
                  <c:v>2.6300556932588319E-3</c:v>
                </c:pt>
                <c:pt idx="36">
                  <c:v>1.6690619277896087E-3</c:v>
                </c:pt>
                <c:pt idx="37">
                  <c:v>1.0100343450264986E-3</c:v>
                </c:pt>
                <c:pt idx="38">
                  <c:v>4.8014800523100862E-4</c:v>
                </c:pt>
                <c:pt idx="39">
                  <c:v>3.2072445763455025E-4</c:v>
                </c:pt>
                <c:pt idx="40">
                  <c:v>2.0975581093496536E-4</c:v>
                </c:pt>
                <c:pt idx="41">
                  <c:v>1.3431387968831652E-4</c:v>
                </c:pt>
                <c:pt idx="42">
                  <c:v>1.3431387968831652E-4</c:v>
                </c:pt>
                <c:pt idx="43">
                  <c:v>8.4207884719186748E-5</c:v>
                </c:pt>
                <c:pt idx="44">
                  <c:v>5.1690364361912212E-5</c:v>
                </c:pt>
                <c:pt idx="45">
                  <c:v>5.1690364361912212E-5</c:v>
                </c:pt>
                <c:pt idx="46">
                  <c:v>3.1066433643314186E-5</c:v>
                </c:pt>
                <c:pt idx="47">
                  <c:v>2.6094347423273762E-5</c:v>
                </c:pt>
                <c:pt idx="48">
                  <c:v>2.1866638888077415E-5</c:v>
                </c:pt>
                <c:pt idx="49">
                  <c:v>1.8280925463367962E-5</c:v>
                </c:pt>
              </c:numCache>
            </c:numRef>
          </c:yVal>
        </c:ser>
        <c:ser>
          <c:idx val="3"/>
          <c:order val="3"/>
          <c:tx>
            <c:strRef>
              <c:f>Sheet6!$B$1</c:f>
              <c:strCache>
                <c:ptCount val="1"/>
                <c:pt idx="0">
                  <c:v>Heights in 1900</c:v>
                </c:pt>
              </c:strCache>
            </c:strRef>
          </c:tx>
          <c:marker>
            <c:symbol val="none"/>
          </c:marker>
          <c:xVal>
            <c:numRef>
              <c:f>Sheet6!$A$2:$A$51</c:f>
              <c:numCache>
                <c:formatCode>General</c:formatCode>
                <c:ptCount val="50"/>
                <c:pt idx="0">
                  <c:v>100</c:v>
                </c:pt>
                <c:pt idx="1">
                  <c:v>102.34375</c:v>
                </c:pt>
                <c:pt idx="2">
                  <c:v>104.6875</c:v>
                </c:pt>
                <c:pt idx="3">
                  <c:v>109.375</c:v>
                </c:pt>
                <c:pt idx="4">
                  <c:v>109.375</c:v>
                </c:pt>
                <c:pt idx="5">
                  <c:v>114.0625</c:v>
                </c:pt>
                <c:pt idx="6">
                  <c:v>118.75</c:v>
                </c:pt>
                <c:pt idx="7">
                  <c:v>121.09375</c:v>
                </c:pt>
                <c:pt idx="8">
                  <c:v>128.125</c:v>
                </c:pt>
                <c:pt idx="9">
                  <c:v>132.8125</c:v>
                </c:pt>
                <c:pt idx="10">
                  <c:v>137.5</c:v>
                </c:pt>
                <c:pt idx="11">
                  <c:v>137.5</c:v>
                </c:pt>
                <c:pt idx="12">
                  <c:v>137.5</c:v>
                </c:pt>
                <c:pt idx="13">
                  <c:v>142.1875</c:v>
                </c:pt>
                <c:pt idx="14">
                  <c:v>146.875</c:v>
                </c:pt>
                <c:pt idx="15">
                  <c:v>154.6875</c:v>
                </c:pt>
                <c:pt idx="16">
                  <c:v>156.25</c:v>
                </c:pt>
                <c:pt idx="17">
                  <c:v>162.5</c:v>
                </c:pt>
                <c:pt idx="18">
                  <c:v>165.625</c:v>
                </c:pt>
                <c:pt idx="19">
                  <c:v>168.75</c:v>
                </c:pt>
                <c:pt idx="20">
                  <c:v>168.75</c:v>
                </c:pt>
                <c:pt idx="21">
                  <c:v>171.875</c:v>
                </c:pt>
                <c:pt idx="22">
                  <c:v>173.95833333333334</c:v>
                </c:pt>
                <c:pt idx="23">
                  <c:v>175</c:v>
                </c:pt>
                <c:pt idx="24">
                  <c:v>176.04166666666669</c:v>
                </c:pt>
                <c:pt idx="25">
                  <c:v>178.125</c:v>
                </c:pt>
                <c:pt idx="26">
                  <c:v>181.25</c:v>
                </c:pt>
                <c:pt idx="27">
                  <c:v>182.8125</c:v>
                </c:pt>
                <c:pt idx="28">
                  <c:v>187.5</c:v>
                </c:pt>
                <c:pt idx="29">
                  <c:v>193.75</c:v>
                </c:pt>
                <c:pt idx="30">
                  <c:v>195.3125</c:v>
                </c:pt>
                <c:pt idx="31">
                  <c:v>203.125</c:v>
                </c:pt>
                <c:pt idx="32">
                  <c:v>207.8125</c:v>
                </c:pt>
                <c:pt idx="33">
                  <c:v>212.5</c:v>
                </c:pt>
                <c:pt idx="34">
                  <c:v>212.5</c:v>
                </c:pt>
                <c:pt idx="35">
                  <c:v>212.5</c:v>
                </c:pt>
                <c:pt idx="36">
                  <c:v>217.1875</c:v>
                </c:pt>
                <c:pt idx="37">
                  <c:v>221.875</c:v>
                </c:pt>
                <c:pt idx="38">
                  <c:v>228.125</c:v>
                </c:pt>
                <c:pt idx="39">
                  <c:v>231.25</c:v>
                </c:pt>
                <c:pt idx="40">
                  <c:v>234.375</c:v>
                </c:pt>
                <c:pt idx="41">
                  <c:v>237.5</c:v>
                </c:pt>
                <c:pt idx="42">
                  <c:v>237.5</c:v>
                </c:pt>
                <c:pt idx="43">
                  <c:v>240.625</c:v>
                </c:pt>
                <c:pt idx="44">
                  <c:v>243.75</c:v>
                </c:pt>
                <c:pt idx="45">
                  <c:v>243.75</c:v>
                </c:pt>
                <c:pt idx="46">
                  <c:v>246.875</c:v>
                </c:pt>
                <c:pt idx="47">
                  <c:v>247.91666666666666</c:v>
                </c:pt>
                <c:pt idx="48">
                  <c:v>248.95833333333334</c:v>
                </c:pt>
                <c:pt idx="49">
                  <c:v>250</c:v>
                </c:pt>
              </c:numCache>
            </c:numRef>
          </c:xVal>
          <c:yVal>
            <c:numRef>
              <c:f>Sheet6!$B$2:$B$51</c:f>
              <c:numCache>
                <c:formatCode>General</c:formatCode>
                <c:ptCount val="50"/>
                <c:pt idx="0">
                  <c:v>1.2482298216918026E-4</c:v>
                </c:pt>
                <c:pt idx="1">
                  <c:v>1.7516629610236705E-4</c:v>
                </c:pt>
                <c:pt idx="2">
                  <c:v>2.4291010735145958E-4</c:v>
                </c:pt>
                <c:pt idx="3">
                  <c:v>4.5076771458568867E-4</c:v>
                </c:pt>
                <c:pt idx="4">
                  <c:v>4.5076771458568867E-4</c:v>
                </c:pt>
                <c:pt idx="5">
                  <c:v>7.9765704486436148E-4</c:v>
                </c:pt>
                <c:pt idx="6">
                  <c:v>1.3459712788575981E-3</c:v>
                </c:pt>
                <c:pt idx="7">
                  <c:v>1.7175293055363846E-3</c:v>
                </c:pt>
                <c:pt idx="8">
                  <c:v>3.3231008660483037E-3</c:v>
                </c:pt>
                <c:pt idx="9">
                  <c:v>4.8621871021231446E-3</c:v>
                </c:pt>
                <c:pt idx="10">
                  <c:v>6.783846235625033E-3</c:v>
                </c:pt>
                <c:pt idx="11">
                  <c:v>6.783846235625033E-3</c:v>
                </c:pt>
                <c:pt idx="12">
                  <c:v>6.783846235625033E-3</c:v>
                </c:pt>
                <c:pt idx="13">
                  <c:v>9.0256088740771033E-3</c:v>
                </c:pt>
                <c:pt idx="14">
                  <c:v>1.1450730898129455E-2</c:v>
                </c:pt>
                <c:pt idx="15">
                  <c:v>1.5318605426183293E-2</c:v>
                </c:pt>
                <c:pt idx="16">
                  <c:v>1.5981412544006365E-2</c:v>
                </c:pt>
                <c:pt idx="17">
                  <c:v>1.7958138692783447E-2</c:v>
                </c:pt>
                <c:pt idx="18">
                  <c:v>1.8442587711083411E-2</c:v>
                </c:pt>
                <c:pt idx="19">
                  <c:v>1.8544168511085403E-2</c:v>
                </c:pt>
                <c:pt idx="20">
                  <c:v>1.8544168511085403E-2</c:v>
                </c:pt>
                <c:pt idx="21">
                  <c:v>1.8256513548820085E-2</c:v>
                </c:pt>
                <c:pt idx="22">
                  <c:v>1.7856414476239736E-2</c:v>
                </c:pt>
                <c:pt idx="23">
                  <c:v>1.7597593999849819E-2</c:v>
                </c:pt>
                <c:pt idx="24">
                  <c:v>1.7301863513809943E-2</c:v>
                </c:pt>
                <c:pt idx="25">
                  <c:v>1.6607861517953727E-2</c:v>
                </c:pt>
                <c:pt idx="26">
                  <c:v>1.5346138282994155E-2</c:v>
                </c:pt>
                <c:pt idx="27">
                  <c:v>1.463528444759921E-2</c:v>
                </c:pt>
                <c:pt idx="28">
                  <c:v>1.2298292153102955E-2</c:v>
                </c:pt>
                <c:pt idx="29">
                  <c:v>9.0571255740112735E-3</c:v>
                </c:pt>
                <c:pt idx="30">
                  <c:v>8.2802298406484919E-3</c:v>
                </c:pt>
                <c:pt idx="31">
                  <c:v>4.8853541079654349E-3</c:v>
                </c:pt>
                <c:pt idx="32">
                  <c:v>3.3410513916261771E-3</c:v>
                </c:pt>
                <c:pt idx="33">
                  <c:v>2.1788455644650958E-3</c:v>
                </c:pt>
                <c:pt idx="34">
                  <c:v>2.1788455644650958E-3</c:v>
                </c:pt>
                <c:pt idx="35">
                  <c:v>2.1788455644650958E-3</c:v>
                </c:pt>
                <c:pt idx="36">
                  <c:v>1.3549582912072524E-3</c:v>
                </c:pt>
                <c:pt idx="37">
                  <c:v>8.0349206121809174E-4</c:v>
                </c:pt>
                <c:pt idx="38">
                  <c:v>3.717718825093383E-4</c:v>
                </c:pt>
                <c:pt idx="39">
                  <c:v>2.4499739835248565E-4</c:v>
                </c:pt>
                <c:pt idx="40">
                  <c:v>1.5807797934640287E-4</c:v>
                </c:pt>
                <c:pt idx="41">
                  <c:v>9.9863377503752666E-5</c:v>
                </c:pt>
                <c:pt idx="42">
                  <c:v>9.9863377503752666E-5</c:v>
                </c:pt>
                <c:pt idx="43">
                  <c:v>6.1768363620079504E-5</c:v>
                </c:pt>
                <c:pt idx="44">
                  <c:v>3.7406830608952319E-5</c:v>
                </c:pt>
                <c:pt idx="45">
                  <c:v>3.7406830608952319E-5</c:v>
                </c:pt>
                <c:pt idx="46">
                  <c:v>2.2179957069257154E-5</c:v>
                </c:pt>
                <c:pt idx="47">
                  <c:v>1.8546347891008954E-5</c:v>
                </c:pt>
                <c:pt idx="48">
                  <c:v>1.5471650815541441E-5</c:v>
                </c:pt>
                <c:pt idx="49">
                  <c:v>1.2876429685168455E-5</c:v>
                </c:pt>
              </c:numCache>
            </c:numRef>
          </c:yVal>
        </c:ser>
        <c:ser>
          <c:idx val="0"/>
          <c:order val="0"/>
          <c:tx>
            <c:strRef>
              <c:f>Sheet7!$B$1</c:f>
              <c:strCache>
                <c:ptCount val="1"/>
                <c:pt idx="0">
                  <c:v>Heights in 2000</c:v>
                </c:pt>
              </c:strCache>
            </c:strRef>
          </c:tx>
          <c:marker>
            <c:symbol val="none"/>
          </c:marker>
          <c:xVal>
            <c:numRef>
              <c:f>Sheet7!$A$2:$A$51</c:f>
              <c:numCache>
                <c:formatCode>General</c:formatCode>
                <c:ptCount val="50"/>
                <c:pt idx="0">
                  <c:v>100</c:v>
                </c:pt>
                <c:pt idx="1">
                  <c:v>102.34375</c:v>
                </c:pt>
                <c:pt idx="2">
                  <c:v>104.6875</c:v>
                </c:pt>
                <c:pt idx="3">
                  <c:v>109.375</c:v>
                </c:pt>
                <c:pt idx="4">
                  <c:v>109.375</c:v>
                </c:pt>
                <c:pt idx="5">
                  <c:v>114.0625</c:v>
                </c:pt>
                <c:pt idx="6">
                  <c:v>118.75</c:v>
                </c:pt>
                <c:pt idx="7">
                  <c:v>121.09375</c:v>
                </c:pt>
                <c:pt idx="8">
                  <c:v>128.125</c:v>
                </c:pt>
                <c:pt idx="9">
                  <c:v>132.8125</c:v>
                </c:pt>
                <c:pt idx="10">
                  <c:v>137.5</c:v>
                </c:pt>
                <c:pt idx="11">
                  <c:v>137.5</c:v>
                </c:pt>
                <c:pt idx="12">
                  <c:v>137.5</c:v>
                </c:pt>
                <c:pt idx="13">
                  <c:v>142.1875</c:v>
                </c:pt>
                <c:pt idx="14">
                  <c:v>146.875</c:v>
                </c:pt>
                <c:pt idx="15">
                  <c:v>154.6875</c:v>
                </c:pt>
                <c:pt idx="16">
                  <c:v>156.25</c:v>
                </c:pt>
                <c:pt idx="17">
                  <c:v>162.5</c:v>
                </c:pt>
                <c:pt idx="18">
                  <c:v>165.625</c:v>
                </c:pt>
                <c:pt idx="19">
                  <c:v>168.75</c:v>
                </c:pt>
                <c:pt idx="20">
                  <c:v>168.75</c:v>
                </c:pt>
                <c:pt idx="21">
                  <c:v>171.875</c:v>
                </c:pt>
                <c:pt idx="22">
                  <c:v>173.95833333333334</c:v>
                </c:pt>
                <c:pt idx="23">
                  <c:v>175</c:v>
                </c:pt>
                <c:pt idx="24">
                  <c:v>176.04166666666669</c:v>
                </c:pt>
                <c:pt idx="25">
                  <c:v>178.125</c:v>
                </c:pt>
                <c:pt idx="26">
                  <c:v>181.25</c:v>
                </c:pt>
                <c:pt idx="27">
                  <c:v>182.8125</c:v>
                </c:pt>
                <c:pt idx="28">
                  <c:v>187.5</c:v>
                </c:pt>
                <c:pt idx="29">
                  <c:v>193.75</c:v>
                </c:pt>
                <c:pt idx="30">
                  <c:v>195.3125</c:v>
                </c:pt>
                <c:pt idx="31">
                  <c:v>203.125</c:v>
                </c:pt>
                <c:pt idx="32">
                  <c:v>207.8125</c:v>
                </c:pt>
                <c:pt idx="33">
                  <c:v>212.5</c:v>
                </c:pt>
                <c:pt idx="34">
                  <c:v>212.5</c:v>
                </c:pt>
                <c:pt idx="35">
                  <c:v>212.5</c:v>
                </c:pt>
                <c:pt idx="36">
                  <c:v>217.1875</c:v>
                </c:pt>
                <c:pt idx="37">
                  <c:v>221.875</c:v>
                </c:pt>
                <c:pt idx="38">
                  <c:v>228.125</c:v>
                </c:pt>
                <c:pt idx="39">
                  <c:v>231.25</c:v>
                </c:pt>
                <c:pt idx="40">
                  <c:v>234.375</c:v>
                </c:pt>
                <c:pt idx="41">
                  <c:v>237.5</c:v>
                </c:pt>
                <c:pt idx="42">
                  <c:v>237.5</c:v>
                </c:pt>
                <c:pt idx="43">
                  <c:v>240.625</c:v>
                </c:pt>
                <c:pt idx="44">
                  <c:v>243.75</c:v>
                </c:pt>
                <c:pt idx="45">
                  <c:v>243.75</c:v>
                </c:pt>
                <c:pt idx="46">
                  <c:v>246.875</c:v>
                </c:pt>
                <c:pt idx="47">
                  <c:v>247.91666666666666</c:v>
                </c:pt>
                <c:pt idx="48">
                  <c:v>248.95833333333334</c:v>
                </c:pt>
                <c:pt idx="49">
                  <c:v>250</c:v>
                </c:pt>
              </c:numCache>
            </c:numRef>
          </c:xVal>
          <c:yVal>
            <c:numRef>
              <c:f>Sheet7!$B$2:$B$51</c:f>
              <c:numCache>
                <c:formatCode>General</c:formatCode>
                <c:ptCount val="50"/>
                <c:pt idx="0">
                  <c:v>9.2606269057098149E-5</c:v>
                </c:pt>
                <c:pt idx="1">
                  <c:v>1.3128055199442717E-4</c:v>
                </c:pt>
                <c:pt idx="2">
                  <c:v>1.8390750264356745E-4</c:v>
                </c:pt>
                <c:pt idx="3">
                  <c:v>3.4826889790821555E-4</c:v>
                </c:pt>
                <c:pt idx="4">
                  <c:v>3.4826889790821555E-4</c:v>
                </c:pt>
                <c:pt idx="5">
                  <c:v>6.2890655522433562E-4</c:v>
                </c:pt>
                <c:pt idx="6">
                  <c:v>1.0829632934315572E-3</c:v>
                </c:pt>
                <c:pt idx="7">
                  <c:v>1.3960022353613074E-3</c:v>
                </c:pt>
                <c:pt idx="8">
                  <c:v>2.7844378120968601E-3</c:v>
                </c:pt>
                <c:pt idx="9">
                  <c:v>4.1575137450806507E-3</c:v>
                </c:pt>
                <c:pt idx="10">
                  <c:v>5.9195139712135622E-3</c:v>
                </c:pt>
                <c:pt idx="11">
                  <c:v>5.9195139712135622E-3</c:v>
                </c:pt>
                <c:pt idx="12">
                  <c:v>5.9195139712135622E-3</c:v>
                </c:pt>
                <c:pt idx="13">
                  <c:v>8.0370115303567309E-3</c:v>
                </c:pt>
                <c:pt idx="14">
                  <c:v>1.040541289719606E-2</c:v>
                </c:pt>
                <c:pt idx="15">
                  <c:v>1.4398769700753596E-2</c:v>
                </c:pt>
                <c:pt idx="16">
                  <c:v>1.5123674699373842E-2</c:v>
                </c:pt>
                <c:pt idx="17">
                  <c:v>1.7460132014432448E-2</c:v>
                </c:pt>
                <c:pt idx="18">
                  <c:v>1.8175236793361908E-2</c:v>
                </c:pt>
                <c:pt idx="19">
                  <c:v>1.8524120763297292E-2</c:v>
                </c:pt>
                <c:pt idx="20">
                  <c:v>1.8524120763297292E-2</c:v>
                </c:pt>
                <c:pt idx="21">
                  <c:v>1.8485027488124799E-2</c:v>
                </c:pt>
                <c:pt idx="22">
                  <c:v>1.824362740500694E-2</c:v>
                </c:pt>
                <c:pt idx="23">
                  <c:v>1.8060408495145945E-2</c:v>
                </c:pt>
                <c:pt idx="24">
                  <c:v>1.7837110246254673E-2</c:v>
                </c:pt>
                <c:pt idx="25">
                  <c:v>1.7276668836173441E-2</c:v>
                </c:pt>
                <c:pt idx="26">
                  <c:v>1.6181449398048556E-2</c:v>
                </c:pt>
                <c:pt idx="27">
                  <c:v>1.5536582269996562E-2</c:v>
                </c:pt>
                <c:pt idx="28">
                  <c:v>1.3323157279599139E-2</c:v>
                </c:pt>
                <c:pt idx="29">
                  <c:v>1.0080841234014858E-2</c:v>
                </c:pt>
                <c:pt idx="30">
                  <c:v>9.2786498725309242E-3</c:v>
                </c:pt>
                <c:pt idx="31">
                  <c:v>5.662633964189979E-3</c:v>
                </c:pt>
                <c:pt idx="32">
                  <c:v>3.9519698682457423E-3</c:v>
                </c:pt>
                <c:pt idx="33">
                  <c:v>2.6300556932588319E-3</c:v>
                </c:pt>
                <c:pt idx="34">
                  <c:v>2.6300556932588319E-3</c:v>
                </c:pt>
                <c:pt idx="35">
                  <c:v>2.6300556932588319E-3</c:v>
                </c:pt>
                <c:pt idx="36">
                  <c:v>1.6690619277896087E-3</c:v>
                </c:pt>
                <c:pt idx="37">
                  <c:v>1.0100343450264986E-3</c:v>
                </c:pt>
                <c:pt idx="38">
                  <c:v>4.8014800523100862E-4</c:v>
                </c:pt>
                <c:pt idx="39">
                  <c:v>3.2072445763455025E-4</c:v>
                </c:pt>
                <c:pt idx="40">
                  <c:v>2.0975581093496536E-4</c:v>
                </c:pt>
                <c:pt idx="41">
                  <c:v>1.3431387968831652E-4</c:v>
                </c:pt>
                <c:pt idx="42">
                  <c:v>1.3431387968831652E-4</c:v>
                </c:pt>
                <c:pt idx="43">
                  <c:v>8.4207884719186748E-5</c:v>
                </c:pt>
                <c:pt idx="44">
                  <c:v>5.1690364361912212E-5</c:v>
                </c:pt>
                <c:pt idx="45">
                  <c:v>5.1690364361912212E-5</c:v>
                </c:pt>
                <c:pt idx="46">
                  <c:v>3.1066433643314186E-5</c:v>
                </c:pt>
                <c:pt idx="47">
                  <c:v>2.6094347423273762E-5</c:v>
                </c:pt>
                <c:pt idx="48">
                  <c:v>2.1866638888077415E-5</c:v>
                </c:pt>
                <c:pt idx="49">
                  <c:v>1.8280925463367962E-5</c:v>
                </c:pt>
              </c:numCache>
            </c:numRef>
          </c:yVal>
        </c:ser>
        <c:ser>
          <c:idx val="1"/>
          <c:order val="1"/>
          <c:tx>
            <c:strRef>
              <c:f>Sheet6!$B$1</c:f>
              <c:strCache>
                <c:ptCount val="1"/>
                <c:pt idx="0">
                  <c:v>Heights in 1900</c:v>
                </c:pt>
              </c:strCache>
            </c:strRef>
          </c:tx>
          <c:marker>
            <c:symbol val="none"/>
          </c:marker>
          <c:xVal>
            <c:numRef>
              <c:f>Sheet6!$A$2:$A$51</c:f>
              <c:numCache>
                <c:formatCode>General</c:formatCode>
                <c:ptCount val="50"/>
                <c:pt idx="0">
                  <c:v>100</c:v>
                </c:pt>
                <c:pt idx="1">
                  <c:v>102.34375</c:v>
                </c:pt>
                <c:pt idx="2">
                  <c:v>104.6875</c:v>
                </c:pt>
                <c:pt idx="3">
                  <c:v>109.375</c:v>
                </c:pt>
                <c:pt idx="4">
                  <c:v>109.375</c:v>
                </c:pt>
                <c:pt idx="5">
                  <c:v>114.0625</c:v>
                </c:pt>
                <c:pt idx="6">
                  <c:v>118.75</c:v>
                </c:pt>
                <c:pt idx="7">
                  <c:v>121.09375</c:v>
                </c:pt>
                <c:pt idx="8">
                  <c:v>128.125</c:v>
                </c:pt>
                <c:pt idx="9">
                  <c:v>132.8125</c:v>
                </c:pt>
                <c:pt idx="10">
                  <c:v>137.5</c:v>
                </c:pt>
                <c:pt idx="11">
                  <c:v>137.5</c:v>
                </c:pt>
                <c:pt idx="12">
                  <c:v>137.5</c:v>
                </c:pt>
                <c:pt idx="13">
                  <c:v>142.1875</c:v>
                </c:pt>
                <c:pt idx="14">
                  <c:v>146.875</c:v>
                </c:pt>
                <c:pt idx="15">
                  <c:v>154.6875</c:v>
                </c:pt>
                <c:pt idx="16">
                  <c:v>156.25</c:v>
                </c:pt>
                <c:pt idx="17">
                  <c:v>162.5</c:v>
                </c:pt>
                <c:pt idx="18">
                  <c:v>165.625</c:v>
                </c:pt>
                <c:pt idx="19">
                  <c:v>168.75</c:v>
                </c:pt>
                <c:pt idx="20">
                  <c:v>168.75</c:v>
                </c:pt>
                <c:pt idx="21">
                  <c:v>171.875</c:v>
                </c:pt>
                <c:pt idx="22">
                  <c:v>173.95833333333334</c:v>
                </c:pt>
                <c:pt idx="23">
                  <c:v>175</c:v>
                </c:pt>
                <c:pt idx="24">
                  <c:v>176.04166666666669</c:v>
                </c:pt>
                <c:pt idx="25">
                  <c:v>178.125</c:v>
                </c:pt>
                <c:pt idx="26">
                  <c:v>181.25</c:v>
                </c:pt>
                <c:pt idx="27">
                  <c:v>182.8125</c:v>
                </c:pt>
                <c:pt idx="28">
                  <c:v>187.5</c:v>
                </c:pt>
                <c:pt idx="29">
                  <c:v>193.75</c:v>
                </c:pt>
                <c:pt idx="30">
                  <c:v>195.3125</c:v>
                </c:pt>
                <c:pt idx="31">
                  <c:v>203.125</c:v>
                </c:pt>
                <c:pt idx="32">
                  <c:v>207.8125</c:v>
                </c:pt>
                <c:pt idx="33">
                  <c:v>212.5</c:v>
                </c:pt>
                <c:pt idx="34">
                  <c:v>212.5</c:v>
                </c:pt>
                <c:pt idx="35">
                  <c:v>212.5</c:v>
                </c:pt>
                <c:pt idx="36">
                  <c:v>217.1875</c:v>
                </c:pt>
                <c:pt idx="37">
                  <c:v>221.875</c:v>
                </c:pt>
                <c:pt idx="38">
                  <c:v>228.125</c:v>
                </c:pt>
                <c:pt idx="39">
                  <c:v>231.25</c:v>
                </c:pt>
                <c:pt idx="40">
                  <c:v>234.375</c:v>
                </c:pt>
                <c:pt idx="41">
                  <c:v>237.5</c:v>
                </c:pt>
                <c:pt idx="42">
                  <c:v>237.5</c:v>
                </c:pt>
                <c:pt idx="43">
                  <c:v>240.625</c:v>
                </c:pt>
                <c:pt idx="44">
                  <c:v>243.75</c:v>
                </c:pt>
                <c:pt idx="45">
                  <c:v>243.75</c:v>
                </c:pt>
                <c:pt idx="46">
                  <c:v>246.875</c:v>
                </c:pt>
                <c:pt idx="47">
                  <c:v>247.91666666666666</c:v>
                </c:pt>
                <c:pt idx="48">
                  <c:v>248.95833333333334</c:v>
                </c:pt>
                <c:pt idx="49">
                  <c:v>250</c:v>
                </c:pt>
              </c:numCache>
            </c:numRef>
          </c:xVal>
          <c:yVal>
            <c:numRef>
              <c:f>Sheet6!$B$2:$B$51</c:f>
              <c:numCache>
                <c:formatCode>General</c:formatCode>
                <c:ptCount val="50"/>
                <c:pt idx="0">
                  <c:v>1.2482298216918026E-4</c:v>
                </c:pt>
                <c:pt idx="1">
                  <c:v>1.7516629610236705E-4</c:v>
                </c:pt>
                <c:pt idx="2">
                  <c:v>2.4291010735145958E-4</c:v>
                </c:pt>
                <c:pt idx="3">
                  <c:v>4.5076771458568867E-4</c:v>
                </c:pt>
                <c:pt idx="4">
                  <c:v>4.5076771458568867E-4</c:v>
                </c:pt>
                <c:pt idx="5">
                  <c:v>7.9765704486436148E-4</c:v>
                </c:pt>
                <c:pt idx="6">
                  <c:v>1.3459712788575981E-3</c:v>
                </c:pt>
                <c:pt idx="7">
                  <c:v>1.7175293055363846E-3</c:v>
                </c:pt>
                <c:pt idx="8">
                  <c:v>3.3231008660483037E-3</c:v>
                </c:pt>
                <c:pt idx="9">
                  <c:v>4.8621871021231446E-3</c:v>
                </c:pt>
                <c:pt idx="10">
                  <c:v>6.783846235625033E-3</c:v>
                </c:pt>
                <c:pt idx="11">
                  <c:v>6.783846235625033E-3</c:v>
                </c:pt>
                <c:pt idx="12">
                  <c:v>6.783846235625033E-3</c:v>
                </c:pt>
                <c:pt idx="13">
                  <c:v>9.0256088740771033E-3</c:v>
                </c:pt>
                <c:pt idx="14">
                  <c:v>1.1450730898129455E-2</c:v>
                </c:pt>
                <c:pt idx="15">
                  <c:v>1.5318605426183293E-2</c:v>
                </c:pt>
                <c:pt idx="16">
                  <c:v>1.5981412544006365E-2</c:v>
                </c:pt>
                <c:pt idx="17">
                  <c:v>1.7958138692783447E-2</c:v>
                </c:pt>
                <c:pt idx="18">
                  <c:v>1.8442587711083411E-2</c:v>
                </c:pt>
                <c:pt idx="19">
                  <c:v>1.8544168511085403E-2</c:v>
                </c:pt>
                <c:pt idx="20">
                  <c:v>1.8544168511085403E-2</c:v>
                </c:pt>
                <c:pt idx="21">
                  <c:v>1.8256513548820085E-2</c:v>
                </c:pt>
                <c:pt idx="22">
                  <c:v>1.7856414476239736E-2</c:v>
                </c:pt>
                <c:pt idx="23">
                  <c:v>1.7597593999849819E-2</c:v>
                </c:pt>
                <c:pt idx="24">
                  <c:v>1.7301863513809943E-2</c:v>
                </c:pt>
                <c:pt idx="25">
                  <c:v>1.6607861517953727E-2</c:v>
                </c:pt>
                <c:pt idx="26">
                  <c:v>1.5346138282994155E-2</c:v>
                </c:pt>
                <c:pt idx="27">
                  <c:v>1.463528444759921E-2</c:v>
                </c:pt>
                <c:pt idx="28">
                  <c:v>1.2298292153102955E-2</c:v>
                </c:pt>
                <c:pt idx="29">
                  <c:v>9.0571255740112735E-3</c:v>
                </c:pt>
                <c:pt idx="30">
                  <c:v>8.2802298406484919E-3</c:v>
                </c:pt>
                <c:pt idx="31">
                  <c:v>4.8853541079654349E-3</c:v>
                </c:pt>
                <c:pt idx="32">
                  <c:v>3.3410513916261771E-3</c:v>
                </c:pt>
                <c:pt idx="33">
                  <c:v>2.1788455644650958E-3</c:v>
                </c:pt>
                <c:pt idx="34">
                  <c:v>2.1788455644650958E-3</c:v>
                </c:pt>
                <c:pt idx="35">
                  <c:v>2.1788455644650958E-3</c:v>
                </c:pt>
                <c:pt idx="36">
                  <c:v>1.3549582912072524E-3</c:v>
                </c:pt>
                <c:pt idx="37">
                  <c:v>8.0349206121809174E-4</c:v>
                </c:pt>
                <c:pt idx="38">
                  <c:v>3.717718825093383E-4</c:v>
                </c:pt>
                <c:pt idx="39">
                  <c:v>2.4499739835248565E-4</c:v>
                </c:pt>
                <c:pt idx="40">
                  <c:v>1.5807797934640287E-4</c:v>
                </c:pt>
                <c:pt idx="41">
                  <c:v>9.9863377503752666E-5</c:v>
                </c:pt>
                <c:pt idx="42">
                  <c:v>9.9863377503752666E-5</c:v>
                </c:pt>
                <c:pt idx="43">
                  <c:v>6.1768363620079504E-5</c:v>
                </c:pt>
                <c:pt idx="44">
                  <c:v>3.7406830608952319E-5</c:v>
                </c:pt>
                <c:pt idx="45">
                  <c:v>3.7406830608952319E-5</c:v>
                </c:pt>
                <c:pt idx="46">
                  <c:v>2.2179957069257154E-5</c:v>
                </c:pt>
                <c:pt idx="47">
                  <c:v>1.8546347891008954E-5</c:v>
                </c:pt>
                <c:pt idx="48">
                  <c:v>1.5471650815541441E-5</c:v>
                </c:pt>
                <c:pt idx="49">
                  <c:v>1.2876429685168455E-5</c:v>
                </c:pt>
              </c:numCache>
            </c:numRef>
          </c:yVal>
        </c:ser>
        <c:axId val="66524288"/>
        <c:axId val="66525824"/>
      </c:scatterChart>
      <c:valAx>
        <c:axId val="66524288"/>
        <c:scaling>
          <c:orientation val="minMax"/>
          <c:max val="250"/>
          <c:min val="100"/>
        </c:scaling>
        <c:axPos val="b"/>
        <c:numFmt formatCode="General" sourceLinked="1"/>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66525824"/>
        <c:crosses val="autoZero"/>
        <c:crossBetween val="midCat"/>
      </c:valAx>
      <c:valAx>
        <c:axId val="66525824"/>
        <c:scaling>
          <c:orientation val="minMax"/>
          <c:max val="1.8524120763297337E-2"/>
          <c:min val="1.8280925463368027E-5"/>
        </c:scaling>
        <c:delete val="1"/>
        <c:axPos val="l"/>
        <c:majorGridlines/>
        <c:numFmt formatCode="General" sourceLinked="1"/>
        <c:tickLblPos val="nextTo"/>
        <c:crossAx val="66524288"/>
        <c:crosses val="autoZero"/>
        <c:crossBetween val="midCat"/>
      </c:valAx>
    </c:plotArea>
    <c:plotVisOnly val="1"/>
    <c:dispBlanksAs val="gap"/>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GB"/>
  <c:chart>
    <c:plotArea>
      <c:layout/>
      <c:scatterChart>
        <c:scatterStyle val="lineMarker"/>
        <c:ser>
          <c:idx val="0"/>
          <c:order val="0"/>
          <c:marker>
            <c:symbol val="none"/>
          </c:marker>
          <c:xVal>
            <c:numRef>
              <c:f>Sheet1!$A$2:$A$75</c:f>
              <c:numCache>
                <c:formatCode>General</c:formatCode>
                <c:ptCount val="74"/>
                <c:pt idx="0">
                  <c:v>1801</c:v>
                </c:pt>
                <c:pt idx="1">
                  <c:v>1811</c:v>
                </c:pt>
                <c:pt idx="2">
                  <c:v>1821</c:v>
                </c:pt>
                <c:pt idx="3">
                  <c:v>1830</c:v>
                </c:pt>
                <c:pt idx="4">
                  <c:v>1831</c:v>
                </c:pt>
                <c:pt idx="5">
                  <c:v>1832</c:v>
                </c:pt>
                <c:pt idx="6">
                  <c:v>1833</c:v>
                </c:pt>
                <c:pt idx="7">
                  <c:v>1834</c:v>
                </c:pt>
                <c:pt idx="8">
                  <c:v>1835</c:v>
                </c:pt>
                <c:pt idx="9">
                  <c:v>1836</c:v>
                </c:pt>
                <c:pt idx="10">
                  <c:v>1837</c:v>
                </c:pt>
                <c:pt idx="11">
                  <c:v>1838</c:v>
                </c:pt>
                <c:pt idx="12">
                  <c:v>1839</c:v>
                </c:pt>
                <c:pt idx="13">
                  <c:v>1840</c:v>
                </c:pt>
                <c:pt idx="14">
                  <c:v>1841</c:v>
                </c:pt>
                <c:pt idx="15">
                  <c:v>1842</c:v>
                </c:pt>
                <c:pt idx="16">
                  <c:v>1843</c:v>
                </c:pt>
                <c:pt idx="17">
                  <c:v>1844</c:v>
                </c:pt>
                <c:pt idx="18">
                  <c:v>1845</c:v>
                </c:pt>
                <c:pt idx="19">
                  <c:v>1846</c:v>
                </c:pt>
                <c:pt idx="20">
                  <c:v>1847</c:v>
                </c:pt>
                <c:pt idx="21">
                  <c:v>1848</c:v>
                </c:pt>
                <c:pt idx="22">
                  <c:v>1849</c:v>
                </c:pt>
                <c:pt idx="23">
                  <c:v>1850</c:v>
                </c:pt>
                <c:pt idx="24">
                  <c:v>1851</c:v>
                </c:pt>
                <c:pt idx="25">
                  <c:v>1852</c:v>
                </c:pt>
                <c:pt idx="26">
                  <c:v>1853</c:v>
                </c:pt>
                <c:pt idx="27">
                  <c:v>1854</c:v>
                </c:pt>
                <c:pt idx="28">
                  <c:v>1855</c:v>
                </c:pt>
                <c:pt idx="29">
                  <c:v>1856</c:v>
                </c:pt>
                <c:pt idx="30">
                  <c:v>1857</c:v>
                </c:pt>
                <c:pt idx="31">
                  <c:v>1858</c:v>
                </c:pt>
                <c:pt idx="32">
                  <c:v>1859</c:v>
                </c:pt>
                <c:pt idx="33">
                  <c:v>1860</c:v>
                </c:pt>
                <c:pt idx="34">
                  <c:v>1861</c:v>
                </c:pt>
                <c:pt idx="35">
                  <c:v>1862</c:v>
                </c:pt>
                <c:pt idx="36">
                  <c:v>1863</c:v>
                </c:pt>
                <c:pt idx="37">
                  <c:v>1864</c:v>
                </c:pt>
                <c:pt idx="38">
                  <c:v>1865</c:v>
                </c:pt>
                <c:pt idx="39">
                  <c:v>1866</c:v>
                </c:pt>
                <c:pt idx="40">
                  <c:v>1867</c:v>
                </c:pt>
                <c:pt idx="41">
                  <c:v>1868</c:v>
                </c:pt>
                <c:pt idx="42">
                  <c:v>1869</c:v>
                </c:pt>
                <c:pt idx="43">
                  <c:v>1870</c:v>
                </c:pt>
                <c:pt idx="44">
                  <c:v>1871</c:v>
                </c:pt>
                <c:pt idx="45">
                  <c:v>1872</c:v>
                </c:pt>
                <c:pt idx="46">
                  <c:v>1873</c:v>
                </c:pt>
                <c:pt idx="47">
                  <c:v>1874</c:v>
                </c:pt>
                <c:pt idx="48">
                  <c:v>1875</c:v>
                </c:pt>
                <c:pt idx="49">
                  <c:v>1876</c:v>
                </c:pt>
                <c:pt idx="50">
                  <c:v>1877</c:v>
                </c:pt>
                <c:pt idx="51">
                  <c:v>1878</c:v>
                </c:pt>
                <c:pt idx="52">
                  <c:v>1879</c:v>
                </c:pt>
                <c:pt idx="53">
                  <c:v>1880</c:v>
                </c:pt>
                <c:pt idx="54">
                  <c:v>1881</c:v>
                </c:pt>
                <c:pt idx="55">
                  <c:v>1882</c:v>
                </c:pt>
                <c:pt idx="56">
                  <c:v>1883</c:v>
                </c:pt>
                <c:pt idx="57">
                  <c:v>1884</c:v>
                </c:pt>
                <c:pt idx="58">
                  <c:v>1885</c:v>
                </c:pt>
                <c:pt idx="59">
                  <c:v>1886</c:v>
                </c:pt>
                <c:pt idx="60">
                  <c:v>1887</c:v>
                </c:pt>
                <c:pt idx="61">
                  <c:v>1888</c:v>
                </c:pt>
                <c:pt idx="62">
                  <c:v>1889</c:v>
                </c:pt>
                <c:pt idx="63">
                  <c:v>1890</c:v>
                </c:pt>
                <c:pt idx="64">
                  <c:v>1891</c:v>
                </c:pt>
                <c:pt idx="65">
                  <c:v>1892</c:v>
                </c:pt>
                <c:pt idx="66">
                  <c:v>1893</c:v>
                </c:pt>
                <c:pt idx="67">
                  <c:v>1894</c:v>
                </c:pt>
                <c:pt idx="68">
                  <c:v>1895</c:v>
                </c:pt>
                <c:pt idx="69">
                  <c:v>1896</c:v>
                </c:pt>
                <c:pt idx="70">
                  <c:v>1897</c:v>
                </c:pt>
                <c:pt idx="71">
                  <c:v>1898</c:v>
                </c:pt>
                <c:pt idx="72">
                  <c:v>1899</c:v>
                </c:pt>
                <c:pt idx="73">
                  <c:v>1900</c:v>
                </c:pt>
              </c:numCache>
            </c:numRef>
          </c:xVal>
          <c:yVal>
            <c:numRef>
              <c:f>Sheet1!$B$2:$B$75</c:f>
              <c:numCache>
                <c:formatCode>#,##0.00</c:formatCode>
                <c:ptCount val="74"/>
                <c:pt idx="0">
                  <c:v>1620.38</c:v>
                </c:pt>
                <c:pt idx="1">
                  <c:v>1600.23</c:v>
                </c:pt>
                <c:pt idx="2">
                  <c:v>1808.65</c:v>
                </c:pt>
                <c:pt idx="3">
                  <c:v>1661.09</c:v>
                </c:pt>
                <c:pt idx="4">
                  <c:v>1712.3</c:v>
                </c:pt>
                <c:pt idx="5">
                  <c:v>1671.41</c:v>
                </c:pt>
                <c:pt idx="6">
                  <c:v>1679.8</c:v>
                </c:pt>
                <c:pt idx="7">
                  <c:v>1733.33</c:v>
                </c:pt>
                <c:pt idx="8">
                  <c:v>1801.64</c:v>
                </c:pt>
                <c:pt idx="9">
                  <c:v>1815.48</c:v>
                </c:pt>
                <c:pt idx="10">
                  <c:v>1785.01</c:v>
                </c:pt>
                <c:pt idx="11">
                  <c:v>1865.05</c:v>
                </c:pt>
                <c:pt idx="12">
                  <c:v>1924.37</c:v>
                </c:pt>
                <c:pt idx="13">
                  <c:v>1849.36</c:v>
                </c:pt>
                <c:pt idx="14">
                  <c:v>1765.1</c:v>
                </c:pt>
                <c:pt idx="15">
                  <c:v>1736.1</c:v>
                </c:pt>
                <c:pt idx="16">
                  <c:v>1772.54</c:v>
                </c:pt>
                <c:pt idx="17">
                  <c:v>1850.01</c:v>
                </c:pt>
                <c:pt idx="18">
                  <c:v>1930.26</c:v>
                </c:pt>
                <c:pt idx="19">
                  <c:v>2043.93</c:v>
                </c:pt>
                <c:pt idx="20">
                  <c:v>1994.97</c:v>
                </c:pt>
                <c:pt idx="21">
                  <c:v>2069.41</c:v>
                </c:pt>
                <c:pt idx="22">
                  <c:v>2111.12</c:v>
                </c:pt>
                <c:pt idx="23">
                  <c:v>2085.54</c:v>
                </c:pt>
                <c:pt idx="24">
                  <c:v>2187.6999999999998</c:v>
                </c:pt>
                <c:pt idx="25">
                  <c:v>2226.2399999999998</c:v>
                </c:pt>
                <c:pt idx="26">
                  <c:v>2282.8200000000002</c:v>
                </c:pt>
                <c:pt idx="27">
                  <c:v>2312.81</c:v>
                </c:pt>
                <c:pt idx="28">
                  <c:v>2332.4499999999998</c:v>
                </c:pt>
                <c:pt idx="29">
                  <c:v>2412.87</c:v>
                </c:pt>
                <c:pt idx="30">
                  <c:v>2434.84</c:v>
                </c:pt>
                <c:pt idx="31">
                  <c:v>2409.09</c:v>
                </c:pt>
                <c:pt idx="32">
                  <c:v>2496.19</c:v>
                </c:pt>
                <c:pt idx="33">
                  <c:v>2526.9699999999998</c:v>
                </c:pt>
                <c:pt idx="34">
                  <c:v>2551.44</c:v>
                </c:pt>
                <c:pt idx="35">
                  <c:v>2553.33</c:v>
                </c:pt>
                <c:pt idx="36">
                  <c:v>2595.8200000000002</c:v>
                </c:pt>
                <c:pt idx="37">
                  <c:v>2620.84</c:v>
                </c:pt>
                <c:pt idx="38">
                  <c:v>2709.45</c:v>
                </c:pt>
                <c:pt idx="39">
                  <c:v>2720.45</c:v>
                </c:pt>
                <c:pt idx="40">
                  <c:v>2671.75</c:v>
                </c:pt>
                <c:pt idx="41">
                  <c:v>2728.03</c:v>
                </c:pt>
                <c:pt idx="42">
                  <c:v>2750.93</c:v>
                </c:pt>
                <c:pt idx="43">
                  <c:v>2945.62</c:v>
                </c:pt>
                <c:pt idx="44">
                  <c:v>3073.47</c:v>
                </c:pt>
                <c:pt idx="45">
                  <c:v>3055.65</c:v>
                </c:pt>
                <c:pt idx="46">
                  <c:v>3055.04</c:v>
                </c:pt>
                <c:pt idx="47">
                  <c:v>3143.98</c:v>
                </c:pt>
                <c:pt idx="48">
                  <c:v>3146.82</c:v>
                </c:pt>
                <c:pt idx="49">
                  <c:v>3134.96</c:v>
                </c:pt>
                <c:pt idx="50">
                  <c:v>3119.28</c:v>
                </c:pt>
                <c:pt idx="51">
                  <c:v>3096.74</c:v>
                </c:pt>
                <c:pt idx="52">
                  <c:v>3004.88</c:v>
                </c:pt>
                <c:pt idx="53">
                  <c:v>3187.82</c:v>
                </c:pt>
                <c:pt idx="54">
                  <c:v>3228.29</c:v>
                </c:pt>
                <c:pt idx="55">
                  <c:v>3256.45</c:v>
                </c:pt>
                <c:pt idx="56">
                  <c:v>3329.95</c:v>
                </c:pt>
                <c:pt idx="57">
                  <c:v>3274.98</c:v>
                </c:pt>
                <c:pt idx="58">
                  <c:v>3224.18</c:v>
                </c:pt>
                <c:pt idx="59">
                  <c:v>3217.77</c:v>
                </c:pt>
                <c:pt idx="60">
                  <c:v>3321.39</c:v>
                </c:pt>
                <c:pt idx="61">
                  <c:v>3398.44</c:v>
                </c:pt>
                <c:pt idx="62">
                  <c:v>3480.15</c:v>
                </c:pt>
                <c:pt idx="63">
                  <c:v>3482.24</c:v>
                </c:pt>
                <c:pt idx="64">
                  <c:v>3533.73</c:v>
                </c:pt>
                <c:pt idx="65">
                  <c:v>3433.84</c:v>
                </c:pt>
                <c:pt idx="66">
                  <c:v>3380.6</c:v>
                </c:pt>
                <c:pt idx="67">
                  <c:v>3503.01</c:v>
                </c:pt>
                <c:pt idx="68">
                  <c:v>3585.36</c:v>
                </c:pt>
                <c:pt idx="69">
                  <c:v>3702.37</c:v>
                </c:pt>
                <c:pt idx="70">
                  <c:v>3708.01</c:v>
                </c:pt>
                <c:pt idx="71">
                  <c:v>3836.89</c:v>
                </c:pt>
                <c:pt idx="72">
                  <c:v>3935.38</c:v>
                </c:pt>
                <c:pt idx="73">
                  <c:v>3886.18</c:v>
                </c:pt>
              </c:numCache>
            </c:numRef>
          </c:yVal>
        </c:ser>
        <c:axId val="48999808"/>
        <c:axId val="49017984"/>
      </c:scatterChart>
      <c:valAx>
        <c:axId val="48999808"/>
        <c:scaling>
          <c:orientation val="minMax"/>
        </c:scaling>
        <c:axPos val="b"/>
        <c:numFmt formatCode="General" sourceLinked="1"/>
        <c:tickLblPos val="nextTo"/>
        <c:crossAx val="49017984"/>
        <c:crosses val="autoZero"/>
        <c:crossBetween val="midCat"/>
      </c:valAx>
      <c:valAx>
        <c:axId val="49017984"/>
        <c:scaling>
          <c:orientation val="minMax"/>
        </c:scaling>
        <c:axPos val="l"/>
        <c:majorGridlines/>
        <c:numFmt formatCode="#,##0.00" sourceLinked="1"/>
        <c:tickLblPos val="nextTo"/>
        <c:crossAx val="48999808"/>
        <c:crosses val="autoZero"/>
        <c:crossBetween val="midCat"/>
      </c:valAx>
    </c:plotArea>
    <c:legend>
      <c:legendPos val="r"/>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GB"/>
  <c:chart>
    <c:plotArea>
      <c:layout/>
      <c:scatterChart>
        <c:scatterStyle val="lineMarker"/>
        <c:ser>
          <c:idx val="0"/>
          <c:order val="0"/>
          <c:marker>
            <c:symbol val="none"/>
          </c:marker>
          <c:xVal>
            <c:numRef>
              <c:f>Sheet1!$A$1:$A$182</c:f>
              <c:numCache>
                <c:formatCode>General</c:formatCode>
                <c:ptCount val="182"/>
                <c:pt idx="0">
                  <c:v>1759</c:v>
                </c:pt>
                <c:pt idx="1">
                  <c:v>1801</c:v>
                </c:pt>
                <c:pt idx="2">
                  <c:v>1811</c:v>
                </c:pt>
                <c:pt idx="3">
                  <c:v>1821</c:v>
                </c:pt>
                <c:pt idx="4">
                  <c:v>1830</c:v>
                </c:pt>
                <c:pt idx="5">
                  <c:v>1831</c:v>
                </c:pt>
                <c:pt idx="6">
                  <c:v>1832</c:v>
                </c:pt>
                <c:pt idx="7">
                  <c:v>1833</c:v>
                </c:pt>
                <c:pt idx="8">
                  <c:v>1834</c:v>
                </c:pt>
                <c:pt idx="9">
                  <c:v>1835</c:v>
                </c:pt>
                <c:pt idx="10">
                  <c:v>1836</c:v>
                </c:pt>
                <c:pt idx="11">
                  <c:v>1837</c:v>
                </c:pt>
                <c:pt idx="12">
                  <c:v>1838</c:v>
                </c:pt>
                <c:pt idx="13">
                  <c:v>1839</c:v>
                </c:pt>
                <c:pt idx="14">
                  <c:v>1840</c:v>
                </c:pt>
                <c:pt idx="15">
                  <c:v>1841</c:v>
                </c:pt>
                <c:pt idx="16">
                  <c:v>1842</c:v>
                </c:pt>
                <c:pt idx="17">
                  <c:v>1843</c:v>
                </c:pt>
                <c:pt idx="18">
                  <c:v>1844</c:v>
                </c:pt>
                <c:pt idx="19">
                  <c:v>1845</c:v>
                </c:pt>
                <c:pt idx="20">
                  <c:v>1846</c:v>
                </c:pt>
                <c:pt idx="21">
                  <c:v>1847</c:v>
                </c:pt>
                <c:pt idx="22">
                  <c:v>1848</c:v>
                </c:pt>
                <c:pt idx="23">
                  <c:v>1849</c:v>
                </c:pt>
                <c:pt idx="24">
                  <c:v>1850</c:v>
                </c:pt>
                <c:pt idx="25">
                  <c:v>1851</c:v>
                </c:pt>
                <c:pt idx="26">
                  <c:v>1852</c:v>
                </c:pt>
                <c:pt idx="27">
                  <c:v>1853</c:v>
                </c:pt>
                <c:pt idx="28">
                  <c:v>1854</c:v>
                </c:pt>
                <c:pt idx="29">
                  <c:v>1855</c:v>
                </c:pt>
                <c:pt idx="30">
                  <c:v>1856</c:v>
                </c:pt>
                <c:pt idx="31">
                  <c:v>1857</c:v>
                </c:pt>
                <c:pt idx="32">
                  <c:v>1858</c:v>
                </c:pt>
                <c:pt idx="33">
                  <c:v>1859</c:v>
                </c:pt>
                <c:pt idx="34">
                  <c:v>1860</c:v>
                </c:pt>
                <c:pt idx="35">
                  <c:v>1861</c:v>
                </c:pt>
                <c:pt idx="36">
                  <c:v>1862</c:v>
                </c:pt>
                <c:pt idx="37">
                  <c:v>1863</c:v>
                </c:pt>
                <c:pt idx="38">
                  <c:v>1864</c:v>
                </c:pt>
                <c:pt idx="39">
                  <c:v>1865</c:v>
                </c:pt>
                <c:pt idx="40">
                  <c:v>1866</c:v>
                </c:pt>
                <c:pt idx="41">
                  <c:v>1867</c:v>
                </c:pt>
                <c:pt idx="42">
                  <c:v>1868</c:v>
                </c:pt>
                <c:pt idx="43">
                  <c:v>1869</c:v>
                </c:pt>
                <c:pt idx="44">
                  <c:v>1870</c:v>
                </c:pt>
                <c:pt idx="45">
                  <c:v>1871</c:v>
                </c:pt>
                <c:pt idx="46">
                  <c:v>1872</c:v>
                </c:pt>
                <c:pt idx="47">
                  <c:v>1873</c:v>
                </c:pt>
                <c:pt idx="48">
                  <c:v>1874</c:v>
                </c:pt>
                <c:pt idx="49">
                  <c:v>1875</c:v>
                </c:pt>
                <c:pt idx="50">
                  <c:v>1876</c:v>
                </c:pt>
                <c:pt idx="51">
                  <c:v>1877</c:v>
                </c:pt>
                <c:pt idx="52">
                  <c:v>1878</c:v>
                </c:pt>
                <c:pt idx="53">
                  <c:v>1879</c:v>
                </c:pt>
                <c:pt idx="54">
                  <c:v>1880</c:v>
                </c:pt>
                <c:pt idx="55">
                  <c:v>1881</c:v>
                </c:pt>
                <c:pt idx="56">
                  <c:v>1882</c:v>
                </c:pt>
                <c:pt idx="57">
                  <c:v>1883</c:v>
                </c:pt>
                <c:pt idx="58">
                  <c:v>1884</c:v>
                </c:pt>
                <c:pt idx="59">
                  <c:v>1885</c:v>
                </c:pt>
                <c:pt idx="60">
                  <c:v>1886</c:v>
                </c:pt>
                <c:pt idx="61">
                  <c:v>1887</c:v>
                </c:pt>
                <c:pt idx="62">
                  <c:v>1888</c:v>
                </c:pt>
                <c:pt idx="63">
                  <c:v>1889</c:v>
                </c:pt>
                <c:pt idx="64">
                  <c:v>1890</c:v>
                </c:pt>
                <c:pt idx="65">
                  <c:v>1891</c:v>
                </c:pt>
                <c:pt idx="66">
                  <c:v>1892</c:v>
                </c:pt>
                <c:pt idx="67">
                  <c:v>1893</c:v>
                </c:pt>
                <c:pt idx="68">
                  <c:v>1894</c:v>
                </c:pt>
                <c:pt idx="69">
                  <c:v>1895</c:v>
                </c:pt>
                <c:pt idx="70">
                  <c:v>1896</c:v>
                </c:pt>
                <c:pt idx="71">
                  <c:v>1897</c:v>
                </c:pt>
                <c:pt idx="72">
                  <c:v>1898</c:v>
                </c:pt>
                <c:pt idx="73">
                  <c:v>1899</c:v>
                </c:pt>
                <c:pt idx="74">
                  <c:v>1900</c:v>
                </c:pt>
                <c:pt idx="75">
                  <c:v>1901</c:v>
                </c:pt>
                <c:pt idx="76">
                  <c:v>1902</c:v>
                </c:pt>
                <c:pt idx="77">
                  <c:v>1903</c:v>
                </c:pt>
                <c:pt idx="78">
                  <c:v>1904</c:v>
                </c:pt>
                <c:pt idx="79">
                  <c:v>1905</c:v>
                </c:pt>
                <c:pt idx="80">
                  <c:v>1906</c:v>
                </c:pt>
                <c:pt idx="81">
                  <c:v>1907</c:v>
                </c:pt>
                <c:pt idx="82">
                  <c:v>1908</c:v>
                </c:pt>
                <c:pt idx="83">
                  <c:v>1909</c:v>
                </c:pt>
                <c:pt idx="84">
                  <c:v>1910</c:v>
                </c:pt>
                <c:pt idx="85">
                  <c:v>1911</c:v>
                </c:pt>
                <c:pt idx="86">
                  <c:v>1912</c:v>
                </c:pt>
                <c:pt idx="87">
                  <c:v>1913</c:v>
                </c:pt>
                <c:pt idx="88">
                  <c:v>1914</c:v>
                </c:pt>
                <c:pt idx="89">
                  <c:v>1915</c:v>
                </c:pt>
                <c:pt idx="90">
                  <c:v>1916</c:v>
                </c:pt>
                <c:pt idx="91">
                  <c:v>1917</c:v>
                </c:pt>
                <c:pt idx="92">
                  <c:v>1918</c:v>
                </c:pt>
                <c:pt idx="93">
                  <c:v>1919</c:v>
                </c:pt>
                <c:pt idx="94">
                  <c:v>1920</c:v>
                </c:pt>
                <c:pt idx="95">
                  <c:v>1921</c:v>
                </c:pt>
                <c:pt idx="96">
                  <c:v>1922</c:v>
                </c:pt>
                <c:pt idx="97">
                  <c:v>1923</c:v>
                </c:pt>
                <c:pt idx="98">
                  <c:v>1924</c:v>
                </c:pt>
                <c:pt idx="99">
                  <c:v>1925</c:v>
                </c:pt>
                <c:pt idx="100">
                  <c:v>1926</c:v>
                </c:pt>
                <c:pt idx="101">
                  <c:v>1927</c:v>
                </c:pt>
                <c:pt idx="102">
                  <c:v>1928</c:v>
                </c:pt>
                <c:pt idx="103">
                  <c:v>1929</c:v>
                </c:pt>
                <c:pt idx="104">
                  <c:v>1930</c:v>
                </c:pt>
                <c:pt idx="105">
                  <c:v>1931</c:v>
                </c:pt>
                <c:pt idx="106">
                  <c:v>1932</c:v>
                </c:pt>
                <c:pt idx="107">
                  <c:v>1933</c:v>
                </c:pt>
                <c:pt idx="108">
                  <c:v>1934</c:v>
                </c:pt>
                <c:pt idx="109">
                  <c:v>1935</c:v>
                </c:pt>
                <c:pt idx="110">
                  <c:v>1936</c:v>
                </c:pt>
                <c:pt idx="111">
                  <c:v>1937</c:v>
                </c:pt>
                <c:pt idx="112">
                  <c:v>1938</c:v>
                </c:pt>
                <c:pt idx="113">
                  <c:v>1939</c:v>
                </c:pt>
                <c:pt idx="114">
                  <c:v>1940</c:v>
                </c:pt>
                <c:pt idx="115">
                  <c:v>1941</c:v>
                </c:pt>
                <c:pt idx="116">
                  <c:v>1942</c:v>
                </c:pt>
                <c:pt idx="117">
                  <c:v>1943</c:v>
                </c:pt>
                <c:pt idx="118">
                  <c:v>1944</c:v>
                </c:pt>
                <c:pt idx="119">
                  <c:v>1945</c:v>
                </c:pt>
                <c:pt idx="120">
                  <c:v>1946</c:v>
                </c:pt>
                <c:pt idx="121">
                  <c:v>1947</c:v>
                </c:pt>
                <c:pt idx="122">
                  <c:v>1948</c:v>
                </c:pt>
                <c:pt idx="123">
                  <c:v>1949</c:v>
                </c:pt>
                <c:pt idx="124">
                  <c:v>1950</c:v>
                </c:pt>
                <c:pt idx="125">
                  <c:v>1951</c:v>
                </c:pt>
                <c:pt idx="126">
                  <c:v>1952</c:v>
                </c:pt>
                <c:pt idx="127">
                  <c:v>1953</c:v>
                </c:pt>
                <c:pt idx="128">
                  <c:v>1954</c:v>
                </c:pt>
                <c:pt idx="129">
                  <c:v>1955</c:v>
                </c:pt>
                <c:pt idx="130">
                  <c:v>1956</c:v>
                </c:pt>
                <c:pt idx="131">
                  <c:v>1957</c:v>
                </c:pt>
                <c:pt idx="132">
                  <c:v>1958</c:v>
                </c:pt>
                <c:pt idx="133">
                  <c:v>1959</c:v>
                </c:pt>
                <c:pt idx="134">
                  <c:v>1960</c:v>
                </c:pt>
                <c:pt idx="135">
                  <c:v>1961</c:v>
                </c:pt>
                <c:pt idx="136">
                  <c:v>1962</c:v>
                </c:pt>
                <c:pt idx="137">
                  <c:v>1963</c:v>
                </c:pt>
                <c:pt idx="138">
                  <c:v>1964</c:v>
                </c:pt>
                <c:pt idx="139">
                  <c:v>1965</c:v>
                </c:pt>
                <c:pt idx="140">
                  <c:v>1966</c:v>
                </c:pt>
                <c:pt idx="141">
                  <c:v>1967</c:v>
                </c:pt>
                <c:pt idx="142">
                  <c:v>1968</c:v>
                </c:pt>
                <c:pt idx="143">
                  <c:v>1969</c:v>
                </c:pt>
                <c:pt idx="144">
                  <c:v>1970</c:v>
                </c:pt>
                <c:pt idx="145">
                  <c:v>1971</c:v>
                </c:pt>
                <c:pt idx="146">
                  <c:v>1972</c:v>
                </c:pt>
                <c:pt idx="147">
                  <c:v>1973</c:v>
                </c:pt>
                <c:pt idx="148">
                  <c:v>1974</c:v>
                </c:pt>
                <c:pt idx="149">
                  <c:v>1975</c:v>
                </c:pt>
                <c:pt idx="150">
                  <c:v>1976</c:v>
                </c:pt>
                <c:pt idx="151">
                  <c:v>1977</c:v>
                </c:pt>
                <c:pt idx="152">
                  <c:v>1978</c:v>
                </c:pt>
                <c:pt idx="153">
                  <c:v>1979</c:v>
                </c:pt>
                <c:pt idx="154">
                  <c:v>1980</c:v>
                </c:pt>
                <c:pt idx="155">
                  <c:v>1981</c:v>
                </c:pt>
                <c:pt idx="156">
                  <c:v>1982</c:v>
                </c:pt>
                <c:pt idx="157">
                  <c:v>1983</c:v>
                </c:pt>
                <c:pt idx="158">
                  <c:v>1984</c:v>
                </c:pt>
                <c:pt idx="159">
                  <c:v>1985</c:v>
                </c:pt>
                <c:pt idx="160">
                  <c:v>1986</c:v>
                </c:pt>
                <c:pt idx="161">
                  <c:v>1987</c:v>
                </c:pt>
                <c:pt idx="162">
                  <c:v>1988</c:v>
                </c:pt>
                <c:pt idx="163">
                  <c:v>1989</c:v>
                </c:pt>
                <c:pt idx="164">
                  <c:v>1990</c:v>
                </c:pt>
                <c:pt idx="165">
                  <c:v>1991</c:v>
                </c:pt>
                <c:pt idx="166">
                  <c:v>1992</c:v>
                </c:pt>
                <c:pt idx="167">
                  <c:v>1993</c:v>
                </c:pt>
                <c:pt idx="168">
                  <c:v>1994</c:v>
                </c:pt>
                <c:pt idx="169">
                  <c:v>1995</c:v>
                </c:pt>
                <c:pt idx="170">
                  <c:v>1996</c:v>
                </c:pt>
                <c:pt idx="171">
                  <c:v>1997</c:v>
                </c:pt>
                <c:pt idx="172">
                  <c:v>1998</c:v>
                </c:pt>
                <c:pt idx="173">
                  <c:v>1999</c:v>
                </c:pt>
                <c:pt idx="174">
                  <c:v>2000</c:v>
                </c:pt>
                <c:pt idx="175">
                  <c:v>2001</c:v>
                </c:pt>
                <c:pt idx="176">
                  <c:v>2002</c:v>
                </c:pt>
                <c:pt idx="177">
                  <c:v>2003</c:v>
                </c:pt>
                <c:pt idx="178">
                  <c:v>2004</c:v>
                </c:pt>
                <c:pt idx="179">
                  <c:v>2005</c:v>
                </c:pt>
                <c:pt idx="180">
                  <c:v>2006</c:v>
                </c:pt>
                <c:pt idx="181">
                  <c:v>2007</c:v>
                </c:pt>
              </c:numCache>
            </c:numRef>
          </c:xVal>
          <c:yVal>
            <c:numRef>
              <c:f>Sheet1!$B$1:$B$182</c:f>
              <c:numCache>
                <c:formatCode>#,##0.00</c:formatCode>
                <c:ptCount val="182"/>
                <c:pt idx="0">
                  <c:v>1507.01</c:v>
                </c:pt>
                <c:pt idx="1">
                  <c:v>1620.38</c:v>
                </c:pt>
                <c:pt idx="2">
                  <c:v>1600.23</c:v>
                </c:pt>
                <c:pt idx="3">
                  <c:v>1808.65</c:v>
                </c:pt>
                <c:pt idx="4">
                  <c:v>1661.09</c:v>
                </c:pt>
                <c:pt idx="5">
                  <c:v>1712.3</c:v>
                </c:pt>
                <c:pt idx="6">
                  <c:v>1671.41</c:v>
                </c:pt>
                <c:pt idx="7">
                  <c:v>1679.8</c:v>
                </c:pt>
                <c:pt idx="8">
                  <c:v>1733.33</c:v>
                </c:pt>
                <c:pt idx="9">
                  <c:v>1801.64</c:v>
                </c:pt>
                <c:pt idx="10">
                  <c:v>1815.48</c:v>
                </c:pt>
                <c:pt idx="11">
                  <c:v>1785.01</c:v>
                </c:pt>
                <c:pt idx="12">
                  <c:v>1865.05</c:v>
                </c:pt>
                <c:pt idx="13">
                  <c:v>1924.37</c:v>
                </c:pt>
                <c:pt idx="14">
                  <c:v>1849.36</c:v>
                </c:pt>
                <c:pt idx="15">
                  <c:v>1765.1</c:v>
                </c:pt>
                <c:pt idx="16">
                  <c:v>1736.1</c:v>
                </c:pt>
                <c:pt idx="17">
                  <c:v>1772.54</c:v>
                </c:pt>
                <c:pt idx="18">
                  <c:v>1850.01</c:v>
                </c:pt>
                <c:pt idx="19">
                  <c:v>1930.26</c:v>
                </c:pt>
                <c:pt idx="20">
                  <c:v>2043.93</c:v>
                </c:pt>
                <c:pt idx="21">
                  <c:v>1994.97</c:v>
                </c:pt>
                <c:pt idx="22">
                  <c:v>2069.41</c:v>
                </c:pt>
                <c:pt idx="23">
                  <c:v>2111.12</c:v>
                </c:pt>
                <c:pt idx="24">
                  <c:v>2085.54</c:v>
                </c:pt>
                <c:pt idx="25">
                  <c:v>2187.6999999999998</c:v>
                </c:pt>
                <c:pt idx="26">
                  <c:v>2226.2399999999998</c:v>
                </c:pt>
                <c:pt idx="27">
                  <c:v>2282.8200000000002</c:v>
                </c:pt>
                <c:pt idx="28">
                  <c:v>2312.81</c:v>
                </c:pt>
                <c:pt idx="29">
                  <c:v>2332.4499999999998</c:v>
                </c:pt>
                <c:pt idx="30">
                  <c:v>2412.87</c:v>
                </c:pt>
                <c:pt idx="31">
                  <c:v>2434.84</c:v>
                </c:pt>
                <c:pt idx="32">
                  <c:v>2409.09</c:v>
                </c:pt>
                <c:pt idx="33">
                  <c:v>2496.19</c:v>
                </c:pt>
                <c:pt idx="34">
                  <c:v>2526.9699999999998</c:v>
                </c:pt>
                <c:pt idx="35">
                  <c:v>2551.44</c:v>
                </c:pt>
                <c:pt idx="36">
                  <c:v>2553.33</c:v>
                </c:pt>
                <c:pt idx="37">
                  <c:v>2595.8200000000002</c:v>
                </c:pt>
                <c:pt idx="38">
                  <c:v>2620.84</c:v>
                </c:pt>
                <c:pt idx="39">
                  <c:v>2709.45</c:v>
                </c:pt>
                <c:pt idx="40">
                  <c:v>2720.45</c:v>
                </c:pt>
                <c:pt idx="41">
                  <c:v>2671.75</c:v>
                </c:pt>
                <c:pt idx="42">
                  <c:v>2728.03</c:v>
                </c:pt>
                <c:pt idx="43">
                  <c:v>2750.93</c:v>
                </c:pt>
                <c:pt idx="44">
                  <c:v>2945.62</c:v>
                </c:pt>
                <c:pt idx="45">
                  <c:v>3073.47</c:v>
                </c:pt>
                <c:pt idx="46">
                  <c:v>3055.65</c:v>
                </c:pt>
                <c:pt idx="47">
                  <c:v>3055.04</c:v>
                </c:pt>
                <c:pt idx="48">
                  <c:v>3143.98</c:v>
                </c:pt>
                <c:pt idx="49">
                  <c:v>3146.82</c:v>
                </c:pt>
                <c:pt idx="50">
                  <c:v>3134.96</c:v>
                </c:pt>
                <c:pt idx="51">
                  <c:v>3119.28</c:v>
                </c:pt>
                <c:pt idx="52">
                  <c:v>3096.74</c:v>
                </c:pt>
                <c:pt idx="53">
                  <c:v>3004.88</c:v>
                </c:pt>
                <c:pt idx="54">
                  <c:v>3187.82</c:v>
                </c:pt>
                <c:pt idx="55">
                  <c:v>3228.29</c:v>
                </c:pt>
                <c:pt idx="56">
                  <c:v>3256.45</c:v>
                </c:pt>
                <c:pt idx="57">
                  <c:v>3329.95</c:v>
                </c:pt>
                <c:pt idx="58">
                  <c:v>3274.98</c:v>
                </c:pt>
                <c:pt idx="59">
                  <c:v>3224.18</c:v>
                </c:pt>
                <c:pt idx="60">
                  <c:v>3217.77</c:v>
                </c:pt>
                <c:pt idx="61">
                  <c:v>3321.39</c:v>
                </c:pt>
                <c:pt idx="62">
                  <c:v>3398.44</c:v>
                </c:pt>
                <c:pt idx="63">
                  <c:v>3480.15</c:v>
                </c:pt>
                <c:pt idx="64">
                  <c:v>3482.24</c:v>
                </c:pt>
                <c:pt idx="65">
                  <c:v>3533.73</c:v>
                </c:pt>
                <c:pt idx="66">
                  <c:v>3433.84</c:v>
                </c:pt>
                <c:pt idx="67">
                  <c:v>3380.6</c:v>
                </c:pt>
                <c:pt idx="68">
                  <c:v>3503.01</c:v>
                </c:pt>
                <c:pt idx="69">
                  <c:v>3585.36</c:v>
                </c:pt>
                <c:pt idx="70">
                  <c:v>3702.37</c:v>
                </c:pt>
                <c:pt idx="71">
                  <c:v>3708.01</c:v>
                </c:pt>
                <c:pt idx="72">
                  <c:v>3836.89</c:v>
                </c:pt>
                <c:pt idx="73">
                  <c:v>3935.38</c:v>
                </c:pt>
                <c:pt idx="74">
                  <c:v>3886.18</c:v>
                </c:pt>
                <c:pt idx="75">
                  <c:v>3931.41</c:v>
                </c:pt>
                <c:pt idx="76">
                  <c:v>3956.72</c:v>
                </c:pt>
                <c:pt idx="77">
                  <c:v>3887.28</c:v>
                </c:pt>
                <c:pt idx="78">
                  <c:v>3898.32</c:v>
                </c:pt>
                <c:pt idx="79">
                  <c:v>3977.94</c:v>
                </c:pt>
                <c:pt idx="80">
                  <c:v>4042</c:v>
                </c:pt>
                <c:pt idx="81">
                  <c:v>4083.47</c:v>
                </c:pt>
                <c:pt idx="82">
                  <c:v>3897.13</c:v>
                </c:pt>
                <c:pt idx="83">
                  <c:v>3953.81</c:v>
                </c:pt>
                <c:pt idx="84">
                  <c:v>4022.14</c:v>
                </c:pt>
                <c:pt idx="85">
                  <c:v>4122.54</c:v>
                </c:pt>
                <c:pt idx="86">
                  <c:v>4167.99</c:v>
                </c:pt>
                <c:pt idx="87">
                  <c:v>4319.43</c:v>
                </c:pt>
                <c:pt idx="88">
                  <c:v>4367.75</c:v>
                </c:pt>
                <c:pt idx="89">
                  <c:v>4574.92</c:v>
                </c:pt>
                <c:pt idx="90">
                  <c:v>4609.6899999999996</c:v>
                </c:pt>
                <c:pt idx="91">
                  <c:v>4571.7</c:v>
                </c:pt>
                <c:pt idx="92">
                  <c:v>4663.47</c:v>
                </c:pt>
                <c:pt idx="93">
                  <c:v>4301.05</c:v>
                </c:pt>
                <c:pt idx="94">
                  <c:v>4129.46</c:v>
                </c:pt>
                <c:pt idx="95">
                  <c:v>3698.51</c:v>
                </c:pt>
                <c:pt idx="96">
                  <c:v>3868.54</c:v>
                </c:pt>
                <c:pt idx="97">
                  <c:v>3963.14</c:v>
                </c:pt>
                <c:pt idx="98">
                  <c:v>4120.71</c:v>
                </c:pt>
                <c:pt idx="99">
                  <c:v>4252.09</c:v>
                </c:pt>
                <c:pt idx="100">
                  <c:v>4103.67</c:v>
                </c:pt>
                <c:pt idx="101">
                  <c:v>4403.9799999999996</c:v>
                </c:pt>
                <c:pt idx="102">
                  <c:v>4424.8599999999997</c:v>
                </c:pt>
                <c:pt idx="103">
                  <c:v>4541.75</c:v>
                </c:pt>
                <c:pt idx="104">
                  <c:v>4486.5600000000004</c:v>
                </c:pt>
                <c:pt idx="105">
                  <c:v>4259.1099999999997</c:v>
                </c:pt>
                <c:pt idx="106">
                  <c:v>4238</c:v>
                </c:pt>
                <c:pt idx="107">
                  <c:v>4355.3999999999996</c:v>
                </c:pt>
                <c:pt idx="108">
                  <c:v>4600.83</c:v>
                </c:pt>
                <c:pt idx="109">
                  <c:v>4750.42</c:v>
                </c:pt>
                <c:pt idx="110">
                  <c:v>4954.43</c:v>
                </c:pt>
                <c:pt idx="111">
                  <c:v>5105.26</c:v>
                </c:pt>
                <c:pt idx="112">
                  <c:v>5122.68</c:v>
                </c:pt>
                <c:pt idx="113">
                  <c:v>5292.71</c:v>
                </c:pt>
                <c:pt idx="114">
                  <c:v>5789.54</c:v>
                </c:pt>
                <c:pt idx="115">
                  <c:v>6294.97</c:v>
                </c:pt>
                <c:pt idx="116">
                  <c:v>6383.48</c:v>
                </c:pt>
                <c:pt idx="117">
                  <c:v>6441.39</c:v>
                </c:pt>
                <c:pt idx="118">
                  <c:v>6129.43</c:v>
                </c:pt>
                <c:pt idx="119">
                  <c:v>5829.38</c:v>
                </c:pt>
                <c:pt idx="120">
                  <c:v>5714.31</c:v>
                </c:pt>
                <c:pt idx="121">
                  <c:v>5601.21</c:v>
                </c:pt>
                <c:pt idx="122">
                  <c:v>5729.93</c:v>
                </c:pt>
                <c:pt idx="123">
                  <c:v>5884.84</c:v>
                </c:pt>
                <c:pt idx="124">
                  <c:v>6041.63</c:v>
                </c:pt>
                <c:pt idx="125">
                  <c:v>6205.33</c:v>
                </c:pt>
                <c:pt idx="126">
                  <c:v>6188.64</c:v>
                </c:pt>
                <c:pt idx="127">
                  <c:v>6408.02</c:v>
                </c:pt>
                <c:pt idx="128">
                  <c:v>6648.89</c:v>
                </c:pt>
                <c:pt idx="129">
                  <c:v>6855.1</c:v>
                </c:pt>
                <c:pt idx="130">
                  <c:v>6886.59</c:v>
                </c:pt>
                <c:pt idx="131">
                  <c:v>6967.33</c:v>
                </c:pt>
                <c:pt idx="132">
                  <c:v>6959.52</c:v>
                </c:pt>
                <c:pt idx="133">
                  <c:v>7214.41</c:v>
                </c:pt>
                <c:pt idx="134">
                  <c:v>7538.34</c:v>
                </c:pt>
                <c:pt idx="135">
                  <c:v>7649.06</c:v>
                </c:pt>
                <c:pt idx="136">
                  <c:v>7658.58</c:v>
                </c:pt>
                <c:pt idx="137">
                  <c:v>7937.01</c:v>
                </c:pt>
                <c:pt idx="138">
                  <c:v>8314.98</c:v>
                </c:pt>
                <c:pt idx="139">
                  <c:v>8444.4699999999993</c:v>
                </c:pt>
                <c:pt idx="140">
                  <c:v>8561.15</c:v>
                </c:pt>
                <c:pt idx="141">
                  <c:v>8721.9699999999993</c:v>
                </c:pt>
                <c:pt idx="142">
                  <c:v>9045.31</c:v>
                </c:pt>
                <c:pt idx="143">
                  <c:v>9192.24</c:v>
                </c:pt>
                <c:pt idx="144">
                  <c:v>9369.34</c:v>
                </c:pt>
                <c:pt idx="145">
                  <c:v>9508.4</c:v>
                </c:pt>
                <c:pt idx="146">
                  <c:v>9817.85</c:v>
                </c:pt>
                <c:pt idx="147">
                  <c:v>10494.09</c:v>
                </c:pt>
                <c:pt idx="148">
                  <c:v>10348.98</c:v>
                </c:pt>
                <c:pt idx="149">
                  <c:v>10285.950000000001</c:v>
                </c:pt>
                <c:pt idx="150">
                  <c:v>10559.81</c:v>
                </c:pt>
                <c:pt idx="151">
                  <c:v>10817.65</c:v>
                </c:pt>
                <c:pt idx="152">
                  <c:v>11170.67</c:v>
                </c:pt>
                <c:pt idx="153">
                  <c:v>11458.27</c:v>
                </c:pt>
                <c:pt idx="154">
                  <c:v>11201.19</c:v>
                </c:pt>
                <c:pt idx="155">
                  <c:v>11032.88</c:v>
                </c:pt>
                <c:pt idx="156">
                  <c:v>11256.9</c:v>
                </c:pt>
                <c:pt idx="157">
                  <c:v>11648.18</c:v>
                </c:pt>
                <c:pt idx="158">
                  <c:v>11926.94</c:v>
                </c:pt>
                <c:pt idx="159">
                  <c:v>12317.11</c:v>
                </c:pt>
                <c:pt idx="160">
                  <c:v>12777.2</c:v>
                </c:pt>
                <c:pt idx="161">
                  <c:v>13334.48</c:v>
                </c:pt>
                <c:pt idx="162">
                  <c:v>13973.52</c:v>
                </c:pt>
                <c:pt idx="163">
                  <c:v>14239.35</c:v>
                </c:pt>
                <c:pt idx="164">
                  <c:v>14309.05</c:v>
                </c:pt>
                <c:pt idx="165">
                  <c:v>14063.86</c:v>
                </c:pt>
                <c:pt idx="166">
                  <c:v>14058.17</c:v>
                </c:pt>
                <c:pt idx="167">
                  <c:v>14344.63</c:v>
                </c:pt>
                <c:pt idx="168">
                  <c:v>14925.56</c:v>
                </c:pt>
                <c:pt idx="169">
                  <c:v>15321.69</c:v>
                </c:pt>
                <c:pt idx="170">
                  <c:v>15710.75</c:v>
                </c:pt>
                <c:pt idx="171">
                  <c:v>16156.57</c:v>
                </c:pt>
                <c:pt idx="172">
                  <c:v>16652.38</c:v>
                </c:pt>
                <c:pt idx="173">
                  <c:v>17097.849999999999</c:v>
                </c:pt>
                <c:pt idx="174">
                  <c:v>17687.009999999998</c:v>
                </c:pt>
                <c:pt idx="175">
                  <c:v>18036.93</c:v>
                </c:pt>
                <c:pt idx="176">
                  <c:v>18342.09</c:v>
                </c:pt>
                <c:pt idx="177">
                  <c:v>18769.740000000002</c:v>
                </c:pt>
                <c:pt idx="178">
                  <c:v>19294.27</c:v>
                </c:pt>
                <c:pt idx="179">
                  <c:v>19521.169999999998</c:v>
                </c:pt>
                <c:pt idx="180">
                  <c:v>19976.03</c:v>
                </c:pt>
                <c:pt idx="181">
                  <c:v>20455.68</c:v>
                </c:pt>
              </c:numCache>
            </c:numRef>
          </c:yVal>
        </c:ser>
        <c:axId val="67159168"/>
        <c:axId val="67443712"/>
      </c:scatterChart>
      <c:valAx>
        <c:axId val="67159168"/>
        <c:scaling>
          <c:orientation val="minMax"/>
        </c:scaling>
        <c:axPos val="b"/>
        <c:numFmt formatCode="General" sourceLinked="1"/>
        <c:tickLblPos val="nextTo"/>
        <c:crossAx val="67443712"/>
        <c:crosses val="autoZero"/>
        <c:crossBetween val="midCat"/>
      </c:valAx>
      <c:valAx>
        <c:axId val="67443712"/>
        <c:scaling>
          <c:orientation val="minMax"/>
        </c:scaling>
        <c:axPos val="l"/>
        <c:majorGridlines/>
        <c:numFmt formatCode="#,##0.00" sourceLinked="1"/>
        <c:tickLblPos val="nextTo"/>
        <c:crossAx val="67159168"/>
        <c:crosses val="autoZero"/>
        <c:crossBetween val="midCat"/>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GB"/>
  <c:chart>
    <c:plotArea>
      <c:layout/>
      <c:scatterChart>
        <c:scatterStyle val="lineMarker"/>
        <c:ser>
          <c:idx val="0"/>
          <c:order val="0"/>
          <c:marker>
            <c:symbol val="none"/>
          </c:marker>
          <c:xVal>
            <c:numRef>
              <c:f>Sheet1!$A$1:$A$182</c:f>
              <c:numCache>
                <c:formatCode>General</c:formatCode>
                <c:ptCount val="182"/>
                <c:pt idx="0">
                  <c:v>1759</c:v>
                </c:pt>
                <c:pt idx="1">
                  <c:v>1801</c:v>
                </c:pt>
                <c:pt idx="2">
                  <c:v>1811</c:v>
                </c:pt>
                <c:pt idx="3">
                  <c:v>1821</c:v>
                </c:pt>
                <c:pt idx="4">
                  <c:v>1830</c:v>
                </c:pt>
                <c:pt idx="5">
                  <c:v>1831</c:v>
                </c:pt>
                <c:pt idx="6">
                  <c:v>1832</c:v>
                </c:pt>
                <c:pt idx="7">
                  <c:v>1833</c:v>
                </c:pt>
                <c:pt idx="8">
                  <c:v>1834</c:v>
                </c:pt>
                <c:pt idx="9">
                  <c:v>1835</c:v>
                </c:pt>
                <c:pt idx="10">
                  <c:v>1836</c:v>
                </c:pt>
                <c:pt idx="11">
                  <c:v>1837</c:v>
                </c:pt>
                <c:pt idx="12">
                  <c:v>1838</c:v>
                </c:pt>
                <c:pt idx="13">
                  <c:v>1839</c:v>
                </c:pt>
                <c:pt idx="14">
                  <c:v>1840</c:v>
                </c:pt>
                <c:pt idx="15">
                  <c:v>1841</c:v>
                </c:pt>
                <c:pt idx="16">
                  <c:v>1842</c:v>
                </c:pt>
                <c:pt idx="17">
                  <c:v>1843</c:v>
                </c:pt>
                <c:pt idx="18">
                  <c:v>1844</c:v>
                </c:pt>
                <c:pt idx="19">
                  <c:v>1845</c:v>
                </c:pt>
                <c:pt idx="20">
                  <c:v>1846</c:v>
                </c:pt>
                <c:pt idx="21">
                  <c:v>1847</c:v>
                </c:pt>
                <c:pt idx="22">
                  <c:v>1848</c:v>
                </c:pt>
                <c:pt idx="23">
                  <c:v>1849</c:v>
                </c:pt>
                <c:pt idx="24">
                  <c:v>1850</c:v>
                </c:pt>
                <c:pt idx="25">
                  <c:v>1851</c:v>
                </c:pt>
                <c:pt idx="26">
                  <c:v>1852</c:v>
                </c:pt>
                <c:pt idx="27">
                  <c:v>1853</c:v>
                </c:pt>
                <c:pt idx="28">
                  <c:v>1854</c:v>
                </c:pt>
                <c:pt idx="29">
                  <c:v>1855</c:v>
                </c:pt>
                <c:pt idx="30">
                  <c:v>1856</c:v>
                </c:pt>
                <c:pt idx="31">
                  <c:v>1857</c:v>
                </c:pt>
                <c:pt idx="32">
                  <c:v>1858</c:v>
                </c:pt>
                <c:pt idx="33">
                  <c:v>1859</c:v>
                </c:pt>
                <c:pt idx="34">
                  <c:v>1860</c:v>
                </c:pt>
                <c:pt idx="35">
                  <c:v>1861</c:v>
                </c:pt>
                <c:pt idx="36">
                  <c:v>1862</c:v>
                </c:pt>
                <c:pt idx="37">
                  <c:v>1863</c:v>
                </c:pt>
                <c:pt idx="38">
                  <c:v>1864</c:v>
                </c:pt>
                <c:pt idx="39">
                  <c:v>1865</c:v>
                </c:pt>
                <c:pt idx="40">
                  <c:v>1866</c:v>
                </c:pt>
                <c:pt idx="41">
                  <c:v>1867</c:v>
                </c:pt>
                <c:pt idx="42">
                  <c:v>1868</c:v>
                </c:pt>
                <c:pt idx="43">
                  <c:v>1869</c:v>
                </c:pt>
                <c:pt idx="44">
                  <c:v>1870</c:v>
                </c:pt>
                <c:pt idx="45">
                  <c:v>1871</c:v>
                </c:pt>
                <c:pt idx="46">
                  <c:v>1872</c:v>
                </c:pt>
                <c:pt idx="47">
                  <c:v>1873</c:v>
                </c:pt>
                <c:pt idx="48">
                  <c:v>1874</c:v>
                </c:pt>
                <c:pt idx="49">
                  <c:v>1875</c:v>
                </c:pt>
                <c:pt idx="50">
                  <c:v>1876</c:v>
                </c:pt>
                <c:pt idx="51">
                  <c:v>1877</c:v>
                </c:pt>
                <c:pt idx="52">
                  <c:v>1878</c:v>
                </c:pt>
                <c:pt idx="53">
                  <c:v>1879</c:v>
                </c:pt>
                <c:pt idx="54">
                  <c:v>1880</c:v>
                </c:pt>
                <c:pt idx="55">
                  <c:v>1881</c:v>
                </c:pt>
                <c:pt idx="56">
                  <c:v>1882</c:v>
                </c:pt>
                <c:pt idx="57">
                  <c:v>1883</c:v>
                </c:pt>
                <c:pt idx="58">
                  <c:v>1884</c:v>
                </c:pt>
                <c:pt idx="59">
                  <c:v>1885</c:v>
                </c:pt>
                <c:pt idx="60">
                  <c:v>1886</c:v>
                </c:pt>
                <c:pt idx="61">
                  <c:v>1887</c:v>
                </c:pt>
                <c:pt idx="62">
                  <c:v>1888</c:v>
                </c:pt>
                <c:pt idx="63">
                  <c:v>1889</c:v>
                </c:pt>
                <c:pt idx="64">
                  <c:v>1890</c:v>
                </c:pt>
                <c:pt idx="65">
                  <c:v>1891</c:v>
                </c:pt>
                <c:pt idx="66">
                  <c:v>1892</c:v>
                </c:pt>
                <c:pt idx="67">
                  <c:v>1893</c:v>
                </c:pt>
                <c:pt idx="68">
                  <c:v>1894</c:v>
                </c:pt>
                <c:pt idx="69">
                  <c:v>1895</c:v>
                </c:pt>
                <c:pt idx="70">
                  <c:v>1896</c:v>
                </c:pt>
                <c:pt idx="71">
                  <c:v>1897</c:v>
                </c:pt>
                <c:pt idx="72">
                  <c:v>1898</c:v>
                </c:pt>
                <c:pt idx="73">
                  <c:v>1899</c:v>
                </c:pt>
                <c:pt idx="74">
                  <c:v>1900</c:v>
                </c:pt>
                <c:pt idx="75">
                  <c:v>1901</c:v>
                </c:pt>
                <c:pt idx="76">
                  <c:v>1902</c:v>
                </c:pt>
                <c:pt idx="77">
                  <c:v>1903</c:v>
                </c:pt>
                <c:pt idx="78">
                  <c:v>1904</c:v>
                </c:pt>
                <c:pt idx="79">
                  <c:v>1905</c:v>
                </c:pt>
                <c:pt idx="80">
                  <c:v>1906</c:v>
                </c:pt>
                <c:pt idx="81">
                  <c:v>1907</c:v>
                </c:pt>
                <c:pt idx="82">
                  <c:v>1908</c:v>
                </c:pt>
                <c:pt idx="83">
                  <c:v>1909</c:v>
                </c:pt>
                <c:pt idx="84">
                  <c:v>1910</c:v>
                </c:pt>
                <c:pt idx="85">
                  <c:v>1911</c:v>
                </c:pt>
                <c:pt idx="86">
                  <c:v>1912</c:v>
                </c:pt>
                <c:pt idx="87">
                  <c:v>1913</c:v>
                </c:pt>
                <c:pt idx="88">
                  <c:v>1914</c:v>
                </c:pt>
                <c:pt idx="89">
                  <c:v>1915</c:v>
                </c:pt>
                <c:pt idx="90">
                  <c:v>1916</c:v>
                </c:pt>
                <c:pt idx="91">
                  <c:v>1917</c:v>
                </c:pt>
                <c:pt idx="92">
                  <c:v>1918</c:v>
                </c:pt>
                <c:pt idx="93">
                  <c:v>1919</c:v>
                </c:pt>
                <c:pt idx="94">
                  <c:v>1920</c:v>
                </c:pt>
                <c:pt idx="95">
                  <c:v>1921</c:v>
                </c:pt>
                <c:pt idx="96">
                  <c:v>1922</c:v>
                </c:pt>
                <c:pt idx="97">
                  <c:v>1923</c:v>
                </c:pt>
                <c:pt idx="98">
                  <c:v>1924</c:v>
                </c:pt>
                <c:pt idx="99">
                  <c:v>1925</c:v>
                </c:pt>
                <c:pt idx="100">
                  <c:v>1926</c:v>
                </c:pt>
                <c:pt idx="101">
                  <c:v>1927</c:v>
                </c:pt>
                <c:pt idx="102">
                  <c:v>1928</c:v>
                </c:pt>
                <c:pt idx="103">
                  <c:v>1929</c:v>
                </c:pt>
                <c:pt idx="104">
                  <c:v>1930</c:v>
                </c:pt>
                <c:pt idx="105">
                  <c:v>1931</c:v>
                </c:pt>
                <c:pt idx="106">
                  <c:v>1932</c:v>
                </c:pt>
                <c:pt idx="107">
                  <c:v>1933</c:v>
                </c:pt>
                <c:pt idx="108">
                  <c:v>1934</c:v>
                </c:pt>
                <c:pt idx="109">
                  <c:v>1935</c:v>
                </c:pt>
                <c:pt idx="110">
                  <c:v>1936</c:v>
                </c:pt>
                <c:pt idx="111">
                  <c:v>1937</c:v>
                </c:pt>
                <c:pt idx="112">
                  <c:v>1938</c:v>
                </c:pt>
                <c:pt idx="113">
                  <c:v>1939</c:v>
                </c:pt>
                <c:pt idx="114">
                  <c:v>1940</c:v>
                </c:pt>
                <c:pt idx="115">
                  <c:v>1941</c:v>
                </c:pt>
                <c:pt idx="116">
                  <c:v>1942</c:v>
                </c:pt>
                <c:pt idx="117">
                  <c:v>1943</c:v>
                </c:pt>
                <c:pt idx="118">
                  <c:v>1944</c:v>
                </c:pt>
                <c:pt idx="119">
                  <c:v>1945</c:v>
                </c:pt>
                <c:pt idx="120">
                  <c:v>1946</c:v>
                </c:pt>
                <c:pt idx="121">
                  <c:v>1947</c:v>
                </c:pt>
                <c:pt idx="122">
                  <c:v>1948</c:v>
                </c:pt>
                <c:pt idx="123">
                  <c:v>1949</c:v>
                </c:pt>
                <c:pt idx="124">
                  <c:v>1950</c:v>
                </c:pt>
                <c:pt idx="125">
                  <c:v>1951</c:v>
                </c:pt>
                <c:pt idx="126">
                  <c:v>1952</c:v>
                </c:pt>
                <c:pt idx="127">
                  <c:v>1953</c:v>
                </c:pt>
                <c:pt idx="128">
                  <c:v>1954</c:v>
                </c:pt>
                <c:pt idx="129">
                  <c:v>1955</c:v>
                </c:pt>
                <c:pt idx="130">
                  <c:v>1956</c:v>
                </c:pt>
                <c:pt idx="131">
                  <c:v>1957</c:v>
                </c:pt>
                <c:pt idx="132">
                  <c:v>1958</c:v>
                </c:pt>
                <c:pt idx="133">
                  <c:v>1959</c:v>
                </c:pt>
                <c:pt idx="134">
                  <c:v>1960</c:v>
                </c:pt>
                <c:pt idx="135">
                  <c:v>1961</c:v>
                </c:pt>
                <c:pt idx="136">
                  <c:v>1962</c:v>
                </c:pt>
                <c:pt idx="137">
                  <c:v>1963</c:v>
                </c:pt>
                <c:pt idx="138">
                  <c:v>1964</c:v>
                </c:pt>
                <c:pt idx="139">
                  <c:v>1965</c:v>
                </c:pt>
                <c:pt idx="140">
                  <c:v>1966</c:v>
                </c:pt>
                <c:pt idx="141">
                  <c:v>1967</c:v>
                </c:pt>
                <c:pt idx="142">
                  <c:v>1968</c:v>
                </c:pt>
                <c:pt idx="143">
                  <c:v>1969</c:v>
                </c:pt>
                <c:pt idx="144">
                  <c:v>1970</c:v>
                </c:pt>
                <c:pt idx="145">
                  <c:v>1971</c:v>
                </c:pt>
                <c:pt idx="146">
                  <c:v>1972</c:v>
                </c:pt>
                <c:pt idx="147">
                  <c:v>1973</c:v>
                </c:pt>
                <c:pt idx="148">
                  <c:v>1974</c:v>
                </c:pt>
                <c:pt idx="149">
                  <c:v>1975</c:v>
                </c:pt>
                <c:pt idx="150">
                  <c:v>1976</c:v>
                </c:pt>
                <c:pt idx="151">
                  <c:v>1977</c:v>
                </c:pt>
                <c:pt idx="152">
                  <c:v>1978</c:v>
                </c:pt>
                <c:pt idx="153">
                  <c:v>1979</c:v>
                </c:pt>
                <c:pt idx="154">
                  <c:v>1980</c:v>
                </c:pt>
                <c:pt idx="155">
                  <c:v>1981</c:v>
                </c:pt>
                <c:pt idx="156">
                  <c:v>1982</c:v>
                </c:pt>
                <c:pt idx="157">
                  <c:v>1983</c:v>
                </c:pt>
                <c:pt idx="158">
                  <c:v>1984</c:v>
                </c:pt>
                <c:pt idx="159">
                  <c:v>1985</c:v>
                </c:pt>
                <c:pt idx="160">
                  <c:v>1986</c:v>
                </c:pt>
                <c:pt idx="161">
                  <c:v>1987</c:v>
                </c:pt>
                <c:pt idx="162">
                  <c:v>1988</c:v>
                </c:pt>
                <c:pt idx="163">
                  <c:v>1989</c:v>
                </c:pt>
                <c:pt idx="164">
                  <c:v>1990</c:v>
                </c:pt>
                <c:pt idx="165">
                  <c:v>1991</c:v>
                </c:pt>
                <c:pt idx="166">
                  <c:v>1992</c:v>
                </c:pt>
                <c:pt idx="167">
                  <c:v>1993</c:v>
                </c:pt>
                <c:pt idx="168">
                  <c:v>1994</c:v>
                </c:pt>
                <c:pt idx="169">
                  <c:v>1995</c:v>
                </c:pt>
                <c:pt idx="170">
                  <c:v>1996</c:v>
                </c:pt>
                <c:pt idx="171">
                  <c:v>1997</c:v>
                </c:pt>
                <c:pt idx="172">
                  <c:v>1998</c:v>
                </c:pt>
                <c:pt idx="173">
                  <c:v>1999</c:v>
                </c:pt>
                <c:pt idx="174">
                  <c:v>2000</c:v>
                </c:pt>
                <c:pt idx="175">
                  <c:v>2001</c:v>
                </c:pt>
                <c:pt idx="176">
                  <c:v>2002</c:v>
                </c:pt>
                <c:pt idx="177">
                  <c:v>2003</c:v>
                </c:pt>
                <c:pt idx="178">
                  <c:v>2004</c:v>
                </c:pt>
                <c:pt idx="179">
                  <c:v>2005</c:v>
                </c:pt>
                <c:pt idx="180">
                  <c:v>2006</c:v>
                </c:pt>
                <c:pt idx="181">
                  <c:v>2007</c:v>
                </c:pt>
              </c:numCache>
            </c:numRef>
          </c:xVal>
          <c:yVal>
            <c:numRef>
              <c:f>Sheet1!$B$1:$B$182</c:f>
              <c:numCache>
                <c:formatCode>#,##0.00</c:formatCode>
                <c:ptCount val="182"/>
                <c:pt idx="0">
                  <c:v>1507.01</c:v>
                </c:pt>
                <c:pt idx="1">
                  <c:v>1620.38</c:v>
                </c:pt>
                <c:pt idx="2">
                  <c:v>1600.23</c:v>
                </c:pt>
                <c:pt idx="3">
                  <c:v>1808.65</c:v>
                </c:pt>
                <c:pt idx="4">
                  <c:v>1661.09</c:v>
                </c:pt>
                <c:pt idx="5">
                  <c:v>1712.3</c:v>
                </c:pt>
                <c:pt idx="6">
                  <c:v>1671.41</c:v>
                </c:pt>
                <c:pt idx="7">
                  <c:v>1679.8</c:v>
                </c:pt>
                <c:pt idx="8">
                  <c:v>1733.33</c:v>
                </c:pt>
                <c:pt idx="9">
                  <c:v>1801.64</c:v>
                </c:pt>
                <c:pt idx="10">
                  <c:v>1815.48</c:v>
                </c:pt>
                <c:pt idx="11">
                  <c:v>1785.01</c:v>
                </c:pt>
                <c:pt idx="12">
                  <c:v>1865.05</c:v>
                </c:pt>
                <c:pt idx="13">
                  <c:v>1924.37</c:v>
                </c:pt>
                <c:pt idx="14">
                  <c:v>1849.36</c:v>
                </c:pt>
                <c:pt idx="15">
                  <c:v>1765.1</c:v>
                </c:pt>
                <c:pt idx="16">
                  <c:v>1736.1</c:v>
                </c:pt>
                <c:pt idx="17">
                  <c:v>1772.54</c:v>
                </c:pt>
                <c:pt idx="18">
                  <c:v>1850.01</c:v>
                </c:pt>
                <c:pt idx="19">
                  <c:v>1930.26</c:v>
                </c:pt>
                <c:pt idx="20">
                  <c:v>2043.93</c:v>
                </c:pt>
                <c:pt idx="21">
                  <c:v>1994.97</c:v>
                </c:pt>
                <c:pt idx="22">
                  <c:v>2069.41</c:v>
                </c:pt>
                <c:pt idx="23">
                  <c:v>2111.12</c:v>
                </c:pt>
                <c:pt idx="24">
                  <c:v>2085.54</c:v>
                </c:pt>
                <c:pt idx="25">
                  <c:v>2187.6999999999998</c:v>
                </c:pt>
                <c:pt idx="26">
                  <c:v>2226.2399999999998</c:v>
                </c:pt>
                <c:pt idx="27">
                  <c:v>2282.8200000000002</c:v>
                </c:pt>
                <c:pt idx="28">
                  <c:v>2312.81</c:v>
                </c:pt>
                <c:pt idx="29">
                  <c:v>2332.4499999999998</c:v>
                </c:pt>
                <c:pt idx="30">
                  <c:v>2412.87</c:v>
                </c:pt>
                <c:pt idx="31">
                  <c:v>2434.84</c:v>
                </c:pt>
                <c:pt idx="32">
                  <c:v>2409.09</c:v>
                </c:pt>
                <c:pt idx="33">
                  <c:v>2496.19</c:v>
                </c:pt>
                <c:pt idx="34">
                  <c:v>2526.9699999999998</c:v>
                </c:pt>
                <c:pt idx="35">
                  <c:v>2551.44</c:v>
                </c:pt>
                <c:pt idx="36">
                  <c:v>2553.33</c:v>
                </c:pt>
                <c:pt idx="37">
                  <c:v>2595.8200000000002</c:v>
                </c:pt>
                <c:pt idx="38">
                  <c:v>2620.84</c:v>
                </c:pt>
                <c:pt idx="39">
                  <c:v>2709.45</c:v>
                </c:pt>
                <c:pt idx="40">
                  <c:v>2720.45</c:v>
                </c:pt>
                <c:pt idx="41">
                  <c:v>2671.75</c:v>
                </c:pt>
                <c:pt idx="42">
                  <c:v>2728.03</c:v>
                </c:pt>
                <c:pt idx="43">
                  <c:v>2750.93</c:v>
                </c:pt>
                <c:pt idx="44">
                  <c:v>2945.62</c:v>
                </c:pt>
                <c:pt idx="45">
                  <c:v>3073.47</c:v>
                </c:pt>
                <c:pt idx="46">
                  <c:v>3055.65</c:v>
                </c:pt>
                <c:pt idx="47">
                  <c:v>3055.04</c:v>
                </c:pt>
                <c:pt idx="48">
                  <c:v>3143.98</c:v>
                </c:pt>
                <c:pt idx="49">
                  <c:v>3146.82</c:v>
                </c:pt>
                <c:pt idx="50">
                  <c:v>3134.96</c:v>
                </c:pt>
                <c:pt idx="51">
                  <c:v>3119.28</c:v>
                </c:pt>
                <c:pt idx="52">
                  <c:v>3096.74</c:v>
                </c:pt>
                <c:pt idx="53">
                  <c:v>3004.88</c:v>
                </c:pt>
                <c:pt idx="54">
                  <c:v>3187.82</c:v>
                </c:pt>
                <c:pt idx="55">
                  <c:v>3228.29</c:v>
                </c:pt>
                <c:pt idx="56">
                  <c:v>3256.45</c:v>
                </c:pt>
                <c:pt idx="57">
                  <c:v>3329.95</c:v>
                </c:pt>
                <c:pt idx="58">
                  <c:v>3274.98</c:v>
                </c:pt>
                <c:pt idx="59">
                  <c:v>3224.18</c:v>
                </c:pt>
                <c:pt idx="60">
                  <c:v>3217.77</c:v>
                </c:pt>
                <c:pt idx="61">
                  <c:v>3321.39</c:v>
                </c:pt>
                <c:pt idx="62">
                  <c:v>3398.44</c:v>
                </c:pt>
                <c:pt idx="63">
                  <c:v>3480.15</c:v>
                </c:pt>
                <c:pt idx="64">
                  <c:v>3482.24</c:v>
                </c:pt>
                <c:pt idx="65">
                  <c:v>3533.73</c:v>
                </c:pt>
                <c:pt idx="66">
                  <c:v>3433.84</c:v>
                </c:pt>
                <c:pt idx="67">
                  <c:v>3380.6</c:v>
                </c:pt>
                <c:pt idx="68">
                  <c:v>3503.01</c:v>
                </c:pt>
                <c:pt idx="69">
                  <c:v>3585.36</c:v>
                </c:pt>
                <c:pt idx="70">
                  <c:v>3702.37</c:v>
                </c:pt>
                <c:pt idx="71">
                  <c:v>3708.01</c:v>
                </c:pt>
                <c:pt idx="72">
                  <c:v>3836.89</c:v>
                </c:pt>
                <c:pt idx="73">
                  <c:v>3935.38</c:v>
                </c:pt>
                <c:pt idx="74">
                  <c:v>3886.18</c:v>
                </c:pt>
                <c:pt idx="75">
                  <c:v>3931.41</c:v>
                </c:pt>
                <c:pt idx="76">
                  <c:v>3956.72</c:v>
                </c:pt>
                <c:pt idx="77">
                  <c:v>3887.28</c:v>
                </c:pt>
                <c:pt idx="78">
                  <c:v>3898.32</c:v>
                </c:pt>
                <c:pt idx="79">
                  <c:v>3977.94</c:v>
                </c:pt>
                <c:pt idx="80">
                  <c:v>4042</c:v>
                </c:pt>
                <c:pt idx="81">
                  <c:v>4083.47</c:v>
                </c:pt>
                <c:pt idx="82">
                  <c:v>3897.13</c:v>
                </c:pt>
                <c:pt idx="83">
                  <c:v>3953.81</c:v>
                </c:pt>
                <c:pt idx="84">
                  <c:v>4022.14</c:v>
                </c:pt>
                <c:pt idx="85">
                  <c:v>4122.54</c:v>
                </c:pt>
                <c:pt idx="86">
                  <c:v>4167.99</c:v>
                </c:pt>
                <c:pt idx="87">
                  <c:v>4319.43</c:v>
                </c:pt>
                <c:pt idx="88">
                  <c:v>4367.75</c:v>
                </c:pt>
                <c:pt idx="89">
                  <c:v>4574.92</c:v>
                </c:pt>
                <c:pt idx="90">
                  <c:v>4609.6899999999996</c:v>
                </c:pt>
                <c:pt idx="91">
                  <c:v>4571.7</c:v>
                </c:pt>
                <c:pt idx="92">
                  <c:v>4663.47</c:v>
                </c:pt>
                <c:pt idx="93">
                  <c:v>4301.05</c:v>
                </c:pt>
                <c:pt idx="94">
                  <c:v>4129.46</c:v>
                </c:pt>
                <c:pt idx="95">
                  <c:v>3698.51</c:v>
                </c:pt>
                <c:pt idx="96">
                  <c:v>3868.54</c:v>
                </c:pt>
                <c:pt idx="97">
                  <c:v>3963.14</c:v>
                </c:pt>
                <c:pt idx="98">
                  <c:v>4120.71</c:v>
                </c:pt>
                <c:pt idx="99">
                  <c:v>4252.09</c:v>
                </c:pt>
                <c:pt idx="100">
                  <c:v>4103.67</c:v>
                </c:pt>
                <c:pt idx="101">
                  <c:v>4403.9799999999996</c:v>
                </c:pt>
                <c:pt idx="102">
                  <c:v>4424.8599999999997</c:v>
                </c:pt>
                <c:pt idx="103">
                  <c:v>4541.75</c:v>
                </c:pt>
                <c:pt idx="104">
                  <c:v>4486.5600000000004</c:v>
                </c:pt>
                <c:pt idx="105">
                  <c:v>4259.1099999999997</c:v>
                </c:pt>
                <c:pt idx="106">
                  <c:v>4238</c:v>
                </c:pt>
                <c:pt idx="107">
                  <c:v>4355.3999999999996</c:v>
                </c:pt>
                <c:pt idx="108">
                  <c:v>4600.83</c:v>
                </c:pt>
                <c:pt idx="109">
                  <c:v>4750.42</c:v>
                </c:pt>
                <c:pt idx="110">
                  <c:v>4954.43</c:v>
                </c:pt>
                <c:pt idx="111">
                  <c:v>5105.26</c:v>
                </c:pt>
                <c:pt idx="112">
                  <c:v>5122.68</c:v>
                </c:pt>
                <c:pt idx="113">
                  <c:v>5292.71</c:v>
                </c:pt>
                <c:pt idx="114">
                  <c:v>5789.54</c:v>
                </c:pt>
                <c:pt idx="115">
                  <c:v>6294.97</c:v>
                </c:pt>
                <c:pt idx="116">
                  <c:v>6383.48</c:v>
                </c:pt>
                <c:pt idx="117">
                  <c:v>6441.39</c:v>
                </c:pt>
                <c:pt idx="118">
                  <c:v>6129.43</c:v>
                </c:pt>
                <c:pt idx="119">
                  <c:v>5829.38</c:v>
                </c:pt>
                <c:pt idx="120">
                  <c:v>5714.31</c:v>
                </c:pt>
                <c:pt idx="121">
                  <c:v>5601.21</c:v>
                </c:pt>
                <c:pt idx="122">
                  <c:v>5729.93</c:v>
                </c:pt>
                <c:pt idx="123">
                  <c:v>5884.84</c:v>
                </c:pt>
                <c:pt idx="124">
                  <c:v>6041.63</c:v>
                </c:pt>
                <c:pt idx="125">
                  <c:v>6205.33</c:v>
                </c:pt>
                <c:pt idx="126">
                  <c:v>6188.64</c:v>
                </c:pt>
                <c:pt idx="127">
                  <c:v>6408.02</c:v>
                </c:pt>
                <c:pt idx="128">
                  <c:v>6648.89</c:v>
                </c:pt>
                <c:pt idx="129">
                  <c:v>6855.1</c:v>
                </c:pt>
                <c:pt idx="130">
                  <c:v>6886.59</c:v>
                </c:pt>
                <c:pt idx="131">
                  <c:v>6967.33</c:v>
                </c:pt>
                <c:pt idx="132">
                  <c:v>6959.52</c:v>
                </c:pt>
                <c:pt idx="133">
                  <c:v>7214.41</c:v>
                </c:pt>
                <c:pt idx="134">
                  <c:v>7538.34</c:v>
                </c:pt>
                <c:pt idx="135">
                  <c:v>7649.06</c:v>
                </c:pt>
                <c:pt idx="136">
                  <c:v>7658.58</c:v>
                </c:pt>
                <c:pt idx="137">
                  <c:v>7937.01</c:v>
                </c:pt>
                <c:pt idx="138">
                  <c:v>8314.98</c:v>
                </c:pt>
                <c:pt idx="139">
                  <c:v>8444.4699999999993</c:v>
                </c:pt>
                <c:pt idx="140">
                  <c:v>8561.15</c:v>
                </c:pt>
                <c:pt idx="141">
                  <c:v>8721.9699999999993</c:v>
                </c:pt>
                <c:pt idx="142">
                  <c:v>9045.31</c:v>
                </c:pt>
                <c:pt idx="143">
                  <c:v>9192.24</c:v>
                </c:pt>
                <c:pt idx="144">
                  <c:v>9369.34</c:v>
                </c:pt>
                <c:pt idx="145">
                  <c:v>9508.4</c:v>
                </c:pt>
                <c:pt idx="146">
                  <c:v>9817.85</c:v>
                </c:pt>
                <c:pt idx="147">
                  <c:v>10494.09</c:v>
                </c:pt>
                <c:pt idx="148">
                  <c:v>10348.98</c:v>
                </c:pt>
                <c:pt idx="149">
                  <c:v>10285.950000000001</c:v>
                </c:pt>
                <c:pt idx="150">
                  <c:v>10559.81</c:v>
                </c:pt>
                <c:pt idx="151">
                  <c:v>10817.65</c:v>
                </c:pt>
                <c:pt idx="152">
                  <c:v>11170.67</c:v>
                </c:pt>
                <c:pt idx="153">
                  <c:v>11458.27</c:v>
                </c:pt>
                <c:pt idx="154">
                  <c:v>11201.19</c:v>
                </c:pt>
                <c:pt idx="155">
                  <c:v>11032.88</c:v>
                </c:pt>
                <c:pt idx="156">
                  <c:v>11256.9</c:v>
                </c:pt>
                <c:pt idx="157">
                  <c:v>11648.18</c:v>
                </c:pt>
                <c:pt idx="158">
                  <c:v>11926.94</c:v>
                </c:pt>
                <c:pt idx="159">
                  <c:v>12317.11</c:v>
                </c:pt>
                <c:pt idx="160">
                  <c:v>12777.2</c:v>
                </c:pt>
                <c:pt idx="161">
                  <c:v>13334.48</c:v>
                </c:pt>
                <c:pt idx="162">
                  <c:v>13973.52</c:v>
                </c:pt>
                <c:pt idx="163">
                  <c:v>14239.35</c:v>
                </c:pt>
                <c:pt idx="164">
                  <c:v>14309.05</c:v>
                </c:pt>
                <c:pt idx="165">
                  <c:v>14063.86</c:v>
                </c:pt>
                <c:pt idx="166">
                  <c:v>14058.17</c:v>
                </c:pt>
                <c:pt idx="167">
                  <c:v>14344.63</c:v>
                </c:pt>
                <c:pt idx="168">
                  <c:v>14925.56</c:v>
                </c:pt>
                <c:pt idx="169">
                  <c:v>15321.69</c:v>
                </c:pt>
                <c:pt idx="170">
                  <c:v>15710.75</c:v>
                </c:pt>
                <c:pt idx="171">
                  <c:v>16156.57</c:v>
                </c:pt>
                <c:pt idx="172">
                  <c:v>16652.38</c:v>
                </c:pt>
                <c:pt idx="173">
                  <c:v>17097.849999999999</c:v>
                </c:pt>
                <c:pt idx="174">
                  <c:v>17687.009999999998</c:v>
                </c:pt>
                <c:pt idx="175">
                  <c:v>18036.93</c:v>
                </c:pt>
                <c:pt idx="176">
                  <c:v>18342.09</c:v>
                </c:pt>
                <c:pt idx="177">
                  <c:v>18769.740000000002</c:v>
                </c:pt>
                <c:pt idx="178">
                  <c:v>19294.27</c:v>
                </c:pt>
                <c:pt idx="179">
                  <c:v>19521.169999999998</c:v>
                </c:pt>
                <c:pt idx="180">
                  <c:v>19976.03</c:v>
                </c:pt>
                <c:pt idx="181">
                  <c:v>20455.68</c:v>
                </c:pt>
              </c:numCache>
            </c:numRef>
          </c:yVal>
        </c:ser>
        <c:axId val="52222592"/>
        <c:axId val="54074752"/>
      </c:scatterChart>
      <c:valAx>
        <c:axId val="52222592"/>
        <c:scaling>
          <c:orientation val="minMax"/>
        </c:scaling>
        <c:axPos val="b"/>
        <c:numFmt formatCode="General" sourceLinked="1"/>
        <c:tickLblPos val="nextTo"/>
        <c:crossAx val="54074752"/>
        <c:crosses val="autoZero"/>
        <c:crossBetween val="midCat"/>
      </c:valAx>
      <c:valAx>
        <c:axId val="54074752"/>
        <c:scaling>
          <c:orientation val="minMax"/>
        </c:scaling>
        <c:axPos val="l"/>
        <c:majorGridlines/>
        <c:numFmt formatCode="#,##0.00" sourceLinked="1"/>
        <c:tickLblPos val="nextTo"/>
        <c:crossAx val="52222592"/>
        <c:crosses val="autoZero"/>
        <c:crossBetween val="midCat"/>
      </c:valAx>
    </c:plotArea>
    <c:plotVisOnly val="1"/>
  </c:chart>
  <c:externalData r:id="rId1"/>
</c:chartSpace>
</file>

<file path=ppt/drawings/drawing1.xml><?xml version="1.0" encoding="utf-8"?>
<c:userShapes xmlns:c="http://schemas.openxmlformats.org/drawingml/2006/chart">
  <cdr:relSizeAnchor xmlns:cdr="http://schemas.openxmlformats.org/drawingml/2006/chartDrawing">
    <cdr:from>
      <cdr:x>0.11978</cdr:x>
      <cdr:y>0.85875</cdr:y>
    </cdr:from>
    <cdr:to>
      <cdr:x>0.93648</cdr:x>
      <cdr:y>0.925</cdr:y>
    </cdr:to>
    <cdr:sp macro="" textlink="">
      <cdr:nvSpPr>
        <cdr:cNvPr id="2" name="TextBox 1"/>
        <cdr:cNvSpPr txBox="1"/>
      </cdr:nvSpPr>
      <cdr:spPr>
        <a:xfrm xmlns:a="http://schemas.openxmlformats.org/drawingml/2006/main">
          <a:off x="1039090" y="5407996"/>
          <a:ext cx="7084711" cy="417211"/>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n-US" sz="1100"/>
            <a:t>Height (in centimeters)</a:t>
          </a:r>
        </a:p>
      </cdr:txBody>
    </cdr:sp>
  </cdr:relSizeAnchor>
  <cdr:relSizeAnchor xmlns:cdr="http://schemas.openxmlformats.org/drawingml/2006/chartDrawing">
    <cdr:from>
      <cdr:x>0.11978</cdr:x>
      <cdr:y>0.85875</cdr:y>
    </cdr:from>
    <cdr:to>
      <cdr:x>0.93648</cdr:x>
      <cdr:y>0.925</cdr:y>
    </cdr:to>
    <cdr:sp macro="" textlink="">
      <cdr:nvSpPr>
        <cdr:cNvPr id="3" name="TextBox 1"/>
        <cdr:cNvSpPr txBox="1"/>
      </cdr:nvSpPr>
      <cdr:spPr>
        <a:xfrm xmlns:a="http://schemas.openxmlformats.org/drawingml/2006/main">
          <a:off x="1039090" y="5407996"/>
          <a:ext cx="7084711" cy="417211"/>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n-US" sz="1100"/>
            <a:t>Height (in centimeters)</a:t>
          </a:r>
        </a:p>
      </cdr:txBody>
    </cdr:sp>
  </cdr:relSizeAnchor>
  <cdr:relSizeAnchor xmlns:cdr="http://schemas.openxmlformats.org/drawingml/2006/chartDrawing">
    <cdr:from>
      <cdr:x>0.02542</cdr:x>
      <cdr:y>0.44671</cdr:y>
    </cdr:from>
    <cdr:to>
      <cdr:x>0.07627</cdr:x>
      <cdr:y>0.59718</cdr:y>
    </cdr:to>
    <cdr:sp macro="" textlink="">
      <cdr:nvSpPr>
        <cdr:cNvPr id="4" name="TextBox 3"/>
        <cdr:cNvSpPr txBox="1"/>
      </cdr:nvSpPr>
      <cdr:spPr>
        <a:xfrm xmlns:a="http://schemas.openxmlformats.org/drawingml/2006/main">
          <a:off x="214314" y="2714644"/>
          <a:ext cx="428628"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GB" sz="2000" dirty="0" smtClean="0"/>
            <a:t>No.</a:t>
          </a:r>
          <a:endParaRPr lang="en-GB" sz="20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8150" cy="5032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94138" y="0"/>
            <a:ext cx="2978150" cy="503238"/>
          </a:xfrm>
          <a:prstGeom prst="rect">
            <a:avLst/>
          </a:prstGeom>
        </p:spPr>
        <p:txBody>
          <a:bodyPr vert="horz" lIns="91440" tIns="45720" rIns="91440" bIns="45720" rtlCol="0"/>
          <a:lstStyle>
            <a:lvl1pPr algn="r">
              <a:defRPr sz="1200"/>
            </a:lvl1pPr>
          </a:lstStyle>
          <a:p>
            <a:fld id="{63812480-A63A-4BBE-BE82-6F7BB8FEE3AB}" type="datetimeFigureOut">
              <a:rPr lang="en-US" smtClean="0"/>
              <a:t>6/6/2009</a:t>
            </a:fld>
            <a:endParaRPr lang="en-GB"/>
          </a:p>
        </p:txBody>
      </p:sp>
      <p:sp>
        <p:nvSpPr>
          <p:cNvPr id="4" name="Footer Placeholder 3"/>
          <p:cNvSpPr>
            <a:spLocks noGrp="1"/>
          </p:cNvSpPr>
          <p:nvPr>
            <p:ph type="ftr" sz="quarter" idx="2"/>
          </p:nvPr>
        </p:nvSpPr>
        <p:spPr>
          <a:xfrm>
            <a:off x="0" y="9558338"/>
            <a:ext cx="2978150" cy="50323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94138" y="9558338"/>
            <a:ext cx="2978150" cy="503237"/>
          </a:xfrm>
          <a:prstGeom prst="rect">
            <a:avLst/>
          </a:prstGeom>
        </p:spPr>
        <p:txBody>
          <a:bodyPr vert="horz" lIns="91440" tIns="45720" rIns="91440" bIns="45720" rtlCol="0" anchor="b"/>
          <a:lstStyle>
            <a:lvl1pPr algn="r">
              <a:defRPr sz="1200"/>
            </a:lvl1pPr>
          </a:lstStyle>
          <a:p>
            <a:fld id="{CF7FF055-A150-45C2-A80E-93E1F4CB86FE}" type="slidenum">
              <a:rPr lang="en-GB" smtClean="0"/>
              <a:t>‹#›</a:t>
            </a:fld>
            <a:endParaRPr lang="en-GB"/>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99E17A7E-B6F5-4974-A55A-590385E85C4B}" type="datetimeFigureOut">
              <a:rPr lang="en-US"/>
              <a:pPr>
                <a:defRPr/>
              </a:pPr>
              <a:t>6/6/2009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9DE2810-49B8-43FD-896C-0FB054A0A6D0}"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29D0252-E957-4D9E-81E9-11B1BF586B9D}" type="datetimeFigureOut">
              <a:rPr lang="en-US"/>
              <a:pPr>
                <a:defRPr/>
              </a:pPr>
              <a:t>6/6/2009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D31539E-22A8-4BB7-81B0-E23142905018}"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FCA497A-EC32-434D-8556-4D151A9D77F9}" type="datetimeFigureOut">
              <a:rPr lang="en-US"/>
              <a:pPr>
                <a:defRPr/>
              </a:pPr>
              <a:t>6/6/2009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00FDA67-AE0A-4CE4-828E-CFD4C53003A9}"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7E87C0A-C8F7-49F7-96A0-8DA238B053E5}" type="datetimeFigureOut">
              <a:rPr lang="en-US"/>
              <a:pPr>
                <a:defRPr/>
              </a:pPr>
              <a:t>6/6/2009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DDF3A26-C039-4659-A0FF-91CCD55346C5}"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C8484C8-4888-4124-B536-B5D90741D4C6}" type="datetimeFigureOut">
              <a:rPr lang="en-US"/>
              <a:pPr>
                <a:defRPr/>
              </a:pPr>
              <a:t>6/6/2009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4D93EF4-82D7-40FF-ACBF-BBCE31105D9D}"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4762C120-AAD6-4B1F-98B8-C34E9A09EAF8}" type="datetimeFigureOut">
              <a:rPr lang="en-US"/>
              <a:pPr>
                <a:defRPr/>
              </a:pPr>
              <a:t>6/6/2009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73E8927-A567-4D7D-8F30-37421995D2F8}"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2EEC3F50-FB28-438A-8F99-DCFC855B9D74}" type="datetimeFigureOut">
              <a:rPr lang="en-US"/>
              <a:pPr>
                <a:defRPr/>
              </a:pPr>
              <a:t>6/6/2009</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A1C9262A-92CE-43D7-BA49-A5B43EE4417E}"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D8B617A-E569-45C1-9EDF-D2A599C12FC6}" type="datetimeFigureOut">
              <a:rPr lang="en-US"/>
              <a:pPr>
                <a:defRPr/>
              </a:pPr>
              <a:t>6/6/2009</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ADB14C23-D12B-497E-9878-4F469C7DCEC0}"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22F1F3C-9ED1-46FE-A1BE-D14EEB9A9215}" type="datetimeFigureOut">
              <a:rPr lang="en-US"/>
              <a:pPr>
                <a:defRPr/>
              </a:pPr>
              <a:t>6/6/2009</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06339B2-5F5C-48A8-863C-95FD5807F73B}"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BBC86EF-590E-4458-A59A-88219918E28E}" type="datetimeFigureOut">
              <a:rPr lang="en-US"/>
              <a:pPr>
                <a:defRPr/>
              </a:pPr>
              <a:t>6/6/2009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9E8E103-4EC1-4758-8FAF-EFA077C917B6}"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2B914EC-1BD6-468F-95EB-A0EE1B7ABEE5}" type="datetimeFigureOut">
              <a:rPr lang="en-US"/>
              <a:pPr>
                <a:defRPr/>
              </a:pPr>
              <a:t>6/6/2009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55ED5F9-9503-4AA5-8288-793D6BF85998}"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3B8A6A8-772F-4FDC-81AE-9E54B1BB0196}" type="datetimeFigureOut">
              <a:rPr lang="en-US"/>
              <a:pPr>
                <a:defRPr/>
              </a:pPr>
              <a:t>6/6/2009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41244D3D-DC2C-4A17-8A5D-247B3E4FC2B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industrialrevolutionresearch.com/images/spining_jenny.jp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p:txBody>
          <a:bodyPr/>
          <a:lstStyle/>
          <a:p>
            <a:r>
              <a:rPr lang="en-GB" smtClean="0"/>
              <a:t>Our changing bodies:</a:t>
            </a:r>
            <a:br>
              <a:rPr lang="en-GB" smtClean="0"/>
            </a:br>
            <a:r>
              <a:rPr lang="en-GB" sz="2800" smtClean="0"/>
              <a:t>The lessons of anthropometric history</a:t>
            </a:r>
            <a:endParaRPr lang="en-GB" smtClean="0"/>
          </a:p>
        </p:txBody>
      </p:sp>
      <p:sp>
        <p:nvSpPr>
          <p:cNvPr id="3" name="Subtitle 2"/>
          <p:cNvSpPr>
            <a:spLocks noGrp="1"/>
          </p:cNvSpPr>
          <p:nvPr>
            <p:ph type="subTitle" idx="1"/>
          </p:nvPr>
        </p:nvSpPr>
        <p:spPr/>
        <p:txBody>
          <a:bodyPr rtlCol="0">
            <a:normAutofit/>
          </a:bodyPr>
          <a:lstStyle/>
          <a:p>
            <a:pPr fontAlgn="auto">
              <a:spcAft>
                <a:spcPts val="0"/>
              </a:spcAft>
              <a:defRPr/>
            </a:pPr>
            <a:r>
              <a:rPr lang="en-GB" dirty="0" smtClean="0"/>
              <a:t>Professor Sir Roderick </a:t>
            </a:r>
            <a:r>
              <a:rPr lang="en-GB" dirty="0" err="1" smtClean="0"/>
              <a:t>Floud</a:t>
            </a:r>
            <a:r>
              <a:rPr lang="en-GB" dirty="0" smtClean="0"/>
              <a:t> FBA</a:t>
            </a:r>
          </a:p>
          <a:p>
            <a:pPr fontAlgn="auto">
              <a:spcAft>
                <a:spcPts val="0"/>
              </a:spcAft>
              <a:defRPr/>
            </a:pPr>
            <a:r>
              <a:rPr lang="en-GB" dirty="0" smtClean="0"/>
              <a:t>Provost, Gresham College</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42909" y="1397000"/>
          <a:ext cx="7715304" cy="4845188"/>
        </p:xfrm>
        <a:graphic>
          <a:graphicData uri="http://schemas.openxmlformats.org/drawingml/2006/table">
            <a:tbl>
              <a:tblPr firstRow="1" bandRow="1">
                <a:tableStyleId>{5C22544A-7EE6-4342-B048-85BDC9FD1C3A}</a:tableStyleId>
              </a:tblPr>
              <a:tblGrid>
                <a:gridCol w="2571768"/>
                <a:gridCol w="2571768"/>
                <a:gridCol w="2571768"/>
              </a:tblGrid>
              <a:tr h="685517">
                <a:tc>
                  <a:txBody>
                    <a:bodyPr/>
                    <a:lstStyle/>
                    <a:p>
                      <a:r>
                        <a:rPr lang="en-GB" dirty="0" smtClean="0"/>
                        <a:t>Disorder:</a:t>
                      </a:r>
                      <a:endParaRPr lang="en-GB" dirty="0"/>
                    </a:p>
                  </a:txBody>
                  <a:tcPr/>
                </a:tc>
                <a:tc>
                  <a:txBody>
                    <a:bodyPr/>
                    <a:lstStyle/>
                    <a:p>
                      <a:pPr algn="ctr"/>
                      <a:r>
                        <a:rPr lang="en-GB" dirty="0" smtClean="0"/>
                        <a:t>1910</a:t>
                      </a:r>
                      <a:r>
                        <a:rPr lang="en-GB" baseline="0" dirty="0" smtClean="0"/>
                        <a:t> Union Army veterans</a:t>
                      </a:r>
                      <a:endParaRPr lang="en-GB" dirty="0"/>
                    </a:p>
                  </a:txBody>
                  <a:tcPr/>
                </a:tc>
                <a:tc>
                  <a:txBody>
                    <a:bodyPr/>
                    <a:lstStyle/>
                    <a:p>
                      <a:pPr algn="ctr"/>
                      <a:r>
                        <a:rPr lang="en-GB" dirty="0" smtClean="0"/>
                        <a:t>1985-1988 veterans</a:t>
                      </a:r>
                      <a:endParaRPr lang="en-GB" dirty="0"/>
                    </a:p>
                  </a:txBody>
                  <a:tcPr/>
                </a:tc>
              </a:tr>
              <a:tr h="685517">
                <a:tc>
                  <a:txBody>
                    <a:bodyPr/>
                    <a:lstStyle/>
                    <a:p>
                      <a:r>
                        <a:rPr lang="en-GB" dirty="0" smtClean="0"/>
                        <a:t>Musculoskeletal</a:t>
                      </a:r>
                      <a:endParaRPr lang="en-GB" dirty="0"/>
                    </a:p>
                  </a:txBody>
                  <a:tcPr/>
                </a:tc>
                <a:tc>
                  <a:txBody>
                    <a:bodyPr/>
                    <a:lstStyle/>
                    <a:p>
                      <a:pPr algn="ctr"/>
                      <a:r>
                        <a:rPr lang="en-GB" dirty="0" smtClean="0"/>
                        <a:t>67.7</a:t>
                      </a:r>
                      <a:endParaRPr lang="en-GB" dirty="0"/>
                    </a:p>
                  </a:txBody>
                  <a:tcPr/>
                </a:tc>
                <a:tc>
                  <a:txBody>
                    <a:bodyPr/>
                    <a:lstStyle/>
                    <a:p>
                      <a:pPr algn="ctr"/>
                      <a:r>
                        <a:rPr lang="en-GB" dirty="0" smtClean="0"/>
                        <a:t>42.5</a:t>
                      </a:r>
                      <a:endParaRPr lang="en-GB" dirty="0"/>
                    </a:p>
                  </a:txBody>
                  <a:tcPr/>
                </a:tc>
              </a:tr>
              <a:tr h="871555">
                <a:tc>
                  <a:txBody>
                    <a:bodyPr/>
                    <a:lstStyle/>
                    <a:p>
                      <a:r>
                        <a:rPr lang="en-GB" dirty="0" smtClean="0"/>
                        <a:t>Digestive</a:t>
                      </a:r>
                    </a:p>
                    <a:p>
                      <a:r>
                        <a:rPr lang="en-GB" dirty="0" smtClean="0"/>
                        <a:t>        Hernia</a:t>
                      </a:r>
                    </a:p>
                    <a:p>
                      <a:r>
                        <a:rPr lang="en-GB" dirty="0" smtClean="0"/>
                        <a:t>        Diarrhoea</a:t>
                      </a:r>
                      <a:endParaRPr lang="en-GB" dirty="0"/>
                    </a:p>
                  </a:txBody>
                  <a:tcPr/>
                </a:tc>
                <a:tc>
                  <a:txBody>
                    <a:bodyPr/>
                    <a:lstStyle/>
                    <a:p>
                      <a:pPr algn="ctr"/>
                      <a:r>
                        <a:rPr lang="en-GB" dirty="0" smtClean="0"/>
                        <a:t>84.0</a:t>
                      </a:r>
                    </a:p>
                    <a:p>
                      <a:pPr algn="ctr"/>
                      <a:r>
                        <a:rPr lang="en-GB" dirty="0" smtClean="0"/>
                        <a:t>                34.5</a:t>
                      </a:r>
                    </a:p>
                    <a:p>
                      <a:pPr algn="ctr"/>
                      <a:r>
                        <a:rPr lang="en-GB" dirty="0" smtClean="0"/>
                        <a:t>                31.9</a:t>
                      </a:r>
                      <a:endParaRPr lang="en-GB" dirty="0"/>
                    </a:p>
                  </a:txBody>
                  <a:tcPr/>
                </a:tc>
                <a:tc>
                  <a:txBody>
                    <a:bodyPr/>
                    <a:lstStyle/>
                    <a:p>
                      <a:pPr algn="ctr"/>
                      <a:r>
                        <a:rPr lang="en-GB" dirty="0" smtClean="0"/>
                        <a:t>18.0</a:t>
                      </a:r>
                    </a:p>
                    <a:p>
                      <a:pPr algn="ctr"/>
                      <a:r>
                        <a:rPr lang="en-GB" dirty="0" smtClean="0"/>
                        <a:t>             6.6</a:t>
                      </a:r>
                    </a:p>
                    <a:p>
                      <a:pPr algn="ctr"/>
                      <a:r>
                        <a:rPr lang="en-GB" dirty="0" smtClean="0"/>
                        <a:t>             1.4</a:t>
                      </a:r>
                    </a:p>
                  </a:txBody>
                  <a:tcPr/>
                </a:tc>
              </a:tr>
              <a:tr h="685517">
                <a:tc>
                  <a:txBody>
                    <a:bodyPr/>
                    <a:lstStyle/>
                    <a:p>
                      <a:r>
                        <a:rPr lang="en-GB" dirty="0" smtClean="0"/>
                        <a:t>Genitourinary</a:t>
                      </a:r>
                      <a:endParaRPr lang="en-GB" dirty="0"/>
                    </a:p>
                  </a:txBody>
                  <a:tcPr/>
                </a:tc>
                <a:tc>
                  <a:txBody>
                    <a:bodyPr/>
                    <a:lstStyle/>
                    <a:p>
                      <a:pPr algn="ctr"/>
                      <a:r>
                        <a:rPr lang="en-GB" dirty="0" smtClean="0"/>
                        <a:t>27.3</a:t>
                      </a:r>
                      <a:endParaRPr lang="en-GB" dirty="0"/>
                    </a:p>
                  </a:txBody>
                  <a:tcPr/>
                </a:tc>
                <a:tc>
                  <a:txBody>
                    <a:bodyPr/>
                    <a:lstStyle/>
                    <a:p>
                      <a:pPr algn="ctr"/>
                      <a:r>
                        <a:rPr lang="en-GB" dirty="0" smtClean="0"/>
                        <a:t>8.9</a:t>
                      </a:r>
                      <a:endParaRPr lang="en-GB" dirty="0"/>
                    </a:p>
                  </a:txBody>
                  <a:tcPr/>
                </a:tc>
              </a:tr>
              <a:tr h="1133022">
                <a:tc>
                  <a:txBody>
                    <a:bodyPr/>
                    <a:lstStyle/>
                    <a:p>
                      <a:r>
                        <a:rPr lang="en-GB" dirty="0" smtClean="0"/>
                        <a:t>Circulatory</a:t>
                      </a:r>
                    </a:p>
                    <a:p>
                      <a:r>
                        <a:rPr lang="en-GB" dirty="0" smtClean="0"/>
                        <a:t>        Heart</a:t>
                      </a:r>
                    </a:p>
                    <a:p>
                      <a:r>
                        <a:rPr lang="en-GB" baseline="0" dirty="0" smtClean="0"/>
                        <a:t>        Varicose veins</a:t>
                      </a:r>
                    </a:p>
                    <a:p>
                      <a:r>
                        <a:rPr lang="en-GB" baseline="0" dirty="0" smtClean="0"/>
                        <a:t>        </a:t>
                      </a:r>
                      <a:r>
                        <a:rPr lang="en-GB" baseline="0" dirty="0" err="1" smtClean="0"/>
                        <a:t>Hemorrhoids</a:t>
                      </a:r>
                      <a:endParaRPr lang="en-GB" dirty="0"/>
                    </a:p>
                  </a:txBody>
                  <a:tcPr/>
                </a:tc>
                <a:tc>
                  <a:txBody>
                    <a:bodyPr/>
                    <a:lstStyle/>
                    <a:p>
                      <a:pPr algn="ctr"/>
                      <a:r>
                        <a:rPr lang="en-GB" dirty="0" smtClean="0"/>
                        <a:t>90.1</a:t>
                      </a:r>
                    </a:p>
                    <a:p>
                      <a:pPr algn="ctr"/>
                      <a:r>
                        <a:rPr lang="en-GB" dirty="0" smtClean="0"/>
                        <a:t>               76.0</a:t>
                      </a:r>
                    </a:p>
                    <a:p>
                      <a:pPr algn="ctr"/>
                      <a:r>
                        <a:rPr lang="en-GB" dirty="0" smtClean="0"/>
                        <a:t>               38.5</a:t>
                      </a:r>
                    </a:p>
                    <a:p>
                      <a:pPr algn="ctr"/>
                      <a:r>
                        <a:rPr lang="en-GB" dirty="0" smtClean="0"/>
                        <a:t>               44.4</a:t>
                      </a:r>
                      <a:endParaRPr lang="en-GB" dirty="0"/>
                    </a:p>
                  </a:txBody>
                  <a:tcPr/>
                </a:tc>
                <a:tc>
                  <a:txBody>
                    <a:bodyPr/>
                    <a:lstStyle/>
                    <a:p>
                      <a:pPr algn="ctr"/>
                      <a:r>
                        <a:rPr lang="en-GB" dirty="0" smtClean="0"/>
                        <a:t>40.0</a:t>
                      </a:r>
                    </a:p>
                    <a:p>
                      <a:pPr algn="ctr"/>
                      <a:r>
                        <a:rPr lang="en-GB" dirty="0" smtClean="0"/>
                        <a:t>               26.6</a:t>
                      </a:r>
                    </a:p>
                    <a:p>
                      <a:pPr algn="ctr"/>
                      <a:r>
                        <a:rPr lang="en-GB" dirty="0" smtClean="0"/>
                        <a:t>                  5.3</a:t>
                      </a:r>
                    </a:p>
                    <a:p>
                      <a:pPr algn="ctr"/>
                      <a:endParaRPr lang="en-GB" dirty="0" smtClean="0"/>
                    </a:p>
                  </a:txBody>
                  <a:tcPr/>
                </a:tc>
              </a:tr>
              <a:tr h="685517">
                <a:tc>
                  <a:txBody>
                    <a:bodyPr/>
                    <a:lstStyle/>
                    <a:p>
                      <a:r>
                        <a:rPr lang="en-GB" dirty="0" smtClean="0"/>
                        <a:t>Respiratory</a:t>
                      </a:r>
                      <a:endParaRPr lang="en-GB" dirty="0"/>
                    </a:p>
                  </a:txBody>
                  <a:tcPr/>
                </a:tc>
                <a:tc>
                  <a:txBody>
                    <a:bodyPr/>
                    <a:lstStyle/>
                    <a:p>
                      <a:pPr algn="ctr"/>
                      <a:r>
                        <a:rPr lang="en-GB" dirty="0" smtClean="0"/>
                        <a:t>42.3</a:t>
                      </a:r>
                      <a:endParaRPr lang="en-GB" dirty="0"/>
                    </a:p>
                  </a:txBody>
                  <a:tcPr/>
                </a:tc>
                <a:tc>
                  <a:txBody>
                    <a:bodyPr/>
                    <a:lstStyle/>
                    <a:p>
                      <a:pPr algn="ctr"/>
                      <a:r>
                        <a:rPr lang="en-GB" dirty="0" smtClean="0"/>
                        <a:t>26.5</a:t>
                      </a:r>
                      <a:endParaRPr lang="en-GB" dirty="0"/>
                    </a:p>
                  </a:txBody>
                  <a:tcPr/>
                </a:tc>
              </a:tr>
            </a:tbl>
          </a:graphicData>
        </a:graphic>
      </p:graphicFrame>
      <p:sp>
        <p:nvSpPr>
          <p:cNvPr id="3" name="TextBox 2"/>
          <p:cNvSpPr txBox="1"/>
          <p:nvPr/>
        </p:nvSpPr>
        <p:spPr>
          <a:xfrm>
            <a:off x="571472" y="214290"/>
            <a:ext cx="7786742" cy="830997"/>
          </a:xfrm>
          <a:prstGeom prst="rect">
            <a:avLst/>
          </a:prstGeom>
          <a:noFill/>
        </p:spPr>
        <p:txBody>
          <a:bodyPr wrap="square" rtlCol="0">
            <a:spAutoFit/>
          </a:bodyPr>
          <a:lstStyle/>
          <a:p>
            <a:pPr algn="ctr"/>
            <a:r>
              <a:rPr lang="en-GB" sz="2400" dirty="0" smtClean="0"/>
              <a:t>Prevalence of chronic conditions among men aged 65 and over, USA (%)</a:t>
            </a:r>
            <a:endParaRPr lang="en-GB" sz="2400" dirty="0"/>
          </a:p>
        </p:txBody>
      </p:sp>
      <p:sp>
        <p:nvSpPr>
          <p:cNvPr id="4" name="TextBox 3"/>
          <p:cNvSpPr txBox="1"/>
          <p:nvPr/>
        </p:nvSpPr>
        <p:spPr>
          <a:xfrm>
            <a:off x="571472" y="6286520"/>
            <a:ext cx="2518638" cy="307777"/>
          </a:xfrm>
          <a:prstGeom prst="rect">
            <a:avLst/>
          </a:prstGeom>
          <a:noFill/>
        </p:spPr>
        <p:txBody>
          <a:bodyPr wrap="square" rtlCol="0">
            <a:spAutoFit/>
          </a:bodyPr>
          <a:lstStyle/>
          <a:p>
            <a:r>
              <a:rPr lang="en-GB" sz="1400" dirty="0" smtClean="0"/>
              <a:t>Source: </a:t>
            </a:r>
            <a:r>
              <a:rPr lang="en-GB" sz="1400" dirty="0" err="1" smtClean="0"/>
              <a:t>Fogel</a:t>
            </a:r>
            <a:r>
              <a:rPr lang="en-GB" sz="1400" dirty="0" smtClean="0"/>
              <a:t> 2004:31</a:t>
            </a:r>
            <a:endParaRPr lang="en-GB"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Trends in healthy life expectancy</a:t>
            </a:r>
            <a:endParaRPr lang="en-GB" sz="3200" dirty="0"/>
          </a:p>
        </p:txBody>
      </p:sp>
      <p:graphicFrame>
        <p:nvGraphicFramePr>
          <p:cNvPr id="4" name="Content Placeholder 3"/>
          <p:cNvGraphicFramePr>
            <a:graphicFrameLocks noGrp="1"/>
          </p:cNvGraphicFramePr>
          <p:nvPr>
            <p:ph idx="1"/>
          </p:nvPr>
        </p:nvGraphicFramePr>
        <p:xfrm>
          <a:off x="457200" y="2571741"/>
          <a:ext cx="8229600" cy="3346923"/>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597481">
                <a:tc>
                  <a:txBody>
                    <a:bodyPr/>
                    <a:lstStyle/>
                    <a:p>
                      <a:endParaRPr lang="en-GB" dirty="0"/>
                    </a:p>
                  </a:txBody>
                  <a:tcPr/>
                </a:tc>
                <a:tc>
                  <a:txBody>
                    <a:bodyPr/>
                    <a:lstStyle/>
                    <a:p>
                      <a:r>
                        <a:rPr lang="en-GB" dirty="0" smtClean="0"/>
                        <a:t>Female</a:t>
                      </a:r>
                      <a:endParaRPr lang="en-GB" dirty="0"/>
                    </a:p>
                  </a:txBody>
                  <a:tcPr/>
                </a:tc>
                <a:tc>
                  <a:txBody>
                    <a:bodyPr/>
                    <a:lstStyle/>
                    <a:p>
                      <a:r>
                        <a:rPr lang="en-GB" dirty="0" smtClean="0"/>
                        <a:t>Female</a:t>
                      </a:r>
                      <a:endParaRPr lang="en-GB" dirty="0"/>
                    </a:p>
                  </a:txBody>
                  <a:tcPr/>
                </a:tc>
                <a:tc>
                  <a:txBody>
                    <a:bodyPr/>
                    <a:lstStyle/>
                    <a:p>
                      <a:r>
                        <a:rPr lang="en-GB" dirty="0" smtClean="0"/>
                        <a:t>Male</a:t>
                      </a:r>
                      <a:endParaRPr lang="en-GB" dirty="0"/>
                    </a:p>
                  </a:txBody>
                  <a:tcPr/>
                </a:tc>
                <a:tc>
                  <a:txBody>
                    <a:bodyPr/>
                    <a:lstStyle/>
                    <a:p>
                      <a:r>
                        <a:rPr lang="en-GB" dirty="0" smtClean="0"/>
                        <a:t>Male</a:t>
                      </a:r>
                      <a:endParaRPr lang="en-GB" dirty="0"/>
                    </a:p>
                  </a:txBody>
                  <a:tcPr/>
                </a:tc>
              </a:tr>
              <a:tr h="1493707">
                <a:tc>
                  <a:txBody>
                    <a:bodyPr/>
                    <a:lstStyle/>
                    <a:p>
                      <a:r>
                        <a:rPr lang="en-GB" sz="2400" dirty="0" smtClean="0"/>
                        <a:t>Year</a:t>
                      </a:r>
                      <a:endParaRPr lang="en-GB" sz="2400" dirty="0"/>
                    </a:p>
                  </a:txBody>
                  <a:tcPr/>
                </a:tc>
                <a:tc>
                  <a:txBody>
                    <a:bodyPr/>
                    <a:lstStyle/>
                    <a:p>
                      <a:r>
                        <a:rPr lang="en-GB" sz="2400" dirty="0" smtClean="0"/>
                        <a:t>Life Expectancy (years)</a:t>
                      </a:r>
                      <a:endParaRPr lang="en-GB" sz="2400" dirty="0"/>
                    </a:p>
                  </a:txBody>
                  <a:tcPr/>
                </a:tc>
                <a:tc>
                  <a:txBody>
                    <a:bodyPr/>
                    <a:lstStyle/>
                    <a:p>
                      <a:r>
                        <a:rPr lang="en-GB" sz="2400" dirty="0" smtClean="0"/>
                        <a:t>Healthy Life Expectancy (years)</a:t>
                      </a:r>
                      <a:endParaRPr lang="en-GB"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Life Expectancy (years)</a:t>
                      </a:r>
                    </a:p>
                    <a:p>
                      <a:endParaRPr lang="en-GB"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Healthy Life Expectancy (years)</a:t>
                      </a:r>
                    </a:p>
                  </a:txBody>
                  <a:tcPr/>
                </a:tc>
              </a:tr>
              <a:tr h="597481">
                <a:tc>
                  <a:txBody>
                    <a:bodyPr/>
                    <a:lstStyle/>
                    <a:p>
                      <a:r>
                        <a:rPr lang="en-GB" sz="2400" dirty="0" smtClean="0"/>
                        <a:t>2000-2002</a:t>
                      </a:r>
                      <a:endParaRPr lang="en-GB" sz="2400" dirty="0"/>
                    </a:p>
                  </a:txBody>
                  <a:tcPr/>
                </a:tc>
                <a:tc>
                  <a:txBody>
                    <a:bodyPr/>
                    <a:lstStyle/>
                    <a:p>
                      <a:r>
                        <a:rPr lang="en-GB" sz="2400" dirty="0" smtClean="0"/>
                        <a:t>19.0</a:t>
                      </a:r>
                      <a:endParaRPr lang="en-GB" sz="2400" dirty="0"/>
                    </a:p>
                  </a:txBody>
                  <a:tcPr/>
                </a:tc>
                <a:tc>
                  <a:txBody>
                    <a:bodyPr/>
                    <a:lstStyle/>
                    <a:p>
                      <a:r>
                        <a:rPr lang="en-GB" sz="2400" dirty="0" smtClean="0"/>
                        <a:t>14.0</a:t>
                      </a:r>
                      <a:endParaRPr lang="en-GB" sz="2400" dirty="0"/>
                    </a:p>
                  </a:txBody>
                  <a:tcPr/>
                </a:tc>
                <a:tc>
                  <a:txBody>
                    <a:bodyPr/>
                    <a:lstStyle/>
                    <a:p>
                      <a:r>
                        <a:rPr lang="en-GB" sz="2400" dirty="0" smtClean="0"/>
                        <a:t>15.9</a:t>
                      </a:r>
                      <a:endParaRPr lang="en-GB" sz="2400" dirty="0"/>
                    </a:p>
                  </a:txBody>
                  <a:tcPr/>
                </a:tc>
                <a:tc>
                  <a:txBody>
                    <a:bodyPr/>
                    <a:lstStyle/>
                    <a:p>
                      <a:r>
                        <a:rPr lang="en-GB" sz="2400" dirty="0" smtClean="0"/>
                        <a:t>11.9</a:t>
                      </a:r>
                      <a:endParaRPr lang="en-GB" sz="2400" dirty="0"/>
                    </a:p>
                  </a:txBody>
                  <a:tcPr/>
                </a:tc>
              </a:tr>
              <a:tr h="597481">
                <a:tc>
                  <a:txBody>
                    <a:bodyPr/>
                    <a:lstStyle/>
                    <a:p>
                      <a:r>
                        <a:rPr lang="en-GB" sz="2400" dirty="0" smtClean="0"/>
                        <a:t>2004-2008</a:t>
                      </a:r>
                      <a:endParaRPr lang="en-GB" sz="2400" dirty="0"/>
                    </a:p>
                  </a:txBody>
                  <a:tcPr/>
                </a:tc>
                <a:tc>
                  <a:txBody>
                    <a:bodyPr/>
                    <a:lstStyle/>
                    <a:p>
                      <a:r>
                        <a:rPr lang="en-GB" sz="2400" dirty="0" smtClean="0"/>
                        <a:t>19.7</a:t>
                      </a:r>
                      <a:endParaRPr lang="en-GB" sz="2400" dirty="0"/>
                    </a:p>
                  </a:txBody>
                  <a:tcPr/>
                </a:tc>
                <a:tc>
                  <a:txBody>
                    <a:bodyPr/>
                    <a:lstStyle/>
                    <a:p>
                      <a:r>
                        <a:rPr lang="en-GB" sz="2400" dirty="0" smtClean="0"/>
                        <a:t>14.5*</a:t>
                      </a:r>
                      <a:endParaRPr lang="en-GB" sz="2400" dirty="0"/>
                    </a:p>
                  </a:txBody>
                  <a:tcPr/>
                </a:tc>
                <a:tc>
                  <a:txBody>
                    <a:bodyPr/>
                    <a:lstStyle/>
                    <a:p>
                      <a:r>
                        <a:rPr lang="en-GB" sz="2400" dirty="0" smtClean="0"/>
                        <a:t>16.9</a:t>
                      </a:r>
                      <a:endParaRPr lang="en-GB" sz="2400" dirty="0"/>
                    </a:p>
                  </a:txBody>
                  <a:tcPr/>
                </a:tc>
                <a:tc>
                  <a:txBody>
                    <a:bodyPr/>
                    <a:lstStyle/>
                    <a:p>
                      <a:r>
                        <a:rPr lang="en-GB" sz="2400" dirty="0" smtClean="0"/>
                        <a:t>12.8*</a:t>
                      </a:r>
                      <a:endParaRPr lang="en-GB" sz="2400" dirty="0"/>
                    </a:p>
                  </a:txBody>
                  <a:tcPr/>
                </a:tc>
              </a:tr>
            </a:tbl>
          </a:graphicData>
        </a:graphic>
      </p:graphicFrame>
      <p:sp>
        <p:nvSpPr>
          <p:cNvPr id="5" name="TextBox 4"/>
          <p:cNvSpPr txBox="1"/>
          <p:nvPr/>
        </p:nvSpPr>
        <p:spPr>
          <a:xfrm>
            <a:off x="571472" y="1428737"/>
            <a:ext cx="7989688" cy="830997"/>
          </a:xfrm>
          <a:prstGeom prst="rect">
            <a:avLst/>
          </a:prstGeom>
          <a:noFill/>
        </p:spPr>
        <p:txBody>
          <a:bodyPr wrap="square" rtlCol="0">
            <a:spAutoFit/>
          </a:bodyPr>
          <a:lstStyle/>
          <a:p>
            <a:r>
              <a:rPr lang="en-GB" sz="2400" dirty="0" smtClean="0"/>
              <a:t>Life expectancy and healthy life expectancy for UK males</a:t>
            </a:r>
          </a:p>
          <a:p>
            <a:r>
              <a:rPr lang="en-GB" sz="2400" dirty="0" smtClean="0"/>
              <a:t> and females aged 65</a:t>
            </a:r>
            <a:endParaRPr lang="en-GB" sz="2400" dirty="0"/>
          </a:p>
        </p:txBody>
      </p:sp>
      <p:sp>
        <p:nvSpPr>
          <p:cNvPr id="6" name="TextBox 5"/>
          <p:cNvSpPr txBox="1"/>
          <p:nvPr/>
        </p:nvSpPr>
        <p:spPr>
          <a:xfrm>
            <a:off x="500034" y="6286520"/>
            <a:ext cx="1544012" cy="369332"/>
          </a:xfrm>
          <a:prstGeom prst="rect">
            <a:avLst/>
          </a:prstGeom>
          <a:noFill/>
        </p:spPr>
        <p:txBody>
          <a:bodyPr wrap="none" rtlCol="0">
            <a:spAutoFit/>
          </a:bodyPr>
          <a:lstStyle/>
          <a:p>
            <a:r>
              <a:rPr lang="en-GB" dirty="0" smtClean="0"/>
              <a:t>Source: ONS</a:t>
            </a:r>
            <a:endParaRPr lang="en-GB" dirty="0"/>
          </a:p>
        </p:txBody>
      </p:sp>
      <p:sp>
        <p:nvSpPr>
          <p:cNvPr id="7" name="TextBox 6"/>
          <p:cNvSpPr txBox="1"/>
          <p:nvPr/>
        </p:nvSpPr>
        <p:spPr>
          <a:xfrm>
            <a:off x="5357818" y="6286520"/>
            <a:ext cx="2743059" cy="369332"/>
          </a:xfrm>
          <a:prstGeom prst="rect">
            <a:avLst/>
          </a:prstGeom>
          <a:noFill/>
        </p:spPr>
        <p:txBody>
          <a:bodyPr wrap="square" rtlCol="0">
            <a:spAutoFit/>
          </a:bodyPr>
          <a:lstStyle/>
          <a:p>
            <a:r>
              <a:rPr lang="en-GB" dirty="0" smtClean="0"/>
              <a:t>* = statistically significant</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normal distribution.gif"/>
          <p:cNvPicPr>
            <a:picLocks noChangeAspect="1"/>
          </p:cNvPicPr>
          <p:nvPr/>
        </p:nvPicPr>
        <p:blipFill>
          <a:blip r:embed="rId2"/>
          <a:srcRect/>
          <a:stretch>
            <a:fillRect/>
          </a:stretch>
        </p:blipFill>
        <p:spPr bwMode="auto">
          <a:xfrm>
            <a:off x="2071688" y="1828800"/>
            <a:ext cx="5000625" cy="3200400"/>
          </a:xfrm>
          <a:prstGeom prst="rect">
            <a:avLst/>
          </a:prstGeom>
          <a:noFill/>
          <a:ln w="9525">
            <a:noFill/>
            <a:miter lim="800000"/>
            <a:headEnd/>
            <a:tailEnd/>
          </a:ln>
        </p:spPr>
      </p:pic>
      <p:pic>
        <p:nvPicPr>
          <p:cNvPr id="19458" name="Picture 2" descr="height-2-20-girls.png"/>
          <p:cNvPicPr>
            <a:picLocks noChangeAspect="1"/>
          </p:cNvPicPr>
          <p:nvPr/>
        </p:nvPicPr>
        <p:blipFill>
          <a:blip r:embed="rId3"/>
          <a:srcRect/>
          <a:stretch>
            <a:fillRect/>
          </a:stretch>
        </p:blipFill>
        <p:spPr bwMode="auto">
          <a:xfrm>
            <a:off x="2084388" y="500063"/>
            <a:ext cx="4975225" cy="5357812"/>
          </a:xfrm>
          <a:prstGeom prst="rect">
            <a:avLst/>
          </a:prstGeom>
          <a:noFill/>
          <a:ln w="9525">
            <a:noFill/>
            <a:miter lim="800000"/>
            <a:headEnd/>
            <a:tailEnd/>
          </a:ln>
        </p:spPr>
      </p:pic>
      <p:sp>
        <p:nvSpPr>
          <p:cNvPr id="19459" name="TextBox 4"/>
          <p:cNvSpPr txBox="1">
            <a:spLocks noChangeArrowheads="1"/>
          </p:cNvSpPr>
          <p:nvPr/>
        </p:nvSpPr>
        <p:spPr bwMode="auto">
          <a:xfrm>
            <a:off x="2071688" y="6215063"/>
            <a:ext cx="4929187" cy="523875"/>
          </a:xfrm>
          <a:prstGeom prst="rect">
            <a:avLst/>
          </a:prstGeom>
          <a:noFill/>
          <a:ln w="9525">
            <a:noFill/>
            <a:miter lim="800000"/>
            <a:headEnd/>
            <a:tailEnd/>
          </a:ln>
        </p:spPr>
        <p:txBody>
          <a:bodyPr>
            <a:spAutoFit/>
          </a:bodyPr>
          <a:lstStyle/>
          <a:p>
            <a:pPr algn="ctr"/>
            <a:r>
              <a:rPr lang="en-GB" sz="2800">
                <a:latin typeface="Calibri" pitchFamily="34" charset="0"/>
              </a:rPr>
              <a:t>The pattern of human growth</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graph1.jpg"/>
          <p:cNvPicPr>
            <a:picLocks noChangeAspect="1"/>
          </p:cNvPicPr>
          <p:nvPr/>
        </p:nvPicPr>
        <p:blipFill>
          <a:blip r:embed="rId2"/>
          <a:srcRect/>
          <a:stretch>
            <a:fillRect/>
          </a:stretch>
        </p:blipFill>
        <p:spPr bwMode="auto">
          <a:xfrm>
            <a:off x="1071563" y="546100"/>
            <a:ext cx="7410450" cy="5240338"/>
          </a:xfrm>
          <a:prstGeom prst="rect">
            <a:avLst/>
          </a:prstGeom>
          <a:noFill/>
          <a:ln w="9525">
            <a:noFill/>
            <a:miter lim="800000"/>
            <a:headEnd/>
            <a:tailEnd/>
          </a:ln>
        </p:spPr>
      </p:pic>
      <p:sp>
        <p:nvSpPr>
          <p:cNvPr id="21506" name="TextBox 2"/>
          <p:cNvSpPr txBox="1">
            <a:spLocks noChangeArrowheads="1"/>
          </p:cNvSpPr>
          <p:nvPr/>
        </p:nvSpPr>
        <p:spPr bwMode="auto">
          <a:xfrm>
            <a:off x="1214438" y="6143625"/>
            <a:ext cx="7072312" cy="400050"/>
          </a:xfrm>
          <a:prstGeom prst="rect">
            <a:avLst/>
          </a:prstGeom>
          <a:noFill/>
          <a:ln w="9525">
            <a:noFill/>
            <a:miter lim="800000"/>
            <a:headEnd/>
            <a:tailEnd/>
          </a:ln>
        </p:spPr>
        <p:txBody>
          <a:bodyPr>
            <a:spAutoFit/>
          </a:bodyPr>
          <a:lstStyle/>
          <a:p>
            <a:pPr algn="ctr"/>
            <a:r>
              <a:rPr lang="en-GB" sz="2000">
                <a:latin typeface="Calibri" pitchFamily="34" charset="0"/>
              </a:rPr>
              <a:t>Height and mortality – modern Norway and 19</a:t>
            </a:r>
            <a:r>
              <a:rPr lang="en-GB" sz="2000" baseline="30000">
                <a:latin typeface="Calibri" pitchFamily="34" charset="0"/>
              </a:rPr>
              <a:t>th</a:t>
            </a:r>
            <a:r>
              <a:rPr lang="en-GB" sz="2000">
                <a:latin typeface="Calibri" pitchFamily="34" charset="0"/>
              </a:rPr>
              <a:t> century America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graph2.jpg"/>
          <p:cNvPicPr>
            <a:picLocks noChangeAspect="1"/>
          </p:cNvPicPr>
          <p:nvPr/>
        </p:nvPicPr>
        <p:blipFill>
          <a:blip r:embed="rId2"/>
          <a:srcRect/>
          <a:stretch>
            <a:fillRect/>
          </a:stretch>
        </p:blipFill>
        <p:spPr bwMode="auto">
          <a:xfrm>
            <a:off x="917575" y="450850"/>
            <a:ext cx="7369175" cy="5407025"/>
          </a:xfrm>
          <a:prstGeom prst="rect">
            <a:avLst/>
          </a:prstGeom>
          <a:noFill/>
          <a:ln w="9525">
            <a:noFill/>
            <a:miter lim="800000"/>
            <a:headEnd/>
            <a:tailEnd/>
          </a:ln>
        </p:spPr>
      </p:pic>
      <p:sp>
        <p:nvSpPr>
          <p:cNvPr id="22530" name="TextBox 2"/>
          <p:cNvSpPr txBox="1">
            <a:spLocks noChangeArrowheads="1"/>
          </p:cNvSpPr>
          <p:nvPr/>
        </p:nvSpPr>
        <p:spPr bwMode="auto">
          <a:xfrm>
            <a:off x="1214438" y="6215063"/>
            <a:ext cx="6786562" cy="400050"/>
          </a:xfrm>
          <a:prstGeom prst="rect">
            <a:avLst/>
          </a:prstGeom>
          <a:noFill/>
          <a:ln w="9525">
            <a:noFill/>
            <a:miter lim="800000"/>
            <a:headEnd/>
            <a:tailEnd/>
          </a:ln>
        </p:spPr>
        <p:txBody>
          <a:bodyPr>
            <a:spAutoFit/>
          </a:bodyPr>
          <a:lstStyle/>
          <a:p>
            <a:pPr algn="ctr"/>
            <a:r>
              <a:rPr lang="en-GB" sz="2000">
                <a:latin typeface="Calibri" pitchFamily="34" charset="0"/>
              </a:rPr>
              <a:t>BMI and mortality – Modern Norway and 19</a:t>
            </a:r>
            <a:r>
              <a:rPr lang="en-GB" sz="2000" baseline="30000">
                <a:latin typeface="Calibri" pitchFamily="34" charset="0"/>
              </a:rPr>
              <a:t>th</a:t>
            </a:r>
            <a:r>
              <a:rPr lang="en-GB" sz="2000">
                <a:latin typeface="Calibri" pitchFamily="34" charset="0"/>
              </a:rPr>
              <a:t> century America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786" y="1928802"/>
            <a:ext cx="7429552" cy="3970318"/>
          </a:xfrm>
          <a:prstGeom prst="rect">
            <a:avLst/>
          </a:prstGeom>
        </p:spPr>
        <p:txBody>
          <a:bodyPr wrap="square">
            <a:spAutoFit/>
          </a:bodyPr>
          <a:lstStyle/>
          <a:p>
            <a:r>
              <a:rPr lang="en-GB" sz="2800" dirty="0"/>
              <a:t>“For both men and </a:t>
            </a:r>
            <a:r>
              <a:rPr lang="en-GB" sz="2800" dirty="0" smtClean="0"/>
              <a:t>women, the </a:t>
            </a:r>
            <a:r>
              <a:rPr lang="en-GB" sz="2800" dirty="0"/>
              <a:t>relationship is striking: a one-inch increase in height is associated with a 2 to 2.5 percent increase in income or earnings. An increase in US men’s heights from the 25</a:t>
            </a:r>
            <a:r>
              <a:rPr lang="en-GB" sz="2800" baseline="30000" dirty="0"/>
              <a:t>th</a:t>
            </a:r>
            <a:r>
              <a:rPr lang="en-GB" sz="2800" dirty="0"/>
              <a:t> to the 75</a:t>
            </a:r>
            <a:r>
              <a:rPr lang="en-GB" sz="2800" baseline="30000" dirty="0"/>
              <a:t>th</a:t>
            </a:r>
            <a:r>
              <a:rPr lang="en-GB" sz="2800" dirty="0"/>
              <a:t> percentile of the height distribution – an increase of four inches – is associated with an increase in earnings of 10% on average” (Case and </a:t>
            </a:r>
            <a:r>
              <a:rPr lang="en-GB" sz="2800" dirty="0" err="1"/>
              <a:t>Paxson</a:t>
            </a:r>
            <a:r>
              <a:rPr lang="en-GB" sz="2800" dirty="0"/>
              <a:t>: NBER WP 12466, 2006)</a:t>
            </a:r>
          </a:p>
        </p:txBody>
      </p:sp>
      <p:sp>
        <p:nvSpPr>
          <p:cNvPr id="3" name="TextBox 2"/>
          <p:cNvSpPr txBox="1"/>
          <p:nvPr/>
        </p:nvSpPr>
        <p:spPr>
          <a:xfrm>
            <a:off x="785786" y="500042"/>
            <a:ext cx="7286676" cy="584775"/>
          </a:xfrm>
          <a:prstGeom prst="rect">
            <a:avLst/>
          </a:prstGeom>
          <a:noFill/>
        </p:spPr>
        <p:txBody>
          <a:bodyPr wrap="square" rtlCol="0">
            <a:spAutoFit/>
          </a:bodyPr>
          <a:lstStyle/>
          <a:p>
            <a:pPr algn="ctr"/>
            <a:r>
              <a:rPr lang="en-GB" sz="3200" dirty="0" smtClean="0"/>
              <a:t>Height and earnings</a:t>
            </a:r>
            <a:endParaRPr lang="en-GB"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1071538" y="1661992"/>
            <a:ext cx="7426942"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0" i="0" strike="noStrike" cap="none" normalizeH="0" baseline="0" dirty="0" smtClean="0">
                <a:ln>
                  <a:noFill/>
                </a:ln>
                <a:solidFill>
                  <a:srgbClr val="008080"/>
                </a:solidFill>
                <a:effectLst/>
                <a:latin typeface="Calibri" pitchFamily="34" charset="0"/>
                <a:ea typeface="Calibri" pitchFamily="34" charset="0"/>
              </a:rPr>
              <a:t>"Birth weight was significantly and positively associated with cognitive ability at age 8 ...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0" i="0" strike="noStrike" cap="none" normalizeH="0" baseline="0" dirty="0" smtClean="0">
                <a:ln>
                  <a:noFill/>
                </a:ln>
                <a:solidFill>
                  <a:srgbClr val="008080"/>
                </a:solidFill>
                <a:effectLst/>
                <a:latin typeface="Calibri" pitchFamily="34" charset="0"/>
                <a:ea typeface="Calibri" pitchFamily="34" charset="0"/>
              </a:rPr>
              <a:t>between the lowest and highest </a:t>
            </a:r>
            <a:r>
              <a:rPr kumimoji="0" lang="en-GB" sz="2800" b="0" i="0" strike="noStrike" cap="none" normalizeH="0" baseline="0" dirty="0" err="1" smtClean="0">
                <a:ln>
                  <a:noFill/>
                </a:ln>
                <a:solidFill>
                  <a:srgbClr val="008080"/>
                </a:solidFill>
                <a:effectLst/>
                <a:latin typeface="Calibri" pitchFamily="34" charset="0"/>
                <a:ea typeface="Calibri" pitchFamily="34" charset="0"/>
              </a:rPr>
              <a:t>birthweight</a:t>
            </a:r>
            <a:r>
              <a:rPr kumimoji="0" lang="en-GB" sz="2800" b="0" i="0" strike="noStrike" cap="none" normalizeH="0" baseline="0" dirty="0" smtClean="0">
                <a:ln>
                  <a:noFill/>
                </a:ln>
                <a:solidFill>
                  <a:srgbClr val="008080"/>
                </a:solidFill>
                <a:effectLst/>
                <a:latin typeface="Calibri" pitchFamily="34" charset="0"/>
                <a:ea typeface="Calibri" pitchFamily="34" charset="0"/>
              </a:rPr>
              <a:t> categories after sex, father's social class, mother's education and birth order was controlled for. This association was evident across the normal </a:t>
            </a:r>
            <a:r>
              <a:rPr kumimoji="0" lang="en-GB" sz="2800" b="0" i="0" strike="noStrike" cap="none" normalizeH="0" baseline="0" dirty="0" err="1" smtClean="0">
                <a:ln>
                  <a:noFill/>
                </a:ln>
                <a:solidFill>
                  <a:srgbClr val="008080"/>
                </a:solidFill>
                <a:effectLst/>
                <a:latin typeface="Calibri" pitchFamily="34" charset="0"/>
                <a:ea typeface="Calibri" pitchFamily="34" charset="0"/>
              </a:rPr>
              <a:t>birthweight</a:t>
            </a:r>
            <a:r>
              <a:rPr kumimoji="0" lang="en-GB" sz="2800" b="0" i="0" strike="noStrike" cap="none" normalizeH="0" baseline="0" dirty="0" smtClean="0">
                <a:ln>
                  <a:noFill/>
                </a:ln>
                <a:solidFill>
                  <a:srgbClr val="008080"/>
                </a:solidFill>
                <a:effectLst/>
                <a:latin typeface="Calibri" pitchFamily="34" charset="0"/>
                <a:ea typeface="Calibri" pitchFamily="34" charset="0"/>
              </a:rPr>
              <a:t> range (&gt;2.5 kg) and so was not accounted for exclusively by low birth weight. The association was also observed at ages 11, 15, and 26, and weakly at age 43” (Richards et al 2001)</a:t>
            </a:r>
            <a:r>
              <a:rPr kumimoji="0" lang="en-GB" sz="2800" b="0" i="0" strike="noStrike" cap="none" normalizeH="0" baseline="0" dirty="0" smtClean="0">
                <a:ln>
                  <a:noFill/>
                </a:ln>
                <a:solidFill>
                  <a:schemeClr val="tx1"/>
                </a:solidFill>
                <a:effectLst/>
                <a:latin typeface="Calibri" pitchFamily="34" charset="0"/>
              </a:rPr>
              <a:t> </a:t>
            </a:r>
          </a:p>
        </p:txBody>
      </p:sp>
      <p:sp>
        <p:nvSpPr>
          <p:cNvPr id="3" name="TextBox 2"/>
          <p:cNvSpPr txBox="1"/>
          <p:nvPr/>
        </p:nvSpPr>
        <p:spPr>
          <a:xfrm>
            <a:off x="1142976" y="714356"/>
            <a:ext cx="7215238" cy="584775"/>
          </a:xfrm>
          <a:prstGeom prst="rect">
            <a:avLst/>
          </a:prstGeom>
          <a:noFill/>
        </p:spPr>
        <p:txBody>
          <a:bodyPr wrap="square" rtlCol="0">
            <a:spAutoFit/>
          </a:bodyPr>
          <a:lstStyle/>
          <a:p>
            <a:pPr algn="ctr"/>
            <a:r>
              <a:rPr lang="en-GB" sz="3200" dirty="0" smtClean="0"/>
              <a:t>Birth-weight and cognitive ability</a:t>
            </a:r>
            <a:endParaRPr lang="en-GB"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Sandhurst &amp; Marine Society growth profiles.jpg"/>
          <p:cNvPicPr>
            <a:picLocks noChangeAspect="1"/>
          </p:cNvPicPr>
          <p:nvPr/>
        </p:nvPicPr>
        <p:blipFill>
          <a:blip r:embed="rId2"/>
          <a:srcRect/>
          <a:stretch>
            <a:fillRect/>
          </a:stretch>
        </p:blipFill>
        <p:spPr bwMode="auto">
          <a:xfrm>
            <a:off x="928688" y="285750"/>
            <a:ext cx="7429500" cy="5643563"/>
          </a:xfrm>
          <a:prstGeom prst="rect">
            <a:avLst/>
          </a:prstGeom>
          <a:noFill/>
          <a:ln w="9525">
            <a:noFill/>
            <a:miter lim="800000"/>
            <a:headEnd/>
            <a:tailEnd/>
          </a:ln>
        </p:spPr>
      </p:pic>
      <p:sp>
        <p:nvSpPr>
          <p:cNvPr id="20482" name="TextBox 2"/>
          <p:cNvSpPr txBox="1">
            <a:spLocks noChangeArrowheads="1"/>
          </p:cNvSpPr>
          <p:nvPr/>
        </p:nvSpPr>
        <p:spPr bwMode="auto">
          <a:xfrm>
            <a:off x="214313" y="6215063"/>
            <a:ext cx="8572500" cy="461962"/>
          </a:xfrm>
          <a:prstGeom prst="rect">
            <a:avLst/>
          </a:prstGeom>
          <a:noFill/>
          <a:ln w="9525">
            <a:noFill/>
            <a:miter lim="800000"/>
            <a:headEnd/>
            <a:tailEnd/>
          </a:ln>
        </p:spPr>
        <p:txBody>
          <a:bodyPr>
            <a:spAutoFit/>
          </a:bodyPr>
          <a:lstStyle/>
          <a:p>
            <a:pPr algn="ctr"/>
            <a:r>
              <a:rPr lang="en-GB" sz="2400">
                <a:latin typeface="Calibri" pitchFamily="34" charset="0"/>
              </a:rPr>
              <a:t>Early 19</a:t>
            </a:r>
            <a:r>
              <a:rPr lang="en-GB" sz="2400" baseline="30000">
                <a:latin typeface="Calibri" pitchFamily="34" charset="0"/>
              </a:rPr>
              <a:t>th</a:t>
            </a:r>
            <a:r>
              <a:rPr lang="en-GB" sz="2400">
                <a:latin typeface="Calibri" pitchFamily="34" charset="0"/>
              </a:rPr>
              <a:t> century upper class boys and the modern standard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ricultural labourers, Hartland, Devon.jpg"/>
          <p:cNvPicPr>
            <a:picLocks noChangeAspect="1"/>
          </p:cNvPicPr>
          <p:nvPr/>
        </p:nvPicPr>
        <p:blipFill>
          <a:blip r:embed="rId2"/>
          <a:stretch>
            <a:fillRect/>
          </a:stretch>
        </p:blipFill>
        <p:spPr>
          <a:xfrm>
            <a:off x="1500166" y="3286124"/>
            <a:ext cx="6357982" cy="3305386"/>
          </a:xfrm>
          <a:prstGeom prst="rect">
            <a:avLst/>
          </a:prstGeom>
        </p:spPr>
      </p:pic>
      <p:pic>
        <p:nvPicPr>
          <p:cNvPr id="3" name="Picture 2" descr="Ploughman, Doddinghurst, Essex, 1871.jpg"/>
          <p:cNvPicPr>
            <a:picLocks noChangeAspect="1"/>
          </p:cNvPicPr>
          <p:nvPr/>
        </p:nvPicPr>
        <p:blipFill>
          <a:blip r:embed="rId3"/>
          <a:stretch>
            <a:fillRect/>
          </a:stretch>
        </p:blipFill>
        <p:spPr>
          <a:xfrm>
            <a:off x="2500298" y="571481"/>
            <a:ext cx="4214842" cy="2500329"/>
          </a:xfrm>
          <a:prstGeom prst="rect">
            <a:avLst/>
          </a:prstGeom>
        </p:spPr>
      </p:pic>
      <p:sp>
        <p:nvSpPr>
          <p:cNvPr id="4" name="TextBox 3"/>
          <p:cNvSpPr txBox="1"/>
          <p:nvPr/>
        </p:nvSpPr>
        <p:spPr>
          <a:xfrm>
            <a:off x="1000100" y="0"/>
            <a:ext cx="7442567" cy="461665"/>
          </a:xfrm>
          <a:prstGeom prst="rect">
            <a:avLst/>
          </a:prstGeom>
          <a:noFill/>
        </p:spPr>
        <p:txBody>
          <a:bodyPr wrap="square" rtlCol="0">
            <a:spAutoFit/>
          </a:bodyPr>
          <a:lstStyle/>
          <a:p>
            <a:pPr algn="ctr"/>
            <a:r>
              <a:rPr lang="en-GB" sz="2400" dirty="0" smtClean="0"/>
              <a:t>Agricultural labour in the 19</a:t>
            </a:r>
            <a:r>
              <a:rPr lang="en-GB" sz="2400" baseline="30000" dirty="0" smtClean="0"/>
              <a:t>th</a:t>
            </a:r>
            <a:r>
              <a:rPr lang="en-GB" sz="2400" dirty="0" smtClean="0"/>
              <a:t> century</a:t>
            </a:r>
            <a:endParaRPr lang="en-GB"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See full size image">
            <a:hlinkClick r:id="rId2"/>
          </p:cNvPr>
          <p:cNvPicPr>
            <a:picLocks noChangeAspect="1" noChangeArrowheads="1"/>
          </p:cNvPicPr>
          <p:nvPr/>
        </p:nvPicPr>
        <p:blipFill>
          <a:blip r:embed="rId3"/>
          <a:srcRect/>
          <a:stretch>
            <a:fillRect/>
          </a:stretch>
        </p:blipFill>
        <p:spPr bwMode="auto">
          <a:xfrm>
            <a:off x="928662" y="1428736"/>
            <a:ext cx="7286676" cy="4929222"/>
          </a:xfrm>
          <a:prstGeom prst="rect">
            <a:avLst/>
          </a:prstGeom>
          <a:noFill/>
        </p:spPr>
      </p:pic>
      <p:sp>
        <p:nvSpPr>
          <p:cNvPr id="3" name="TextBox 2"/>
          <p:cNvSpPr txBox="1"/>
          <p:nvPr/>
        </p:nvSpPr>
        <p:spPr>
          <a:xfrm>
            <a:off x="928662" y="357166"/>
            <a:ext cx="7286676" cy="584775"/>
          </a:xfrm>
          <a:prstGeom prst="rect">
            <a:avLst/>
          </a:prstGeom>
          <a:noFill/>
        </p:spPr>
        <p:txBody>
          <a:bodyPr wrap="square" rtlCol="0">
            <a:spAutoFit/>
          </a:bodyPr>
          <a:lstStyle/>
          <a:p>
            <a:pPr algn="ctr"/>
            <a:r>
              <a:rPr lang="en-GB" sz="3200" dirty="0" smtClean="0"/>
              <a:t>Hargreaves’ Spinning Jenny</a:t>
            </a:r>
            <a:endParaRPr lang="en-GB"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7" descr="untitled"/>
          <p:cNvPicPr>
            <a:picLocks noGrp="1" noChangeAspect="1" noChangeArrowheads="1"/>
          </p:cNvPicPr>
          <p:nvPr>
            <p:ph sz="half" idx="4294967295"/>
          </p:nvPr>
        </p:nvPicPr>
        <p:blipFill>
          <a:blip r:embed="rId2"/>
          <a:srcRect/>
          <a:stretch>
            <a:fillRect/>
          </a:stretch>
        </p:blipFill>
        <p:spPr>
          <a:xfrm>
            <a:off x="323850" y="785813"/>
            <a:ext cx="4038600" cy="4500562"/>
          </a:xfrm>
        </p:spPr>
      </p:pic>
      <p:pic>
        <p:nvPicPr>
          <p:cNvPr id="14338" name="Picture 8" descr="Picasso_Demoiselles"/>
          <p:cNvPicPr>
            <a:picLocks noGrp="1" noChangeAspect="1" noChangeArrowheads="1"/>
          </p:cNvPicPr>
          <p:nvPr>
            <p:ph sz="half" idx="4294967295"/>
          </p:nvPr>
        </p:nvPicPr>
        <p:blipFill>
          <a:blip r:embed="rId3"/>
          <a:srcRect/>
          <a:stretch>
            <a:fillRect/>
          </a:stretch>
        </p:blipFill>
        <p:spPr>
          <a:xfrm>
            <a:off x="4716463" y="785813"/>
            <a:ext cx="4038600" cy="4500562"/>
          </a:xfrm>
        </p:spPr>
      </p:pic>
      <p:sp>
        <p:nvSpPr>
          <p:cNvPr id="14339" name="TextBox 3"/>
          <p:cNvSpPr txBox="1">
            <a:spLocks noChangeArrowheads="1"/>
          </p:cNvSpPr>
          <p:nvPr/>
        </p:nvSpPr>
        <p:spPr bwMode="auto">
          <a:xfrm>
            <a:off x="428625" y="5786438"/>
            <a:ext cx="8286750" cy="523875"/>
          </a:xfrm>
          <a:prstGeom prst="rect">
            <a:avLst/>
          </a:prstGeom>
          <a:noFill/>
          <a:ln w="9525">
            <a:noFill/>
            <a:miter lim="800000"/>
            <a:headEnd/>
            <a:tailEnd/>
          </a:ln>
        </p:spPr>
        <p:txBody>
          <a:bodyPr>
            <a:spAutoFit/>
          </a:bodyPr>
          <a:lstStyle/>
          <a:p>
            <a:pPr algn="ctr"/>
            <a:r>
              <a:rPr lang="en-GB" sz="2800">
                <a:latin typeface="Calibri" pitchFamily="34" charset="0"/>
              </a:rPr>
              <a:t>Representing our bodies – Leonardo and Picasso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214282" y="357166"/>
          <a:ext cx="8429684" cy="60769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1000100" y="1214423"/>
          <a:ext cx="7500990" cy="464347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714481" y="500042"/>
            <a:ext cx="5643602" cy="707886"/>
          </a:xfrm>
          <a:prstGeom prst="rect">
            <a:avLst/>
          </a:prstGeom>
          <a:noFill/>
        </p:spPr>
        <p:txBody>
          <a:bodyPr wrap="square" rtlCol="0">
            <a:spAutoFit/>
          </a:bodyPr>
          <a:lstStyle/>
          <a:p>
            <a:pPr algn="ctr"/>
            <a:r>
              <a:rPr lang="en-GB" sz="2000" dirty="0" smtClean="0"/>
              <a:t>UK real GDP per capita, 1801-1900 </a:t>
            </a:r>
          </a:p>
          <a:p>
            <a:pPr algn="ctr"/>
            <a:r>
              <a:rPr lang="en-GB" sz="2000" dirty="0" smtClean="0"/>
              <a:t>(year 2003 £)</a:t>
            </a:r>
            <a:endParaRPr lang="en-GB" sz="2000" dirty="0"/>
          </a:p>
        </p:txBody>
      </p:sp>
      <p:sp>
        <p:nvSpPr>
          <p:cNvPr id="4" name="TextBox 3"/>
          <p:cNvSpPr txBox="1"/>
          <p:nvPr/>
        </p:nvSpPr>
        <p:spPr>
          <a:xfrm>
            <a:off x="1071538" y="6286520"/>
            <a:ext cx="2861424" cy="307777"/>
          </a:xfrm>
          <a:prstGeom prst="rect">
            <a:avLst/>
          </a:prstGeom>
          <a:noFill/>
        </p:spPr>
        <p:txBody>
          <a:bodyPr wrap="none" rtlCol="0">
            <a:spAutoFit/>
          </a:bodyPr>
          <a:lstStyle/>
          <a:p>
            <a:r>
              <a:rPr lang="en-GB" sz="1400" dirty="0" smtClean="0"/>
              <a:t>Source: www.measuringworth.org</a:t>
            </a:r>
            <a:endParaRPr lang="en-GB" sz="1400" dirty="0"/>
          </a:p>
        </p:txBody>
      </p:sp>
      <p:sp>
        <p:nvSpPr>
          <p:cNvPr id="5" name="TextBox 4"/>
          <p:cNvSpPr txBox="1"/>
          <p:nvPr/>
        </p:nvSpPr>
        <p:spPr>
          <a:xfrm>
            <a:off x="500034" y="3286124"/>
            <a:ext cx="312906" cy="369332"/>
          </a:xfrm>
          <a:prstGeom prst="rect">
            <a:avLst/>
          </a:prstGeom>
          <a:noFill/>
        </p:spPr>
        <p:txBody>
          <a:bodyPr wrap="none" rtlCol="0">
            <a:spAutoFit/>
          </a:bodyPr>
          <a:lstStyle/>
          <a:p>
            <a:r>
              <a:rPr lang="en-GB" dirty="0" smtClean="0"/>
              <a:t>£</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642910" y="1357297"/>
          <a:ext cx="7858180" cy="471490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714480" y="428604"/>
            <a:ext cx="5214974" cy="707886"/>
          </a:xfrm>
          <a:prstGeom prst="rect">
            <a:avLst/>
          </a:prstGeom>
          <a:noFill/>
        </p:spPr>
        <p:txBody>
          <a:bodyPr wrap="square" rtlCol="0">
            <a:spAutoFit/>
          </a:bodyPr>
          <a:lstStyle/>
          <a:p>
            <a:pPr algn="ctr"/>
            <a:r>
              <a:rPr lang="en-GB" sz="2000" dirty="0" smtClean="0"/>
              <a:t>UK real GDP per capita, 1757-2007 </a:t>
            </a:r>
          </a:p>
          <a:p>
            <a:pPr algn="ctr"/>
            <a:r>
              <a:rPr lang="en-GB" sz="2000" dirty="0" smtClean="0"/>
              <a:t>(year 2003 £)</a:t>
            </a:r>
          </a:p>
        </p:txBody>
      </p:sp>
      <p:sp>
        <p:nvSpPr>
          <p:cNvPr id="4" name="TextBox 3"/>
          <p:cNvSpPr txBox="1"/>
          <p:nvPr/>
        </p:nvSpPr>
        <p:spPr>
          <a:xfrm>
            <a:off x="928662" y="6286520"/>
            <a:ext cx="2861424" cy="307777"/>
          </a:xfrm>
          <a:prstGeom prst="rect">
            <a:avLst/>
          </a:prstGeom>
          <a:noFill/>
        </p:spPr>
        <p:txBody>
          <a:bodyPr wrap="none" rtlCol="0">
            <a:spAutoFit/>
          </a:bodyPr>
          <a:lstStyle/>
          <a:p>
            <a:r>
              <a:rPr lang="en-GB" sz="1400" dirty="0" smtClean="0"/>
              <a:t>Source: www.measuringworth.org</a:t>
            </a:r>
            <a:endParaRPr lang="en-GB" sz="1400" dirty="0"/>
          </a:p>
        </p:txBody>
      </p:sp>
      <p:sp>
        <p:nvSpPr>
          <p:cNvPr id="5" name="TextBox 4"/>
          <p:cNvSpPr txBox="1"/>
          <p:nvPr/>
        </p:nvSpPr>
        <p:spPr>
          <a:xfrm>
            <a:off x="285720" y="3357562"/>
            <a:ext cx="312906" cy="369332"/>
          </a:xfrm>
          <a:prstGeom prst="rect">
            <a:avLst/>
          </a:prstGeom>
          <a:noFill/>
        </p:spPr>
        <p:txBody>
          <a:bodyPr wrap="none" rtlCol="0">
            <a:spAutoFit/>
          </a:bodyPr>
          <a:lstStyle/>
          <a:p>
            <a:r>
              <a:rPr lang="en-GB" dirty="0" smtClean="0"/>
              <a:t>£</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descr="Corpulent gentlemen 1796 - Robert Dighton.jpg"/>
          <p:cNvPicPr>
            <a:picLocks noChangeAspect="1"/>
          </p:cNvPicPr>
          <p:nvPr/>
        </p:nvPicPr>
        <p:blipFill>
          <a:blip r:embed="rId2"/>
          <a:srcRect/>
          <a:stretch>
            <a:fillRect/>
          </a:stretch>
        </p:blipFill>
        <p:spPr bwMode="auto">
          <a:xfrm>
            <a:off x="636588" y="523875"/>
            <a:ext cx="7864475" cy="5262563"/>
          </a:xfrm>
          <a:prstGeom prst="rect">
            <a:avLst/>
          </a:prstGeom>
          <a:noFill/>
          <a:ln w="9525">
            <a:noFill/>
            <a:miter lim="800000"/>
            <a:headEnd/>
            <a:tailEnd/>
          </a:ln>
        </p:spPr>
      </p:pic>
      <p:sp>
        <p:nvSpPr>
          <p:cNvPr id="24578" name="TextBox 2"/>
          <p:cNvSpPr txBox="1">
            <a:spLocks noChangeArrowheads="1"/>
          </p:cNvSpPr>
          <p:nvPr/>
        </p:nvSpPr>
        <p:spPr bwMode="auto">
          <a:xfrm>
            <a:off x="928688" y="6143625"/>
            <a:ext cx="7143750" cy="461963"/>
          </a:xfrm>
          <a:prstGeom prst="rect">
            <a:avLst/>
          </a:prstGeom>
          <a:noFill/>
          <a:ln w="9525">
            <a:noFill/>
            <a:miter lim="800000"/>
            <a:headEnd/>
            <a:tailEnd/>
          </a:ln>
        </p:spPr>
        <p:txBody>
          <a:bodyPr>
            <a:spAutoFit/>
          </a:bodyPr>
          <a:lstStyle/>
          <a:p>
            <a:pPr algn="ctr"/>
            <a:r>
              <a:rPr lang="en-GB" sz="2400">
                <a:latin typeface="Calibri" pitchFamily="34" charset="0"/>
              </a:rPr>
              <a:t>“Corpulent gentlemen” by Robert Dighton (1796)</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descr="Mother and child obesity.jpg"/>
          <p:cNvPicPr>
            <a:picLocks noChangeAspect="1"/>
          </p:cNvPicPr>
          <p:nvPr/>
        </p:nvPicPr>
        <p:blipFill>
          <a:blip r:embed="rId2"/>
          <a:srcRect/>
          <a:stretch>
            <a:fillRect/>
          </a:stretch>
        </p:blipFill>
        <p:spPr bwMode="auto">
          <a:xfrm>
            <a:off x="2214563" y="357188"/>
            <a:ext cx="4929187" cy="5357812"/>
          </a:xfrm>
          <a:prstGeom prst="rect">
            <a:avLst/>
          </a:prstGeom>
          <a:noFill/>
          <a:ln w="9525">
            <a:noFill/>
            <a:miter lim="800000"/>
            <a:headEnd/>
            <a:tailEnd/>
          </a:ln>
        </p:spPr>
      </p:pic>
      <p:sp>
        <p:nvSpPr>
          <p:cNvPr id="25602" name="TextBox 2"/>
          <p:cNvSpPr txBox="1">
            <a:spLocks noChangeArrowheads="1"/>
          </p:cNvSpPr>
          <p:nvPr/>
        </p:nvSpPr>
        <p:spPr bwMode="auto">
          <a:xfrm>
            <a:off x="2071688" y="6072188"/>
            <a:ext cx="4929187" cy="523875"/>
          </a:xfrm>
          <a:prstGeom prst="rect">
            <a:avLst/>
          </a:prstGeom>
          <a:noFill/>
          <a:ln w="9525">
            <a:noFill/>
            <a:miter lim="800000"/>
            <a:headEnd/>
            <a:tailEnd/>
          </a:ln>
        </p:spPr>
        <p:txBody>
          <a:bodyPr>
            <a:spAutoFit/>
          </a:bodyPr>
          <a:lstStyle/>
          <a:p>
            <a:pPr algn="ctr"/>
            <a:r>
              <a:rPr lang="en-GB" sz="2800">
                <a:latin typeface="Calibri" pitchFamily="34" charset="0"/>
              </a:rPr>
              <a:t>Child and adult obesity today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descr="Obesity among children in UK.gif"/>
          <p:cNvPicPr>
            <a:picLocks noChangeAspect="1"/>
          </p:cNvPicPr>
          <p:nvPr/>
        </p:nvPicPr>
        <p:blipFill>
          <a:blip r:embed="rId2"/>
          <a:srcRect/>
          <a:stretch>
            <a:fillRect/>
          </a:stretch>
        </p:blipFill>
        <p:spPr bwMode="auto">
          <a:xfrm>
            <a:off x="1357313" y="500063"/>
            <a:ext cx="6000750" cy="4643437"/>
          </a:xfrm>
          <a:prstGeom prst="rect">
            <a:avLst/>
          </a:prstGeom>
          <a:noFill/>
          <a:ln w="9525">
            <a:noFill/>
            <a:miter lim="800000"/>
            <a:headEnd/>
            <a:tailEnd/>
          </a:ln>
        </p:spPr>
      </p:pic>
      <p:sp>
        <p:nvSpPr>
          <p:cNvPr id="26626" name="TextBox 2"/>
          <p:cNvSpPr txBox="1">
            <a:spLocks noChangeArrowheads="1"/>
          </p:cNvSpPr>
          <p:nvPr/>
        </p:nvSpPr>
        <p:spPr bwMode="auto">
          <a:xfrm>
            <a:off x="1285875" y="5715000"/>
            <a:ext cx="6072188" cy="461963"/>
          </a:xfrm>
          <a:prstGeom prst="rect">
            <a:avLst/>
          </a:prstGeom>
          <a:noFill/>
          <a:ln w="9525">
            <a:noFill/>
            <a:miter lim="800000"/>
            <a:headEnd/>
            <a:tailEnd/>
          </a:ln>
        </p:spPr>
        <p:txBody>
          <a:bodyPr>
            <a:spAutoFit/>
          </a:bodyPr>
          <a:lstStyle/>
          <a:p>
            <a:pPr algn="ctr"/>
            <a:r>
              <a:rPr lang="en-GB" sz="2400">
                <a:latin typeface="Calibri" pitchFamily="34" charset="0"/>
              </a:rPr>
              <a:t>Childhood overweight and obesity in the UK</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642910" y="1357297"/>
          <a:ext cx="7858180" cy="471490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857356" y="428604"/>
            <a:ext cx="5214974" cy="707886"/>
          </a:xfrm>
          <a:prstGeom prst="rect">
            <a:avLst/>
          </a:prstGeom>
          <a:noFill/>
        </p:spPr>
        <p:txBody>
          <a:bodyPr wrap="square" rtlCol="0">
            <a:spAutoFit/>
          </a:bodyPr>
          <a:lstStyle/>
          <a:p>
            <a:pPr algn="ctr"/>
            <a:r>
              <a:rPr lang="en-GB" sz="2000" dirty="0" smtClean="0"/>
              <a:t>UK real GDP per capita, 1757-2007 </a:t>
            </a:r>
          </a:p>
          <a:p>
            <a:pPr algn="ctr"/>
            <a:r>
              <a:rPr lang="en-GB" sz="2000" dirty="0" smtClean="0"/>
              <a:t>(year 2003 £)</a:t>
            </a:r>
          </a:p>
        </p:txBody>
      </p:sp>
      <p:sp>
        <p:nvSpPr>
          <p:cNvPr id="4" name="TextBox 3"/>
          <p:cNvSpPr txBox="1"/>
          <p:nvPr/>
        </p:nvSpPr>
        <p:spPr>
          <a:xfrm>
            <a:off x="928662" y="6286520"/>
            <a:ext cx="2861424" cy="307777"/>
          </a:xfrm>
          <a:prstGeom prst="rect">
            <a:avLst/>
          </a:prstGeom>
          <a:noFill/>
        </p:spPr>
        <p:txBody>
          <a:bodyPr wrap="none" rtlCol="0">
            <a:spAutoFit/>
          </a:bodyPr>
          <a:lstStyle/>
          <a:p>
            <a:r>
              <a:rPr lang="en-GB" sz="1400" dirty="0" smtClean="0"/>
              <a:t>Source: www.measuringworth.org</a:t>
            </a:r>
            <a:endParaRPr lang="en-GB" sz="1400" dirty="0"/>
          </a:p>
        </p:txBody>
      </p:sp>
      <p:sp>
        <p:nvSpPr>
          <p:cNvPr id="5" name="TextBox 4"/>
          <p:cNvSpPr txBox="1"/>
          <p:nvPr/>
        </p:nvSpPr>
        <p:spPr>
          <a:xfrm>
            <a:off x="285720" y="3143248"/>
            <a:ext cx="312906" cy="646331"/>
          </a:xfrm>
          <a:prstGeom prst="rect">
            <a:avLst/>
          </a:prstGeom>
          <a:noFill/>
        </p:spPr>
        <p:txBody>
          <a:bodyPr wrap="none" rtlCol="0">
            <a:spAutoFit/>
          </a:bodyPr>
          <a:lstStyle/>
          <a:p>
            <a:r>
              <a:rPr lang="en-GB" dirty="0" smtClean="0"/>
              <a:t>£</a:t>
            </a:r>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normal distribution.gif"/>
          <p:cNvPicPr>
            <a:picLocks noChangeAspect="1"/>
          </p:cNvPicPr>
          <p:nvPr/>
        </p:nvPicPr>
        <p:blipFill>
          <a:blip r:embed="rId2"/>
          <a:srcRect/>
          <a:stretch>
            <a:fillRect/>
          </a:stretch>
        </p:blipFill>
        <p:spPr bwMode="auto">
          <a:xfrm>
            <a:off x="642938" y="500063"/>
            <a:ext cx="8002587" cy="5429250"/>
          </a:xfrm>
          <a:prstGeom prst="rect">
            <a:avLst/>
          </a:prstGeom>
          <a:noFill/>
          <a:ln w="9525">
            <a:noFill/>
            <a:miter lim="800000"/>
            <a:headEnd/>
            <a:tailEnd/>
          </a:ln>
        </p:spPr>
      </p:pic>
      <p:sp>
        <p:nvSpPr>
          <p:cNvPr id="18434" name="TextBox 2"/>
          <p:cNvSpPr txBox="1">
            <a:spLocks noChangeArrowheads="1"/>
          </p:cNvSpPr>
          <p:nvPr/>
        </p:nvSpPr>
        <p:spPr bwMode="auto">
          <a:xfrm>
            <a:off x="1214438" y="6072188"/>
            <a:ext cx="6643687" cy="523875"/>
          </a:xfrm>
          <a:prstGeom prst="rect">
            <a:avLst/>
          </a:prstGeom>
          <a:noFill/>
          <a:ln w="9525">
            <a:noFill/>
            <a:miter lim="800000"/>
            <a:headEnd/>
            <a:tailEnd/>
          </a:ln>
        </p:spPr>
        <p:txBody>
          <a:bodyPr>
            <a:spAutoFit/>
          </a:bodyPr>
          <a:lstStyle/>
          <a:p>
            <a:pPr algn="ctr"/>
            <a:r>
              <a:rPr lang="en-GB" sz="2800">
                <a:latin typeface="Calibri" pitchFamily="34" charset="0"/>
              </a:rPr>
              <a:t>A normal distribution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Cranford workers"/>
          <p:cNvPicPr>
            <a:picLocks noChangeAspect="1" noChangeArrowheads="1"/>
          </p:cNvPicPr>
          <p:nvPr/>
        </p:nvPicPr>
        <p:blipFill>
          <a:blip r:embed="rId2"/>
          <a:srcRect/>
          <a:stretch>
            <a:fillRect/>
          </a:stretch>
        </p:blipFill>
        <p:spPr bwMode="auto">
          <a:xfrm>
            <a:off x="1042988" y="325438"/>
            <a:ext cx="6769100" cy="5191125"/>
          </a:xfrm>
          <a:prstGeom prst="rect">
            <a:avLst/>
          </a:prstGeom>
          <a:noFill/>
        </p:spPr>
      </p:pic>
      <p:sp>
        <p:nvSpPr>
          <p:cNvPr id="30725" name="Text Box 5"/>
          <p:cNvSpPr txBox="1">
            <a:spLocks noChangeArrowheads="1"/>
          </p:cNvSpPr>
          <p:nvPr/>
        </p:nvSpPr>
        <p:spPr bwMode="auto">
          <a:xfrm>
            <a:off x="971550" y="5969000"/>
            <a:ext cx="6840538" cy="366713"/>
          </a:xfrm>
          <a:prstGeom prst="rect">
            <a:avLst/>
          </a:prstGeom>
          <a:noFill/>
          <a:ln w="9525">
            <a:noFill/>
            <a:miter lim="800000"/>
            <a:headEnd/>
            <a:tailEnd/>
          </a:ln>
          <a:effectLst/>
        </p:spPr>
        <p:txBody>
          <a:bodyPr>
            <a:spAutoFit/>
          </a:bodyPr>
          <a:lstStyle/>
          <a:p>
            <a:endParaRPr lang="en-GB"/>
          </a:p>
        </p:txBody>
      </p:sp>
      <p:sp>
        <p:nvSpPr>
          <p:cNvPr id="30726" name="Text Box 6"/>
          <p:cNvSpPr txBox="1">
            <a:spLocks noChangeArrowheads="1"/>
          </p:cNvSpPr>
          <p:nvPr/>
        </p:nvSpPr>
        <p:spPr bwMode="auto">
          <a:xfrm>
            <a:off x="1042988" y="5753100"/>
            <a:ext cx="6769100" cy="457200"/>
          </a:xfrm>
          <a:prstGeom prst="rect">
            <a:avLst/>
          </a:prstGeom>
          <a:noFill/>
          <a:ln w="9525">
            <a:noFill/>
            <a:miter lim="800000"/>
            <a:headEnd/>
            <a:tailEnd/>
          </a:ln>
          <a:effectLst/>
        </p:spPr>
        <p:txBody>
          <a:bodyPr>
            <a:spAutoFit/>
          </a:bodyPr>
          <a:lstStyle/>
          <a:p>
            <a:pPr algn="ctr"/>
            <a:r>
              <a:rPr lang="en-GB" sz="2400"/>
              <a:t>Workers in Cranford (BBC 2008)</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Factory children"/>
          <p:cNvPicPr>
            <a:picLocks noChangeAspect="1" noChangeArrowheads="1"/>
          </p:cNvPicPr>
          <p:nvPr/>
        </p:nvPicPr>
        <p:blipFill>
          <a:blip r:embed="rId2"/>
          <a:srcRect/>
          <a:stretch>
            <a:fillRect/>
          </a:stretch>
        </p:blipFill>
        <p:spPr bwMode="auto">
          <a:xfrm>
            <a:off x="1689100" y="620713"/>
            <a:ext cx="5765800" cy="4537075"/>
          </a:xfrm>
          <a:prstGeom prst="rect">
            <a:avLst/>
          </a:prstGeom>
          <a:noFill/>
        </p:spPr>
      </p:pic>
      <p:sp>
        <p:nvSpPr>
          <p:cNvPr id="31749" name="Text Box 5"/>
          <p:cNvSpPr txBox="1">
            <a:spLocks noChangeArrowheads="1"/>
          </p:cNvSpPr>
          <p:nvPr/>
        </p:nvSpPr>
        <p:spPr bwMode="auto">
          <a:xfrm>
            <a:off x="1835150" y="5608638"/>
            <a:ext cx="5473700" cy="366712"/>
          </a:xfrm>
          <a:prstGeom prst="rect">
            <a:avLst/>
          </a:prstGeom>
          <a:noFill/>
          <a:ln w="9525">
            <a:noFill/>
            <a:miter lim="800000"/>
            <a:headEnd/>
            <a:tailEnd/>
          </a:ln>
          <a:effectLst/>
        </p:spPr>
        <p:txBody>
          <a:bodyPr>
            <a:spAutoFit/>
          </a:bodyPr>
          <a:lstStyle/>
          <a:p>
            <a:endParaRPr lang="en-GB"/>
          </a:p>
        </p:txBody>
      </p:sp>
      <p:sp>
        <p:nvSpPr>
          <p:cNvPr id="31750" name="Text Box 6"/>
          <p:cNvSpPr txBox="1">
            <a:spLocks noChangeArrowheads="1"/>
          </p:cNvSpPr>
          <p:nvPr/>
        </p:nvSpPr>
        <p:spPr bwMode="auto">
          <a:xfrm>
            <a:off x="1619250" y="5661025"/>
            <a:ext cx="5905500" cy="457200"/>
          </a:xfrm>
          <a:prstGeom prst="rect">
            <a:avLst/>
          </a:prstGeom>
          <a:noFill/>
          <a:ln w="9525">
            <a:noFill/>
            <a:miter lim="800000"/>
            <a:headEnd/>
            <a:tailEnd/>
          </a:ln>
          <a:effectLst/>
        </p:spPr>
        <p:txBody>
          <a:bodyPr>
            <a:spAutoFit/>
          </a:bodyPr>
          <a:lstStyle/>
          <a:p>
            <a:pPr algn="ctr"/>
            <a:r>
              <a:rPr lang="en-GB" sz="2400"/>
              <a:t>Factory children – mid 19</a:t>
            </a:r>
            <a:r>
              <a:rPr lang="en-GB" sz="2400" baseline="30000"/>
              <a:t>th</a:t>
            </a:r>
            <a:r>
              <a:rPr lang="en-GB" sz="2400"/>
              <a:t> century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normal distribution.gif"/>
          <p:cNvPicPr>
            <a:picLocks noChangeAspect="1"/>
          </p:cNvPicPr>
          <p:nvPr/>
        </p:nvPicPr>
        <p:blipFill>
          <a:blip r:embed="rId2"/>
          <a:srcRect/>
          <a:stretch>
            <a:fillRect/>
          </a:stretch>
        </p:blipFill>
        <p:spPr bwMode="auto">
          <a:xfrm>
            <a:off x="2071688" y="1828800"/>
            <a:ext cx="5000625" cy="3200400"/>
          </a:xfrm>
          <a:prstGeom prst="rect">
            <a:avLst/>
          </a:prstGeom>
          <a:noFill/>
          <a:ln w="9525">
            <a:noFill/>
            <a:miter lim="800000"/>
            <a:headEnd/>
            <a:tailEnd/>
          </a:ln>
        </p:spPr>
      </p:pic>
      <p:pic>
        <p:nvPicPr>
          <p:cNvPr id="19458" name="Picture 2" descr="height-2-20-girls.png"/>
          <p:cNvPicPr>
            <a:picLocks noChangeAspect="1"/>
          </p:cNvPicPr>
          <p:nvPr/>
        </p:nvPicPr>
        <p:blipFill>
          <a:blip r:embed="rId3"/>
          <a:srcRect/>
          <a:stretch>
            <a:fillRect/>
          </a:stretch>
        </p:blipFill>
        <p:spPr bwMode="auto">
          <a:xfrm>
            <a:off x="2084388" y="500063"/>
            <a:ext cx="4975225" cy="5357812"/>
          </a:xfrm>
          <a:prstGeom prst="rect">
            <a:avLst/>
          </a:prstGeom>
          <a:noFill/>
          <a:ln w="9525">
            <a:noFill/>
            <a:miter lim="800000"/>
            <a:headEnd/>
            <a:tailEnd/>
          </a:ln>
        </p:spPr>
      </p:pic>
      <p:sp>
        <p:nvSpPr>
          <p:cNvPr id="19459" name="TextBox 4"/>
          <p:cNvSpPr txBox="1">
            <a:spLocks noChangeArrowheads="1"/>
          </p:cNvSpPr>
          <p:nvPr/>
        </p:nvSpPr>
        <p:spPr bwMode="auto">
          <a:xfrm>
            <a:off x="2071688" y="6215063"/>
            <a:ext cx="4929187" cy="523875"/>
          </a:xfrm>
          <a:prstGeom prst="rect">
            <a:avLst/>
          </a:prstGeom>
          <a:noFill/>
          <a:ln w="9525">
            <a:noFill/>
            <a:miter lim="800000"/>
            <a:headEnd/>
            <a:tailEnd/>
          </a:ln>
        </p:spPr>
        <p:txBody>
          <a:bodyPr>
            <a:spAutoFit/>
          </a:bodyPr>
          <a:lstStyle/>
          <a:p>
            <a:pPr algn="ctr"/>
            <a:r>
              <a:rPr lang="en-GB" sz="2800">
                <a:latin typeface="Calibri" pitchFamily="34" charset="0"/>
              </a:rPr>
              <a:t>The pattern of human growth</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842" name="Group 50"/>
          <p:cNvGraphicFramePr>
            <a:graphicFrameLocks noGrp="1"/>
          </p:cNvGraphicFramePr>
          <p:nvPr/>
        </p:nvGraphicFramePr>
        <p:xfrm>
          <a:off x="971550" y="1052513"/>
          <a:ext cx="7056438" cy="4732275"/>
        </p:xfrm>
        <a:graphic>
          <a:graphicData uri="http://schemas.openxmlformats.org/drawingml/2006/table">
            <a:tbl>
              <a:tblPr/>
              <a:tblGrid>
                <a:gridCol w="1411288"/>
                <a:gridCol w="1411287"/>
                <a:gridCol w="1411288"/>
                <a:gridCol w="1411287"/>
                <a:gridCol w="1411288"/>
              </a:tblGrid>
              <a:tr h="735013">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GB" sz="2800" b="0" i="0" u="none" strike="noStrike" cap="none" normalizeH="0" baseline="0" dirty="0" smtClean="0">
                          <a:ln>
                            <a:noFill/>
                          </a:ln>
                          <a:solidFill>
                            <a:schemeClr val="accent3">
                              <a:lumMod val="75000"/>
                            </a:schemeClr>
                          </a:solidFill>
                          <a:effectLst/>
                          <a:latin typeface="Calibri" pitchFamily="34" charset="0"/>
                        </a:rPr>
                        <a:t>Date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GB" sz="2800" b="0" i="0" u="none" strike="noStrike" cap="none" normalizeH="0" baseline="0" dirty="0" smtClean="0">
                          <a:ln>
                            <a:noFill/>
                          </a:ln>
                          <a:solidFill>
                            <a:schemeClr val="accent3">
                              <a:lumMod val="75000"/>
                            </a:schemeClr>
                          </a:solidFill>
                          <a:effectLst/>
                          <a:latin typeface="Calibri" pitchFamily="34" charset="0"/>
                        </a:rPr>
                        <a:t>UK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GB" sz="2800" b="0" i="0" u="none" strike="noStrike" cap="none" normalizeH="0" baseline="0" dirty="0" smtClean="0">
                          <a:ln>
                            <a:noFill/>
                          </a:ln>
                          <a:solidFill>
                            <a:schemeClr val="accent3">
                              <a:lumMod val="75000"/>
                            </a:schemeClr>
                          </a:solidFill>
                          <a:effectLst/>
                          <a:latin typeface="Calibri" pitchFamily="34" charset="0"/>
                        </a:rPr>
                        <a:t>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GB" sz="2800" b="0" i="0" u="none" strike="noStrike" cap="none" normalizeH="0" baseline="0" dirty="0" smtClean="0">
                          <a:ln>
                            <a:noFill/>
                          </a:ln>
                          <a:solidFill>
                            <a:schemeClr val="accent3">
                              <a:lumMod val="75000"/>
                            </a:schemeClr>
                          </a:solidFill>
                          <a:effectLst/>
                          <a:latin typeface="Calibri" pitchFamily="34" charset="0"/>
                        </a:rPr>
                        <a:t>France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GB" sz="2800" b="0" i="0" u="none" strike="noStrike" cap="none" normalizeH="0" baseline="0" dirty="0" smtClean="0">
                          <a:ln>
                            <a:noFill/>
                          </a:ln>
                          <a:solidFill>
                            <a:schemeClr val="accent3">
                              <a:lumMod val="75000"/>
                            </a:schemeClr>
                          </a:solidFill>
                          <a:effectLst/>
                          <a:latin typeface="Calibri" pitchFamily="34" charset="0"/>
                        </a:rPr>
                        <a:t>NL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3425">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GB" sz="2400" b="0" i="0" u="none" strike="noStrike" cap="none" normalizeH="0" baseline="0" smtClean="0">
                          <a:ln>
                            <a:noFill/>
                          </a:ln>
                          <a:solidFill>
                            <a:schemeClr val="tx1"/>
                          </a:solidFill>
                          <a:effectLst/>
                          <a:latin typeface="Calibri" pitchFamily="34" charset="0"/>
                        </a:rPr>
                        <a:t>1720-60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GB" sz="2400" b="0" i="0" u="none" strike="noStrike" cap="none" normalizeH="0" baseline="0" dirty="0" smtClean="0">
                          <a:ln>
                            <a:noFill/>
                          </a:ln>
                          <a:solidFill>
                            <a:schemeClr val="tx1"/>
                          </a:solidFill>
                          <a:effectLst/>
                          <a:latin typeface="Calibri" pitchFamily="34" charset="0"/>
                        </a:rPr>
                        <a:t>165.1</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GB" sz="2400" b="0" i="0" u="none" strike="noStrike" cap="none" normalizeH="0" baseline="0" dirty="0" smtClean="0">
                          <a:ln>
                            <a:noFill/>
                          </a:ln>
                          <a:solidFill>
                            <a:schemeClr val="tx1"/>
                          </a:solidFill>
                          <a:effectLst/>
                          <a:latin typeface="Calibri" pitchFamily="34"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endParaRPr kumimoji="0" lang="en-GB"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endParaRPr kumimoji="0" lang="en-GB"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endParaRPr kumimoji="0" lang="en-GB"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6600">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GB" sz="2400" b="0" i="0" u="none" strike="noStrike" cap="none" normalizeH="0" baseline="0" dirty="0" smtClean="0">
                          <a:ln>
                            <a:noFill/>
                          </a:ln>
                          <a:solidFill>
                            <a:schemeClr val="accent3">
                              <a:lumMod val="75000"/>
                            </a:schemeClr>
                          </a:solidFill>
                          <a:effectLst/>
                          <a:latin typeface="Calibri" pitchFamily="34" charset="0"/>
                        </a:rPr>
                        <a:t>1800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GB" sz="2400" b="0" i="0" u="none" strike="noStrike" cap="none" normalizeH="0" baseline="0" dirty="0" smtClean="0">
                          <a:ln>
                            <a:noFill/>
                          </a:ln>
                          <a:solidFill>
                            <a:schemeClr val="accent3">
                              <a:lumMod val="75000"/>
                            </a:schemeClr>
                          </a:solidFill>
                          <a:effectLst/>
                          <a:latin typeface="Calibri" pitchFamily="34" charset="0"/>
                        </a:rPr>
                        <a:t>168.9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GB" sz="2400" b="0" i="0" u="none" strike="noStrike" cap="none" normalizeH="0" baseline="0" dirty="0" smtClean="0">
                          <a:ln>
                            <a:noFill/>
                          </a:ln>
                          <a:solidFill>
                            <a:schemeClr val="accent3">
                              <a:lumMod val="75000"/>
                            </a:schemeClr>
                          </a:solidFill>
                          <a:effectLst/>
                          <a:latin typeface="Calibri" pitchFamily="34" charset="0"/>
                        </a:rPr>
                        <a:t>172.9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GB" sz="2400" b="0" i="0" u="none" strike="noStrike" cap="none" normalizeH="0" baseline="0" dirty="0" smtClean="0">
                          <a:ln>
                            <a:noFill/>
                          </a:ln>
                          <a:solidFill>
                            <a:schemeClr val="accent3">
                              <a:lumMod val="75000"/>
                            </a:schemeClr>
                          </a:solidFill>
                          <a:effectLst/>
                          <a:latin typeface="Calibri" pitchFamily="34" charset="0"/>
                        </a:rPr>
                        <a:t>163.7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GB" sz="2400" b="0" i="0" u="none" strike="noStrike" cap="none" normalizeH="0" baseline="0" dirty="0" smtClean="0">
                          <a:ln>
                            <a:noFill/>
                          </a:ln>
                          <a:solidFill>
                            <a:schemeClr val="accent3">
                              <a:lumMod val="75000"/>
                            </a:schemeClr>
                          </a:solidFill>
                          <a:effectLst/>
                          <a:latin typeface="Calibri" pitchFamily="34" charset="0"/>
                        </a:rPr>
                        <a:t>167.8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5013">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GB" sz="2400" b="0" i="0" u="none" strike="noStrike" cap="none" normalizeH="0" baseline="0" smtClean="0">
                          <a:ln>
                            <a:noFill/>
                          </a:ln>
                          <a:solidFill>
                            <a:schemeClr val="tx1"/>
                          </a:solidFill>
                          <a:effectLst/>
                          <a:latin typeface="Calibri" pitchFamily="34" charset="0"/>
                        </a:rPr>
                        <a:t>1850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GB" sz="2400" b="0" i="0" u="none" strike="noStrike" cap="none" normalizeH="0" baseline="0" dirty="0" smtClean="0">
                          <a:ln>
                            <a:noFill/>
                          </a:ln>
                          <a:solidFill>
                            <a:schemeClr val="tx1"/>
                          </a:solidFill>
                          <a:effectLst/>
                          <a:latin typeface="Calibri" pitchFamily="34" charset="0"/>
                        </a:rPr>
                        <a:t>165.3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GB" sz="2400" b="0" i="0" u="none" strike="noStrike" cap="none" normalizeH="0" baseline="0" smtClean="0">
                          <a:ln>
                            <a:noFill/>
                          </a:ln>
                          <a:solidFill>
                            <a:schemeClr val="tx1"/>
                          </a:solidFill>
                          <a:effectLst/>
                          <a:latin typeface="Calibri" pitchFamily="34" charset="0"/>
                        </a:rPr>
                        <a:t>171.1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GB" sz="2400" b="0" i="0" u="none" strike="noStrike" cap="none" normalizeH="0" baseline="0" smtClean="0">
                          <a:ln>
                            <a:noFill/>
                          </a:ln>
                          <a:solidFill>
                            <a:schemeClr val="tx1"/>
                          </a:solidFill>
                          <a:effectLst/>
                          <a:latin typeface="Calibri" pitchFamily="34" charset="0"/>
                        </a:rPr>
                        <a:t>164.7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GB" sz="2400" b="0" i="0" u="none" strike="noStrike" cap="none" normalizeH="0" baseline="0" smtClean="0">
                          <a:ln>
                            <a:noFill/>
                          </a:ln>
                          <a:solidFill>
                            <a:schemeClr val="tx1"/>
                          </a:solidFill>
                          <a:effectLst/>
                          <a:latin typeface="Calibri" pitchFamily="34" charset="0"/>
                        </a:rPr>
                        <a:t>167.4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3425">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GB" sz="2400" b="0" i="0" u="none" strike="noStrike" cap="none" normalizeH="0" baseline="0" dirty="0" smtClean="0">
                          <a:ln>
                            <a:noFill/>
                          </a:ln>
                          <a:solidFill>
                            <a:schemeClr val="accent3">
                              <a:lumMod val="75000"/>
                            </a:schemeClr>
                          </a:solidFill>
                          <a:effectLst/>
                          <a:latin typeface="Calibri" pitchFamily="34" charset="0"/>
                        </a:rPr>
                        <a:t>1900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GB" sz="2400" b="0" i="0" u="none" strike="noStrike" cap="none" normalizeH="0" baseline="0" dirty="0" smtClean="0">
                          <a:ln>
                            <a:noFill/>
                          </a:ln>
                          <a:solidFill>
                            <a:schemeClr val="accent3">
                              <a:lumMod val="75000"/>
                            </a:schemeClr>
                          </a:solidFill>
                          <a:effectLst/>
                          <a:latin typeface="Calibri" pitchFamily="34" charset="0"/>
                        </a:rPr>
                        <a:t>169.3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GB" sz="2400" b="0" i="0" u="none" strike="noStrike" cap="none" normalizeH="0" baseline="0" dirty="0" smtClean="0">
                          <a:ln>
                            <a:noFill/>
                          </a:ln>
                          <a:solidFill>
                            <a:schemeClr val="accent3">
                              <a:lumMod val="75000"/>
                            </a:schemeClr>
                          </a:solidFill>
                          <a:effectLst/>
                          <a:latin typeface="Calibri" pitchFamily="34" charset="0"/>
                        </a:rPr>
                        <a:t>170.0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GB" sz="2400" b="0" i="0" u="none" strike="noStrike" cap="none" normalizeH="0" baseline="0" dirty="0" smtClean="0">
                          <a:ln>
                            <a:noFill/>
                          </a:ln>
                          <a:solidFill>
                            <a:schemeClr val="accent3">
                              <a:lumMod val="75000"/>
                            </a:schemeClr>
                          </a:solidFill>
                          <a:effectLst/>
                          <a:latin typeface="Calibri" pitchFamily="34" charset="0"/>
                        </a:rPr>
                        <a:t>166.6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GB" sz="2400" b="0" i="0" u="none" strike="noStrike" cap="none" normalizeH="0" baseline="0" dirty="0" smtClean="0">
                          <a:ln>
                            <a:noFill/>
                          </a:ln>
                          <a:solidFill>
                            <a:schemeClr val="accent3">
                              <a:lumMod val="75000"/>
                            </a:schemeClr>
                          </a:solidFill>
                          <a:effectLst/>
                          <a:latin typeface="Calibri" pitchFamily="34" charset="0"/>
                        </a:rPr>
                        <a:t>170.0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5013">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GB" sz="2400" b="0" i="0" u="none" strike="noStrike" cap="none" normalizeH="0" baseline="0" smtClean="0">
                          <a:ln>
                            <a:noFill/>
                          </a:ln>
                          <a:solidFill>
                            <a:schemeClr val="tx1"/>
                          </a:solidFill>
                          <a:effectLst/>
                          <a:latin typeface="Calibri" pitchFamily="34" charset="0"/>
                        </a:rPr>
                        <a:t>1950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GB" sz="2400" b="0" i="0" u="none" strike="noStrike" cap="none" normalizeH="0" baseline="0" dirty="0" smtClean="0">
                          <a:ln>
                            <a:noFill/>
                          </a:ln>
                          <a:solidFill>
                            <a:schemeClr val="tx1"/>
                          </a:solidFill>
                          <a:effectLst/>
                          <a:latin typeface="Calibri" pitchFamily="34" charset="0"/>
                        </a:rPr>
                        <a:t>174.1</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GB" sz="2400" b="0" i="0" u="none" strike="noStrike" cap="none" normalizeH="0" baseline="0" dirty="0" smtClean="0">
                          <a:ln>
                            <a:noFill/>
                          </a:ln>
                          <a:solidFill>
                            <a:schemeClr val="tx1"/>
                          </a:solidFill>
                          <a:effectLst/>
                          <a:latin typeface="Calibri" pitchFamily="34" charset="0"/>
                        </a:rPr>
                        <a:t>(5’9”)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GB" sz="2400" b="0" i="0" u="none" strike="noStrike" cap="none" normalizeH="0" baseline="0" smtClean="0">
                          <a:ln>
                            <a:noFill/>
                          </a:ln>
                          <a:solidFill>
                            <a:schemeClr val="tx1"/>
                          </a:solidFill>
                          <a:effectLst/>
                          <a:latin typeface="Calibri" pitchFamily="34" charset="0"/>
                        </a:rPr>
                        <a:t>177.1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GB" sz="2400" b="0" i="0" u="none" strike="noStrike" cap="none" normalizeH="0" baseline="0" smtClean="0">
                          <a:ln>
                            <a:noFill/>
                          </a:ln>
                          <a:solidFill>
                            <a:schemeClr val="tx1"/>
                          </a:solidFill>
                          <a:effectLst/>
                          <a:latin typeface="Calibri" pitchFamily="34" charset="0"/>
                        </a:rPr>
                        <a:t>172.3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GB" sz="2400" b="0" i="0" u="none" strike="noStrike" cap="none" normalizeH="0" baseline="0" dirty="0" smtClean="0">
                          <a:ln>
                            <a:noFill/>
                          </a:ln>
                          <a:solidFill>
                            <a:schemeClr val="tx1"/>
                          </a:solidFill>
                          <a:effectLst/>
                          <a:latin typeface="Calibri" pitchFamily="34" charset="0"/>
                        </a:rPr>
                        <a:t>178.1</a:t>
                      </a:r>
                    </a:p>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r>
                        <a:rPr kumimoji="0" lang="en-GB" sz="2400" b="0" i="0" u="none" strike="noStrike" cap="none" normalizeH="0" baseline="0" dirty="0" smtClean="0">
                          <a:ln>
                            <a:noFill/>
                          </a:ln>
                          <a:solidFill>
                            <a:schemeClr val="tx1"/>
                          </a:solidFill>
                          <a:effectLst/>
                          <a:latin typeface="Calibri" pitchFamily="34" charset="0"/>
                        </a:rPr>
                        <a:t>(5’10”)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843" name="Text Box 51"/>
          <p:cNvSpPr txBox="1">
            <a:spLocks noChangeArrowheads="1"/>
          </p:cNvSpPr>
          <p:nvPr/>
        </p:nvSpPr>
        <p:spPr bwMode="auto">
          <a:xfrm>
            <a:off x="1187450" y="352425"/>
            <a:ext cx="6840538" cy="366713"/>
          </a:xfrm>
          <a:prstGeom prst="rect">
            <a:avLst/>
          </a:prstGeom>
          <a:noFill/>
          <a:ln w="9525">
            <a:noFill/>
            <a:miter lim="800000"/>
            <a:headEnd/>
            <a:tailEnd/>
          </a:ln>
          <a:effectLst/>
        </p:spPr>
        <p:txBody>
          <a:bodyPr>
            <a:spAutoFit/>
          </a:bodyPr>
          <a:lstStyle/>
          <a:p>
            <a:endParaRPr lang="en-GB"/>
          </a:p>
        </p:txBody>
      </p:sp>
      <p:sp>
        <p:nvSpPr>
          <p:cNvPr id="33844" name="Text Box 52"/>
          <p:cNvSpPr txBox="1">
            <a:spLocks noChangeArrowheads="1"/>
          </p:cNvSpPr>
          <p:nvPr/>
        </p:nvSpPr>
        <p:spPr bwMode="auto">
          <a:xfrm>
            <a:off x="1258888" y="352425"/>
            <a:ext cx="6553200" cy="457200"/>
          </a:xfrm>
          <a:prstGeom prst="rect">
            <a:avLst/>
          </a:prstGeom>
          <a:noFill/>
          <a:ln w="9525">
            <a:noFill/>
            <a:miter lim="800000"/>
            <a:headEnd/>
            <a:tailEnd/>
          </a:ln>
          <a:effectLst/>
        </p:spPr>
        <p:txBody>
          <a:bodyPr>
            <a:spAutoFit/>
          </a:bodyPr>
          <a:lstStyle/>
          <a:p>
            <a:pPr algn="ctr"/>
            <a:r>
              <a:rPr lang="en-GB" sz="2400"/>
              <a:t>Adult Male Height (cm.)</a:t>
            </a:r>
          </a:p>
        </p:txBody>
      </p:sp>
      <p:sp>
        <p:nvSpPr>
          <p:cNvPr id="33845" name="Text Box 53"/>
          <p:cNvSpPr txBox="1">
            <a:spLocks noChangeArrowheads="1"/>
          </p:cNvSpPr>
          <p:nvPr/>
        </p:nvSpPr>
        <p:spPr bwMode="auto">
          <a:xfrm>
            <a:off x="1455738" y="5824538"/>
            <a:ext cx="3836987" cy="336550"/>
          </a:xfrm>
          <a:prstGeom prst="rect">
            <a:avLst/>
          </a:prstGeom>
          <a:noFill/>
          <a:ln w="9525">
            <a:noFill/>
            <a:miter lim="800000"/>
            <a:headEnd/>
            <a:tailEnd/>
          </a:ln>
          <a:effectLst/>
        </p:spPr>
        <p:txBody>
          <a:bodyPr>
            <a:spAutoFit/>
          </a:bodyPr>
          <a:lstStyle/>
          <a:p>
            <a:r>
              <a:rPr lang="en-GB" sz="1600"/>
              <a:t>Source: Steckel and Floud 1997:424</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graph3.jpg"/>
          <p:cNvPicPr>
            <a:picLocks noChangeAspect="1"/>
          </p:cNvPicPr>
          <p:nvPr/>
        </p:nvPicPr>
        <p:blipFill>
          <a:blip r:embed="rId2"/>
          <a:srcRect/>
          <a:stretch>
            <a:fillRect/>
          </a:stretch>
        </p:blipFill>
        <p:spPr bwMode="auto">
          <a:xfrm>
            <a:off x="1127125" y="714375"/>
            <a:ext cx="6889750" cy="5429250"/>
          </a:xfrm>
          <a:prstGeom prst="rect">
            <a:avLst/>
          </a:prstGeom>
          <a:noFill/>
          <a:ln w="9525">
            <a:noFill/>
            <a:miter lim="800000"/>
            <a:headEnd/>
            <a:tailEnd/>
          </a:ln>
        </p:spPr>
      </p:pic>
      <p:sp>
        <p:nvSpPr>
          <p:cNvPr id="23554" name="TextBox 2"/>
          <p:cNvSpPr txBox="1">
            <a:spLocks noChangeArrowheads="1"/>
          </p:cNvSpPr>
          <p:nvPr/>
        </p:nvSpPr>
        <p:spPr bwMode="auto">
          <a:xfrm>
            <a:off x="1357313" y="6215063"/>
            <a:ext cx="6357937" cy="461962"/>
          </a:xfrm>
          <a:prstGeom prst="rect">
            <a:avLst/>
          </a:prstGeom>
          <a:noFill/>
          <a:ln w="9525">
            <a:noFill/>
            <a:miter lim="800000"/>
            <a:headEnd/>
            <a:tailEnd/>
          </a:ln>
        </p:spPr>
        <p:txBody>
          <a:bodyPr>
            <a:spAutoFit/>
          </a:bodyPr>
          <a:lstStyle/>
          <a:p>
            <a:pPr algn="ctr"/>
            <a:r>
              <a:rPr lang="en-GB" sz="2400">
                <a:latin typeface="Calibri" pitchFamily="34" charset="0"/>
              </a:rPr>
              <a:t>Height of British military recruits, 1750-1914</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Body mass</a:t>
            </a:r>
            <a:endParaRPr lang="en-GB" dirty="0"/>
          </a:p>
        </p:txBody>
      </p:sp>
      <p:sp>
        <p:nvSpPr>
          <p:cNvPr id="3" name="Content Placeholder 2"/>
          <p:cNvSpPr>
            <a:spLocks noGrp="1"/>
          </p:cNvSpPr>
          <p:nvPr>
            <p:ph idx="1"/>
          </p:nvPr>
        </p:nvSpPr>
        <p:spPr/>
        <p:txBody>
          <a:bodyPr/>
          <a:lstStyle/>
          <a:p>
            <a:pPr>
              <a:buNone/>
            </a:pPr>
            <a:r>
              <a:rPr lang="en-GB" dirty="0" smtClean="0"/>
              <a:t>Body mass index (BMI) is calculated as</a:t>
            </a:r>
          </a:p>
          <a:p>
            <a:pPr>
              <a:buNone/>
            </a:pPr>
            <a:endParaRPr lang="en-GB" dirty="0" smtClean="0"/>
          </a:p>
          <a:p>
            <a:pPr>
              <a:buNone/>
            </a:pPr>
            <a:r>
              <a:rPr lang="en-GB" dirty="0" smtClean="0"/>
              <a:t>	Weight (in kg.) / (Height (in metres))²</a:t>
            </a:r>
          </a:p>
          <a:p>
            <a:pPr>
              <a:buNone/>
            </a:pPr>
            <a:endParaRPr lang="en-GB" dirty="0" smtClean="0"/>
          </a:p>
          <a:p>
            <a:pPr>
              <a:buNone/>
            </a:pPr>
            <a:r>
              <a:rPr lang="en-GB" dirty="0" smtClean="0"/>
              <a:t>    A BMI of 18.5 to 25 may indicate optimal weight; a BMI lower than 18.5 suggests the person is underweight while a number above 25 may indicate the person is overweight.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4239</TotalTime>
  <Words>547</Words>
  <Application>Microsoft Office PowerPoint</Application>
  <PresentationFormat>On-screen Show (4:3)</PresentationFormat>
  <Paragraphs>135</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Calibri</vt:lpstr>
      <vt:lpstr>Arial</vt:lpstr>
      <vt:lpstr>ＭＳ Ｐゴシック</vt:lpstr>
      <vt:lpstr>Office Theme</vt:lpstr>
      <vt:lpstr>Our changing bodies: The lessons of anthropometric history</vt:lpstr>
      <vt:lpstr>Slide 2</vt:lpstr>
      <vt:lpstr>Slide 3</vt:lpstr>
      <vt:lpstr>Slide 4</vt:lpstr>
      <vt:lpstr>Slide 5</vt:lpstr>
      <vt:lpstr>Slide 6</vt:lpstr>
      <vt:lpstr>Slide 7</vt:lpstr>
      <vt:lpstr>Slide 8</vt:lpstr>
      <vt:lpstr>Body mass</vt:lpstr>
      <vt:lpstr>Slide 10</vt:lpstr>
      <vt:lpstr>Trends in healthy life expectancy</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changing bodies</dc:title>
  <dc:creator>Provost</dc:creator>
  <cp:lastModifiedBy>Provost</cp:lastModifiedBy>
  <cp:revision>46</cp:revision>
  <dcterms:created xsi:type="dcterms:W3CDTF">2009-05-07T15:10:42Z</dcterms:created>
  <dcterms:modified xsi:type="dcterms:W3CDTF">2009-06-08T17:46:11Z</dcterms:modified>
</cp:coreProperties>
</file>