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6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90" r:id="rId4"/>
    <p:sldMasterId id="2147483702" r:id="rId5"/>
    <p:sldMasterId id="2147483714" r:id="rId6"/>
  </p:sldMasterIdLst>
  <p:notesMasterIdLst>
    <p:notesMasterId r:id="rId52"/>
  </p:notesMasterIdLst>
  <p:sldIdLst>
    <p:sldId id="262" r:id="rId7"/>
    <p:sldId id="345" r:id="rId8"/>
    <p:sldId id="319" r:id="rId9"/>
    <p:sldId id="320" r:id="rId10"/>
    <p:sldId id="321" r:id="rId11"/>
    <p:sldId id="263" r:id="rId12"/>
    <p:sldId id="264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295" r:id="rId21"/>
    <p:sldId id="297" r:id="rId22"/>
    <p:sldId id="298" r:id="rId23"/>
    <p:sldId id="299" r:id="rId24"/>
    <p:sldId id="301" r:id="rId25"/>
    <p:sldId id="302" r:id="rId26"/>
    <p:sldId id="304" r:id="rId27"/>
    <p:sldId id="305" r:id="rId28"/>
    <p:sldId id="307" r:id="rId29"/>
    <p:sldId id="308" r:id="rId30"/>
    <p:sldId id="309" r:id="rId31"/>
    <p:sldId id="331" r:id="rId32"/>
    <p:sldId id="332" r:id="rId33"/>
    <p:sldId id="311" r:id="rId34"/>
    <p:sldId id="312" r:id="rId35"/>
    <p:sldId id="330" r:id="rId36"/>
    <p:sldId id="313" r:id="rId37"/>
    <p:sldId id="314" r:id="rId38"/>
    <p:sldId id="346" r:id="rId39"/>
    <p:sldId id="347" r:id="rId40"/>
    <p:sldId id="348" r:id="rId41"/>
    <p:sldId id="349" r:id="rId42"/>
    <p:sldId id="350" r:id="rId43"/>
    <p:sldId id="351" r:id="rId44"/>
    <p:sldId id="353" r:id="rId45"/>
    <p:sldId id="354" r:id="rId46"/>
    <p:sldId id="357" r:id="rId47"/>
    <p:sldId id="358" r:id="rId48"/>
    <p:sldId id="359" r:id="rId49"/>
    <p:sldId id="360" r:id="rId50"/>
    <p:sldId id="36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3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9F84-2427-4257-A1EE-DA2ED014E6C4}" type="datetimeFigureOut">
              <a:rPr lang="en-GB" smtClean="0"/>
              <a:pPr/>
              <a:t>26/05/15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FCFD-1E3E-4DE2-A4F6-C477FA0FF6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20B6CE8-445F-4A71-B975-975C4FB76651}" type="slidenum">
              <a:rPr lang="en-GB" alt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23D3FC4-119D-4D85-B5F2-97FE8DF8C807}" type="slidenum">
              <a:rPr lang="en-GB" alt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729C3BF-3883-4469-B9BE-F4E2BB574D9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87B703-0F39-4C1E-9232-384A80CB6AA8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84854F7-9E85-4646-9D34-EF3390B7CBF9}" type="slidenum">
              <a:rPr lang="en-GB" alt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58B9F0-0652-4A0E-8D65-3230F0F39EAC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We recruited 15 patients who had been diagnosed with early stage PBC</a:t>
            </a:r>
          </a:p>
          <a:p>
            <a:pPr eaLnBrk="1" hangingPunct="1"/>
            <a:r>
              <a:rPr lang="en-GB" altLang="en-US" smtClean="0"/>
              <a:t>8 CFS/ME patients satisfying the Fukuda clinical diagnostic criteria</a:t>
            </a:r>
          </a:p>
          <a:p>
            <a:pPr eaLnBrk="1" hangingPunct="1"/>
            <a:r>
              <a:rPr lang="en-GB" altLang="en-US" smtClean="0"/>
              <a:t>8 healthy controls, age-matched to the PBC patients and CFS patients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A 3T Philips scanner was used  in conjunction with a phosphorus surface coil allowing NOE and decoupling.</a:t>
            </a:r>
          </a:p>
          <a:p>
            <a:pPr eaLnBrk="1" hangingPunct="1"/>
            <a:r>
              <a:rPr lang="en-GB" altLang="en-US" smtClean="0"/>
              <a:t>Baseline spectra were collected to quantify metabolite concentrations based on assumption of 8.2mM ATP</a:t>
            </a:r>
          </a:p>
          <a:p>
            <a:pPr eaLnBrk="1" hangingPunct="1"/>
            <a:r>
              <a:rPr lang="en-GB" altLang="en-US" smtClean="0"/>
              <a:t>Two exercise runs were performed, one at 25% MVC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E8F52B-8E0D-44CC-A7AB-3B2613E542F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BF6FD-A669-46D6-9B60-FB55E2FB5EE5}" type="slidenum">
              <a:rPr lang="en-GB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685637" y="4343144"/>
            <a:ext cx="5486727" cy="4115019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62F9A-88E1-421D-9D37-046C01E1092A}" type="slidenum">
              <a:rPr lang="en-GB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70DBDC-DBCD-4912-90D5-967AA77E374A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7517B-DBFD-49A3-B83C-4C1ED667E2F4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7DFD92E-38CB-4F34-AA52-EEAB32FDED4A}" type="slidenum">
              <a:rPr lang="en-GB" altLang="en-US" sz="1200">
                <a:solidFill>
                  <a:prstClr val="black"/>
                </a:solidFill>
              </a:rPr>
              <a:pPr eaLnBrk="1" hangingPunct="1"/>
              <a:t>30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564482-7557-4438-874D-FD9AF24AE9A0}" type="slidenum">
              <a:rPr lang="en-GB" alt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A5DF45-E36D-4190-B2A2-4C3F76365CB4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0FFDE3-C086-4B99-A1E1-C6442BF0789E}" type="slidenum">
              <a:rPr lang="en-GB" alt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A7AAFB-5CDD-447B-93C2-A705CB32C563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7C7DF1-5164-490A-834D-7B9A2A705955}" type="slidenum">
              <a:rPr lang="en-US" alt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5955C2A-DBDD-4B32-A947-F274ED647087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335E-1311-4F1E-BFC3-DE966747EBE4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0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3F93-BDC7-4953-A0A7-6D5D85FFFEDD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2E3-1E6A-4CDA-A491-3231792324F8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02FD-5814-4991-9D20-32AE11678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446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67ADC-0925-41AB-A57E-089D752BE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89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58D7-5C13-46AB-8578-B61EB2651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31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0" y="12073"/>
            <a:ext cx="8229600" cy="56207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4118-091C-4DAA-9739-5EF5A914CB4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751037"/>
            <a:ext cx="691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11" y="501624"/>
            <a:ext cx="1346064" cy="4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48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37A-B8A2-4D67-A11F-B6DB18F6A3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32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A4C2-1B4F-44F3-8A2A-94ABB85915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0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23C3-8DF7-4F74-9819-CFE8167FDC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80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1AA-1B4E-4955-91AE-FE7D51B52A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555C-F8A1-4729-9B50-73F10B1AAE2C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24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E8F8-F516-4D3D-88D7-B1DF6337A0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CCF1-C317-4953-B0D6-1155B1E85C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25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B3-2E54-4BC9-8062-9ADD03E1F1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3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6644-7163-4BA6-8F7E-C40348EB0E9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9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BDE7-DC3F-42B6-B6AC-772B68FB001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18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7E7-58BA-4B55-B98E-F48B2DE8E9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96F-687F-4ACA-BC5E-55D1F106110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4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335E-1311-4F1E-BFC3-DE966747EB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07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555C-F8A1-4729-9B50-73F10B1AAE2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A816-58FD-4934-8AC4-DEB88964267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8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A816-58FD-4934-8AC4-DEB889642674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4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1CF5-022C-4142-B13C-B7C9E04DB36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02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DE2E-2FD3-417A-A146-5ACFFFA808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18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4755-3C4A-43CF-B175-8F9D2CED9C9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34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9A77-0F16-4E13-9E97-B30E38D4FF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56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AD79-CAEC-4C45-BD2B-EF65954F45E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81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74FD-0E56-4DAD-B47F-6DD4FCBC31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63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3F93-BDC7-4953-A0A7-6D5D85FFFED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43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2E3-1E6A-4CDA-A491-3231792324F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77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335E-1311-4F1E-BFC3-DE966747EB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555C-F8A1-4729-9B50-73F10B1AAE2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3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1CF5-022C-4142-B13C-B7C9E04DB360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96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A816-58FD-4934-8AC4-DEB88964267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21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1CF5-022C-4142-B13C-B7C9E04DB36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91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DE2E-2FD3-417A-A146-5ACFFFA808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71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4755-3C4A-43CF-B175-8F9D2CED9C9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01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9A77-0F16-4E13-9E97-B30E38D4FF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64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AD79-CAEC-4C45-BD2B-EF65954F45E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28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74FD-0E56-4DAD-B47F-6DD4FCBC31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76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3F93-BDC7-4953-A0A7-6D5D85FFFED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1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2E3-1E6A-4CDA-A491-3231792324F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0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335E-1311-4F1E-BFC3-DE966747EB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8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DE2E-2FD3-417A-A146-5ACFFFA80880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4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555C-F8A1-4729-9B50-73F10B1AAE2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74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A816-58FD-4934-8AC4-DEB88964267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27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1CF5-022C-4142-B13C-B7C9E04DB36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00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DE2E-2FD3-417A-A146-5ACFFFA808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82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4755-3C4A-43CF-B175-8F9D2CED9C9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21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9A77-0F16-4E13-9E97-B30E38D4FF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73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AD79-CAEC-4C45-BD2B-EF65954F45E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00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74FD-0E56-4DAD-B47F-6DD4FCBC31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358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3F93-BDC7-4953-A0A7-6D5D85FFFED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86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2E3-1E6A-4CDA-A491-3231792324F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5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4755-3C4A-43CF-B175-8F9D2CED9C91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9A77-0F16-4E13-9E97-B30E38D4FFA1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AD79-CAEC-4C45-BD2B-EF65954F45E3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1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74FD-0E56-4DAD-B47F-6DD4FCBC3116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064F-D4CE-4371-B27B-8ECEB25301EF}" type="datetime1">
              <a:rPr lang="en-GB" smtClean="0"/>
              <a:pPr/>
              <a:t>26/05/15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2212"/>
            <a:ext cx="183197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07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7" r:id="rId13"/>
    <p:sldLayoutId id="21474836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5E85-8BC4-4AF2-8C3F-927F3D2DC7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9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9F42-2C25-4FDA-AA3A-3B922F5981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32" y="260648"/>
            <a:ext cx="183197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064F-D4CE-4371-B27B-8ECEB25301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2212"/>
            <a:ext cx="183197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11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064F-D4CE-4371-B27B-8ECEB25301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2212"/>
            <a:ext cx="183197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77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064F-D4CE-4371-B27B-8ECEB25301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2212"/>
            <a:ext cx="1831975" cy="6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7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6" Type="http://schemas.openxmlformats.org/officeDocument/2006/relationships/image" Target="../media/image17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9.wmf"/><Relationship Id="rId6" Type="http://schemas.openxmlformats.org/officeDocument/2006/relationships/image" Target="../media/image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hyperlink" Target="http://www.google.co.uk/url?sa=i&amp;rct=j&amp;q=&amp;esrc=s&amp;frm=1&amp;source=images&amp;cd=&amp;cad=rja&amp;uact=8&amp;docid=vxA3faqSb_BMDM&amp;tbnid=iI-X_0FsiTPWLM:&amp;ved=0CAUQjRw&amp;url=http://www.kaplan.com.sg/university/full-time-courses/northumbria-university/&amp;ei=8001U4CjNIiMtQb1n4DYDQ&amp;bvm=bv.63808443,d.Yms&amp;psig=AFQjCNEsh7KZroz_8tR89PWqQDWkSPKIYQ&amp;ust=1396088681681033" TargetMode="External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hyperlink" Target="http://www.google.co.uk/url?sa=i&amp;source=images&amp;cd=&amp;cad=rja&amp;docid=9q_kOPLIAObhuM&amp;tbnid=q8MzvPlrSmYqcM:&amp;ved=0CAgQjRwwAA&amp;url=http://soundersleep.com/cycles.php&amp;ei=vm1dUrDZK8TC0QXVhYCYCQ&amp;psig=AFQjCNEWluvAb8JkX1avaDKo-cefcDL27Q&amp;ust=1381941054757701" TargetMode="External"/><Relationship Id="rId5" Type="http://schemas.openxmlformats.org/officeDocument/2006/relationships/image" Target="../media/image42.png"/><Relationship Id="rId6" Type="http://schemas.openxmlformats.org/officeDocument/2006/relationships/image" Target="../media/image40.jpe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.uk/url?sa=i&amp;rct=j&amp;q=&amp;esrc=s&amp;frm=1&amp;source=images&amp;cd=&amp;cad=rja&amp;uact=8&amp;docid=vxA3faqSb_BMDM&amp;tbnid=iI-X_0FsiTPWLM:&amp;ved=0CAUQjRw&amp;url=http://www.kaplan.com.sg/university/full-time-courses/northumbria-university/&amp;ei=8001U4CjNIiMtQb1n4DYDQ&amp;bvm=bv.63808443,d.Yms&amp;psig=AFQjCNEsh7KZroz_8tR89PWqQDWkSPKIYQ&amp;ust=139608868168103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3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.uk/url?sa=i&amp;rct=j&amp;q=&amp;esrc=s&amp;frm=1&amp;source=images&amp;cd=&amp;cad=rja&amp;uact=8&amp;docid=vxA3faqSb_BMDM&amp;tbnid=iI-X_0FsiTPWLM:&amp;ved=0CAUQjRw&amp;url=http://www.kaplan.com.sg/university/full-time-courses/northumbria-university/&amp;ei=8001U4CjNIiMtQb1n4DYDQ&amp;bvm=bv.63808443,d.Yms&amp;psig=AFQjCNEsh7KZroz_8tR89PWqQDWkSPKIYQ&amp;ust=1396088681681033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vxA3faqSb_BMDM&amp;tbnid=iI-X_0FsiTPWLM:&amp;ved=0CAUQjRw&amp;url=http://www.kaplan.com.sg/university/full-time-courses/northumbria-university/&amp;ei=8001U4CjNIiMtQb1n4DYDQ&amp;bvm=bv.63808443,d.Yms&amp;psig=AFQjCNEsh7KZroz_8tR89PWqQDWkSPKIYQ&amp;ust=1396088681681033" TargetMode="External"/><Relationship Id="rId4" Type="http://schemas.openxmlformats.org/officeDocument/2006/relationships/image" Target="../media/image41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hyperlink" Target="http://www.google.co.uk/url?sa=i&amp;rct=j&amp;q=&amp;esrc=s&amp;frm=1&amp;source=images&amp;cd=&amp;cad=rja&amp;uact=8&amp;docid=vxA3faqSb_BMDM&amp;tbnid=iI-X_0FsiTPWLM:&amp;ved=0CAUQjRw&amp;url=http://www.kaplan.com.sg/university/full-time-courses/northumbria-university/&amp;ei=8001U4CjNIiMtQb1n4DYDQ&amp;bvm=bv.63808443,d.Yms&amp;psig=AFQjCNEsh7KZroz_8tR89PWqQDWkSPKIYQ&amp;ust=1396088681681033" TargetMode="External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vxA3faqSb_BMDM&amp;tbnid=iI-X_0FsiTPWLM:&amp;ved=0CAUQjRw&amp;url=http://www.kaplan.com.sg/university/full-time-courses/northumbria-university/&amp;ei=8001U4CjNIiMtQb1n4DYDQ&amp;bvm=bv.63808443,d.Yms&amp;psig=AFQjCNEsh7KZroz_8tR89PWqQDWkSPKIYQ&amp;ust=1396088681681033" TargetMode="External"/><Relationship Id="rId4" Type="http://schemas.openxmlformats.org/officeDocument/2006/relationships/image" Target="../media/image41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oogle.co.uk/url?sa=i&amp;rct=j&amp;q=&amp;esrc=s&amp;frm=1&amp;source=images&amp;cd=&amp;cad=rja&amp;docid=34b4m7RwUL_C0M&amp;tbnid=9xkLHwwPCPP5-M:&amp;ved=0CAUQjRw&amp;url=http://www.hetalternatief.org/Vermoeidheidcentrum%202008%20472.htm&amp;ei=19wxUqzBLOqW0AWu8YHADg&amp;bvm=bv.52109249,d.d2k&amp;psig=AFQjCNHS77JYlzNzGpb82tjIq04JOogq_Q&amp;ust=1379085909313542" TargetMode="External"/><Relationship Id="rId3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45.emf"/><Relationship Id="rId6" Type="http://schemas.openxmlformats.org/officeDocument/2006/relationships/hyperlink" Target="http://www.google.co.uk/url?sa=i&amp;rct=j&amp;q=&amp;esrc=s&amp;frm=1&amp;source=images&amp;cd=&amp;cad=rja&amp;uact=8&amp;docid=vxA3faqSb_BMDM&amp;tbnid=iI-X_0FsiTPWLM:&amp;ved=0CAUQjRw&amp;url=http://www.kaplan.com.sg/university/full-time-courses/northumbria-university/&amp;ei=8001U4CjNIiMtQb1n4DYDQ&amp;bvm=bv.63808443,d.Yms&amp;psig=AFQjCNEsh7KZroz_8tR89PWqQDWkSPKIYQ&amp;ust=1396088681681033" TargetMode="External"/><Relationship Id="rId7" Type="http://schemas.openxmlformats.org/officeDocument/2006/relationships/image" Target="../media/image41.jpeg"/><Relationship Id="rId8" Type="http://schemas.openxmlformats.org/officeDocument/2006/relationships/image" Target="../media/image39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6.png"/><Relationship Id="rId5" Type="http://schemas.openxmlformats.org/officeDocument/2006/relationships/image" Target="../media/image40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.uk/url?sa=i&amp;rct=j&amp;q=&amp;esrc=s&amp;frm=1&amp;source=images&amp;cd=&amp;cad=rja&amp;uact=8&amp;docid=vxA3faqSb_BMDM&amp;tbnid=iI-X_0FsiTPWLM:&amp;ved=0CAUQjRw&amp;url=http://www.kaplan.com.sg/university/full-time-courses/northumbria-university/&amp;ei=8001U4CjNIiMtQb1n4DYDQ&amp;bvm=bv.63808443,d.Yms&amp;psig=AFQjCNEsh7KZroz_8tR89PWqQDWkSPKIYQ&amp;ust=139608868168103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.uk/url?sa=i&amp;rct=j&amp;q=&amp;esrc=s&amp;frm=1&amp;source=images&amp;cd=&amp;cad=rja&amp;uact=8&amp;docid=vxA3faqSb_BMDM&amp;tbnid=iI-X_0FsiTPWLM:&amp;ved=0CAUQjRw&amp;url=http://www.kaplan.com.sg/university/full-time-courses/northumbria-university/&amp;ei=8001U4CjNIiMtQb1n4DYDQ&amp;bvm=bv.63808443,d.Yms&amp;psig=AFQjCNEsh7KZroz_8tR89PWqQDWkSPKIYQ&amp;ust=139608868168103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50.png"/><Relationship Id="rId5" Type="http://schemas.openxmlformats.org/officeDocument/2006/relationships/image" Target="../media/image48.pn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.uk/url?sa=i&amp;rct=j&amp;q=&amp;esrc=s&amp;frm=1&amp;source=images&amp;cd=&amp;cad=rja&amp;uact=8&amp;docid=vxA3faqSb_BMDM&amp;tbnid=iI-X_0FsiTPWLM:&amp;ved=0CAUQjRw&amp;url=http://www.kaplan.com.sg/university/full-time-courses/northumbria-university/&amp;ei=8001U4CjNIiMtQb1n4DYDQ&amp;bvm=bv.63808443,d.Yms&amp;psig=AFQjCNEsh7KZroz_8tR89PWqQDWkSPKIYQ&amp;ust=1396088681681033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jpeg"/><Relationship Id="rId12" Type="http://schemas.openxmlformats.org/officeDocument/2006/relationships/image" Target="../media/image61.jpeg"/><Relationship Id="rId13" Type="http://schemas.openxmlformats.org/officeDocument/2006/relationships/image" Target="../media/image62.jpeg"/><Relationship Id="rId14" Type="http://schemas.openxmlformats.org/officeDocument/2006/relationships/hyperlink" Target="http://www.google.co.uk/url?sa=i&amp;rct=j&amp;q=&amp;esrc=s&amp;frm=1&amp;source=images&amp;cd=&amp;cad=rja&amp;docid=39Df75gwmOsB5M&amp;tbnid=isZv_Nwahd69_M:&amp;ved=0CAUQjRw&amp;url=http://www.ebay.co.uk/egw/ebay-for-charity/charity-profile/ME-Association/17436&amp;ei=BE5xUrHqFarK0QX2woHIDQ&amp;bvm=bv.55617003,d.d2k&amp;psig=AFQjCNH1SwD7ckUJdv49Me0r6Bx3Fx5oBw&amp;ust=1383243630582420" TargetMode="External"/><Relationship Id="rId15" Type="http://schemas.openxmlformats.org/officeDocument/2006/relationships/image" Target="../media/image63.jpeg"/><Relationship Id="rId16" Type="http://schemas.openxmlformats.org/officeDocument/2006/relationships/hyperlink" Target="http://www.google.co.uk/url?sa=i&amp;rct=j&amp;q=&amp;esrc=s&amp;frm=1&amp;source=images&amp;cd=&amp;cad=rja&amp;docid=pzo7JJOv2uvUWM&amp;tbnid=-yMtmgvR25kH8M:&amp;ved=0CAUQjRw&amp;url=http://www.cfs-aktuell.de/juni08_1.htm&amp;ei=7VBxUo3LNI_Z0QWChYGgDg&amp;bvm=bv.55617003,d.d2k&amp;psig=AFQjCNHSsAKsci6f3V7DiyAKHU-Czn5OVA&amp;ust=1383244337521834" TargetMode="External"/><Relationship Id="rId17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jpeg"/><Relationship Id="rId8" Type="http://schemas.openxmlformats.org/officeDocument/2006/relationships/image" Target="../media/image57.jpeg"/><Relationship Id="rId9" Type="http://schemas.openxmlformats.org/officeDocument/2006/relationships/image" Target="../media/image58.jpeg"/><Relationship Id="rId10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1" y="1628800"/>
            <a:ext cx="8280597" cy="1079475"/>
          </a:xfrm>
        </p:spPr>
        <p:txBody>
          <a:bodyPr>
            <a:noAutofit/>
          </a:bodyPr>
          <a:lstStyle/>
          <a:p>
            <a:r>
              <a:rPr lang="en-GB" altLang="en-US" sz="4800" dirty="0" smtClean="0">
                <a:solidFill>
                  <a:schemeClr val="accent2"/>
                </a:solidFill>
              </a:rPr>
              <a:t>Standing up for fatigue – the role of autonomic function in the symptom of fatigue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149080"/>
            <a:ext cx="5832475" cy="3529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000" b="1" dirty="0" smtClean="0"/>
              <a:t>Julia Newton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/>
              <a:t>Dean of Clinical Medicine 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/>
              <a:t>Clinical Professor of Ageing and Medicine 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/>
              <a:t>Newcastle University</a:t>
            </a:r>
          </a:p>
          <a:p>
            <a:pPr>
              <a:lnSpc>
                <a:spcPct val="90000"/>
              </a:lnSpc>
            </a:pPr>
            <a:r>
              <a:rPr lang="en-GB" altLang="en-US" sz="2000" dirty="0" smtClean="0"/>
              <a:t>Newcastle UK </a:t>
            </a:r>
          </a:p>
          <a:p>
            <a:pPr>
              <a:lnSpc>
                <a:spcPct val="90000"/>
              </a:lnSpc>
            </a:pPr>
            <a:endParaRPr lang="en-GB" altLang="en-US" sz="2400" dirty="0" smtClean="0"/>
          </a:p>
        </p:txBody>
      </p:sp>
      <p:pic>
        <p:nvPicPr>
          <p:cNvPr id="40964" name="Picture 4" descr="angel-of-no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53136"/>
            <a:ext cx="1568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2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692696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The cost of fatigue</a:t>
            </a:r>
            <a:endParaRPr lang="en-US" altLang="en-US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400" dirty="0" smtClean="0">
                <a:ea typeface="ＭＳ Ｐゴシック" pitchFamily="34" charset="-128"/>
              </a:rPr>
              <a:t>In the US;  fatigue occurs in 40% of workers resulting in lost productive time in 65% of these workers (26% in those without fatigue).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2400" dirty="0" smtClean="0">
                <a:ea typeface="ＭＳ Ｐゴシック" pitchFamily="34" charset="-128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ea typeface="ＭＳ Ｐゴシック" pitchFamily="34" charset="-128"/>
              </a:rPr>
              <a:t>Workers with fatigue cost employers $136.4 billion  annually, an excess of $101 billion compared with workers without fatigue.  </a:t>
            </a:r>
          </a:p>
          <a:p>
            <a:pPr>
              <a:lnSpc>
                <a:spcPct val="80000"/>
              </a:lnSpc>
            </a:pPr>
            <a:endParaRPr lang="en-GB" alt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GB" altLang="en-US" sz="2400" dirty="0" smtClean="0">
                <a:ea typeface="ＭＳ Ｐゴシック" pitchFamily="34" charset="-128"/>
              </a:rPr>
              <a:t>When fatigue co-occurred with other conditions the condition specific lost productive time increased three-fold. 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84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33" y="54868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Is it a real illness?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itchFamily="34" charset="-128"/>
              </a:rPr>
              <a:t>Medically unexplained ≠ patient is mad or bad!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itchFamily="34" charset="-128"/>
              </a:rPr>
              <a:t>Almost all patients are devastated by their illness and suffer depression as a result.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itchFamily="34" charset="-128"/>
              </a:rPr>
              <a:t>Most will suffer severe hardship with loss of income, job, loss of hobbies, marital difficulties.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ea typeface="ＭＳ Ｐゴシック" pitchFamily="34" charset="-128"/>
              </a:rPr>
              <a:t>Difficult to conceive that the majority of patients would wish to continue in this state</a:t>
            </a:r>
          </a:p>
        </p:txBody>
      </p:sp>
    </p:spTree>
    <p:extLst>
      <p:ext uri="{BB962C8B-B14F-4D97-AF65-F5344CB8AC3E}">
        <p14:creationId xmlns:p14="http://schemas.microsoft.com/office/powerpoint/2010/main" val="11457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548680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accent2"/>
                </a:solidFill>
                <a:ea typeface="ＭＳ Ｐゴシック" pitchFamily="34" charset="-128"/>
              </a:rPr>
              <a:t>Is it a real illness?</a:t>
            </a:r>
            <a:endParaRPr lang="en-GB" altLang="en-US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Scientific evidence now points to underlying physiological abnormalities.</a:t>
            </a:r>
          </a:p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Psychiatric symptoms are secondary.</a:t>
            </a:r>
          </a:p>
          <a:p>
            <a:pPr lvl="1" eaLnBrk="1" hangingPunct="1"/>
            <a:r>
              <a:rPr lang="en-GB" altLang="en-US" dirty="0" smtClean="0">
                <a:ea typeface="ＭＳ Ｐゴシック" pitchFamily="34" charset="-128"/>
              </a:rPr>
              <a:t>Anger</a:t>
            </a:r>
          </a:p>
          <a:p>
            <a:pPr lvl="1" eaLnBrk="1" hangingPunct="1"/>
            <a:r>
              <a:rPr lang="en-GB" altLang="en-US" dirty="0" smtClean="0">
                <a:ea typeface="ＭＳ Ｐゴシック" pitchFamily="34" charset="-128"/>
              </a:rPr>
              <a:t>Frustration</a:t>
            </a:r>
          </a:p>
          <a:p>
            <a:pPr lvl="1" eaLnBrk="1" hangingPunct="1"/>
            <a:r>
              <a:rPr lang="en-GB" altLang="en-US" dirty="0" smtClean="0">
                <a:ea typeface="ＭＳ Ｐゴシック" pitchFamily="34" charset="-128"/>
              </a:rPr>
              <a:t>Reactive depression and anxiety</a:t>
            </a:r>
          </a:p>
        </p:txBody>
      </p:sp>
    </p:spTree>
    <p:extLst>
      <p:ext uri="{BB962C8B-B14F-4D97-AF65-F5344CB8AC3E}">
        <p14:creationId xmlns:p14="http://schemas.microsoft.com/office/powerpoint/2010/main" val="80608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6"/>
          <p:cNvSpPr>
            <a:spLocks noChangeAspect="1" noChangeArrowheads="1" noTextEdit="1"/>
          </p:cNvSpPr>
          <p:nvPr/>
        </p:nvSpPr>
        <p:spPr bwMode="auto">
          <a:xfrm>
            <a:off x="0" y="188913"/>
            <a:ext cx="914400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4" name="_s3076"/>
          <p:cNvCxnSpPr>
            <a:cxnSpLocks noChangeShapeType="1"/>
            <a:stCxn id="19" idx="1"/>
            <a:endCxn id="14" idx="2"/>
          </p:cNvCxnSpPr>
          <p:nvPr/>
        </p:nvCxnSpPr>
        <p:spPr bwMode="auto">
          <a:xfrm rot="10800000">
            <a:off x="1959429" y="2242037"/>
            <a:ext cx="653143" cy="435932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_s3077"/>
          <p:cNvCxnSpPr>
            <a:cxnSpLocks noChangeShapeType="1"/>
            <a:stCxn id="18" idx="1"/>
            <a:endCxn id="16" idx="2"/>
          </p:cNvCxnSpPr>
          <p:nvPr/>
        </p:nvCxnSpPr>
        <p:spPr bwMode="auto">
          <a:xfrm rot="10800000">
            <a:off x="4572000" y="5321722"/>
            <a:ext cx="653143" cy="511499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_s3078"/>
          <p:cNvCxnSpPr>
            <a:cxnSpLocks noChangeShapeType="1"/>
            <a:stCxn id="17" idx="1"/>
          </p:cNvCxnSpPr>
          <p:nvPr/>
        </p:nvCxnSpPr>
        <p:spPr bwMode="auto">
          <a:xfrm rot="10800000">
            <a:off x="4572000" y="3011958"/>
            <a:ext cx="653143" cy="513281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_s3079"/>
          <p:cNvCxnSpPr>
            <a:cxnSpLocks noChangeShapeType="1"/>
            <a:stCxn id="16" idx="1"/>
            <a:endCxn id="14" idx="2"/>
          </p:cNvCxnSpPr>
          <p:nvPr/>
        </p:nvCxnSpPr>
        <p:spPr bwMode="auto">
          <a:xfrm rot="10800000">
            <a:off x="1959429" y="2242037"/>
            <a:ext cx="653143" cy="282304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_s3080"/>
          <p:cNvCxnSpPr>
            <a:cxnSpLocks noChangeShapeType="1"/>
            <a:stCxn id="15" idx="1"/>
            <a:endCxn id="14" idx="2"/>
          </p:cNvCxnSpPr>
          <p:nvPr/>
        </p:nvCxnSpPr>
        <p:spPr bwMode="auto">
          <a:xfrm rot="10800000">
            <a:off x="1959429" y="2242037"/>
            <a:ext cx="653143" cy="2053124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_s3081"/>
          <p:cNvCxnSpPr>
            <a:cxnSpLocks noChangeShapeType="1"/>
            <a:endCxn id="14" idx="2"/>
          </p:cNvCxnSpPr>
          <p:nvPr/>
        </p:nvCxnSpPr>
        <p:spPr bwMode="auto">
          <a:xfrm rot="10800000">
            <a:off x="1959429" y="2242037"/>
            <a:ext cx="653143" cy="513281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_s3082"/>
          <p:cNvCxnSpPr>
            <a:cxnSpLocks noChangeShapeType="1"/>
            <a:stCxn id="14" idx="0"/>
            <a:endCxn id="13" idx="2"/>
          </p:cNvCxnSpPr>
          <p:nvPr/>
        </p:nvCxnSpPr>
        <p:spPr bwMode="auto">
          <a:xfrm rot="16200000">
            <a:off x="1835644" y="1597276"/>
            <a:ext cx="256640" cy="45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_s3083"/>
          <p:cNvCxnSpPr>
            <a:cxnSpLocks noChangeShapeType="1"/>
            <a:stCxn id="13" idx="0"/>
            <a:endCxn id="12" idx="2"/>
          </p:cNvCxnSpPr>
          <p:nvPr/>
        </p:nvCxnSpPr>
        <p:spPr bwMode="auto">
          <a:xfrm rot="16200000">
            <a:off x="1835644" y="827355"/>
            <a:ext cx="256640" cy="45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_s3084"/>
          <p:cNvSpPr>
            <a:spLocks noChangeArrowheads="1"/>
          </p:cNvSpPr>
          <p:nvPr/>
        </p:nvSpPr>
        <p:spPr bwMode="auto">
          <a:xfrm>
            <a:off x="0" y="188913"/>
            <a:ext cx="3918857" cy="5132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prstClr val="white"/>
                </a:solidFill>
              </a:rPr>
              <a:t>Genetic predisposition</a:t>
            </a:r>
          </a:p>
        </p:txBody>
      </p:sp>
      <p:sp>
        <p:nvSpPr>
          <p:cNvPr id="13" name="_s3085"/>
          <p:cNvSpPr>
            <a:spLocks noChangeArrowheads="1"/>
          </p:cNvSpPr>
          <p:nvPr/>
        </p:nvSpPr>
        <p:spPr bwMode="auto">
          <a:xfrm>
            <a:off x="0" y="958834"/>
            <a:ext cx="3918857" cy="5132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prstClr val="white"/>
                </a:solidFill>
              </a:rPr>
              <a:t>Psychosocial background</a:t>
            </a:r>
          </a:p>
        </p:txBody>
      </p:sp>
      <p:sp>
        <p:nvSpPr>
          <p:cNvPr id="14" name="_s3086"/>
          <p:cNvSpPr>
            <a:spLocks noChangeArrowheads="1"/>
          </p:cNvSpPr>
          <p:nvPr/>
        </p:nvSpPr>
        <p:spPr bwMode="auto">
          <a:xfrm>
            <a:off x="0" y="1728756"/>
            <a:ext cx="3918857" cy="5132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prstClr val="white"/>
                </a:solidFill>
              </a:rPr>
              <a:t>Triggering  event (infection)</a:t>
            </a:r>
          </a:p>
        </p:txBody>
      </p:sp>
      <p:sp>
        <p:nvSpPr>
          <p:cNvPr id="15" name="_s3088"/>
          <p:cNvSpPr>
            <a:spLocks noChangeArrowheads="1"/>
          </p:cNvSpPr>
          <p:nvPr/>
        </p:nvSpPr>
        <p:spPr bwMode="auto">
          <a:xfrm>
            <a:off x="2612571" y="4038520"/>
            <a:ext cx="3918857" cy="5132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prstClr val="white"/>
                </a:solidFill>
              </a:rPr>
              <a:t>Endocrine disturbance (adrenocortical axis)</a:t>
            </a:r>
          </a:p>
        </p:txBody>
      </p:sp>
      <p:sp>
        <p:nvSpPr>
          <p:cNvPr id="16" name="_s3089"/>
          <p:cNvSpPr>
            <a:spLocks noChangeArrowheads="1"/>
          </p:cNvSpPr>
          <p:nvPr/>
        </p:nvSpPr>
        <p:spPr bwMode="auto">
          <a:xfrm>
            <a:off x="2612571" y="4808441"/>
            <a:ext cx="3918857" cy="5132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prstClr val="white"/>
                </a:solidFill>
              </a:rPr>
              <a:t>Autonomic dysfunction</a:t>
            </a:r>
          </a:p>
        </p:txBody>
      </p:sp>
      <p:sp>
        <p:nvSpPr>
          <p:cNvPr id="17" name="_s3090"/>
          <p:cNvSpPr>
            <a:spLocks noChangeArrowheads="1"/>
          </p:cNvSpPr>
          <p:nvPr/>
        </p:nvSpPr>
        <p:spPr bwMode="auto">
          <a:xfrm>
            <a:off x="5225143" y="3268598"/>
            <a:ext cx="3918857" cy="5132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prstClr val="white"/>
                </a:solidFill>
              </a:rPr>
              <a:t>Chronic cytokine abnormalities</a:t>
            </a:r>
          </a:p>
        </p:txBody>
      </p:sp>
      <p:sp>
        <p:nvSpPr>
          <p:cNvPr id="18" name="_s3091"/>
          <p:cNvSpPr>
            <a:spLocks noChangeArrowheads="1"/>
          </p:cNvSpPr>
          <p:nvPr/>
        </p:nvSpPr>
        <p:spPr bwMode="auto">
          <a:xfrm>
            <a:off x="5225143" y="5578362"/>
            <a:ext cx="3918857" cy="5114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prstClr val="white"/>
                </a:solidFill>
              </a:rPr>
              <a:t>POTS, postural hypotension, </a:t>
            </a:r>
          </a:p>
          <a:p>
            <a:pPr algn="ctr" eaLnBrk="1" hangingPunct="1"/>
            <a:r>
              <a:rPr lang="en-GB" altLang="en-US" sz="1400" b="1" dirty="0">
                <a:solidFill>
                  <a:prstClr val="white"/>
                </a:solidFill>
              </a:rPr>
              <a:t>abnormal muscle and skin blood flow</a:t>
            </a:r>
          </a:p>
        </p:txBody>
      </p:sp>
      <p:sp>
        <p:nvSpPr>
          <p:cNvPr id="19" name="_s3092"/>
          <p:cNvSpPr>
            <a:spLocks noChangeArrowheads="1"/>
          </p:cNvSpPr>
          <p:nvPr/>
        </p:nvSpPr>
        <p:spPr bwMode="auto">
          <a:xfrm>
            <a:off x="2612571" y="6346501"/>
            <a:ext cx="3918857" cy="5114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prstClr val="white"/>
                </a:solidFill>
              </a:rPr>
              <a:t>Mitochondrial abnormality?</a:t>
            </a:r>
          </a:p>
        </p:txBody>
      </p:sp>
      <p:sp>
        <p:nvSpPr>
          <p:cNvPr id="20" name="_s3087"/>
          <p:cNvSpPr>
            <a:spLocks noChangeArrowheads="1"/>
          </p:cNvSpPr>
          <p:nvPr/>
        </p:nvSpPr>
        <p:spPr bwMode="auto">
          <a:xfrm>
            <a:off x="2612571" y="2498677"/>
            <a:ext cx="3918857" cy="5132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prstClr val="white"/>
                </a:solidFill>
              </a:rPr>
              <a:t>Dysfunctional immunological response</a:t>
            </a:r>
          </a:p>
        </p:txBody>
      </p:sp>
    </p:spTree>
    <p:extLst>
      <p:ext uri="{BB962C8B-B14F-4D97-AF65-F5344CB8AC3E}">
        <p14:creationId xmlns:p14="http://schemas.microsoft.com/office/powerpoint/2010/main" val="203232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622655"/>
            <a:ext cx="8229600" cy="561975"/>
          </a:xfrm>
        </p:spPr>
        <p:txBody>
          <a:bodyPr>
            <a:noAutofit/>
          </a:bodyPr>
          <a:lstStyle/>
          <a:p>
            <a:r>
              <a:rPr lang="en-GB" altLang="en-US" sz="3200" dirty="0" smtClean="0">
                <a:solidFill>
                  <a:schemeClr val="accent2"/>
                </a:solidFill>
                <a:ea typeface="ＭＳ Ｐゴシック" pitchFamily="34" charset="-128"/>
              </a:rPr>
              <a:t>What is autonomic dysfunction?</a:t>
            </a:r>
            <a:endParaRPr lang="en-US" altLang="en-US" sz="3200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67587" name="Picture 5" descr="circulate-cardiovascular-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195388"/>
            <a:ext cx="33718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9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dysautomia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341438"/>
            <a:ext cx="5400675" cy="3671887"/>
          </a:xfrm>
          <a:noFill/>
        </p:spPr>
      </p:pic>
    </p:spTree>
    <p:extLst>
      <p:ext uri="{BB962C8B-B14F-4D97-AF65-F5344CB8AC3E}">
        <p14:creationId xmlns:p14="http://schemas.microsoft.com/office/powerpoint/2010/main" val="181140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4"/>
          <p:cNvGraphicFramePr>
            <a:graphicFrameLocks noChangeAspect="1"/>
          </p:cNvGraphicFramePr>
          <p:nvPr/>
        </p:nvGraphicFramePr>
        <p:xfrm>
          <a:off x="900113" y="2355850"/>
          <a:ext cx="7488237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rism Project" r:id="rId4" imgW="5047488" imgH="2147316" progId="Prism.Document">
                  <p:embed/>
                </p:oleObj>
              </mc:Choice>
              <mc:Fallback>
                <p:oleObj name="Prism Project" r:id="rId4" imgW="5047488" imgH="2147316" progId="Prism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55850"/>
                        <a:ext cx="7488237" cy="308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11560" y="620688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>
                <a:solidFill>
                  <a:schemeClr val="accent2"/>
                </a:solidFill>
              </a:rPr>
              <a:t>Symptoms of autonomic dysfunction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4636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smtClean="0">
                <a:solidFill>
                  <a:schemeClr val="accent2"/>
                </a:solidFill>
              </a:rPr>
              <a:t>Orthostatic intolerance</a:t>
            </a:r>
            <a:endParaRPr lang="en-US" altLang="en-US" sz="4000" smtClean="0">
              <a:solidFill>
                <a:schemeClr val="accent2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mtClean="0"/>
              <a:t>CFS – 89%</a:t>
            </a:r>
          </a:p>
          <a:p>
            <a:pPr>
              <a:buFontTx/>
              <a:buNone/>
            </a:pPr>
            <a:r>
              <a:rPr lang="en-GB" altLang="en-US" smtClean="0"/>
              <a:t>NAFLD - 56% (Newton et al., CAR 2009)</a:t>
            </a:r>
          </a:p>
          <a:p>
            <a:pPr>
              <a:buFontTx/>
              <a:buNone/>
            </a:pPr>
            <a:r>
              <a:rPr lang="en-GB" altLang="en-US" smtClean="0"/>
              <a:t>PBC – 69% (Newton et al., Hepatology 2008)</a:t>
            </a:r>
          </a:p>
          <a:p>
            <a:pPr>
              <a:buFontTx/>
              <a:buNone/>
            </a:pPr>
            <a:endParaRPr lang="en-GB" altLang="en-US" smtClean="0"/>
          </a:p>
          <a:p>
            <a:pPr>
              <a:buFontTx/>
              <a:buNone/>
            </a:pPr>
            <a:r>
              <a:rPr lang="en-GB" altLang="en-US" smtClean="0"/>
              <a:t>In all cases fatigue severity associates with increased orthostatic intolerance. </a:t>
            </a:r>
          </a:p>
          <a:p>
            <a:endParaRPr lang="en-GB" altLang="en-US" smtClean="0"/>
          </a:p>
          <a:p>
            <a:pPr>
              <a:buFontTx/>
              <a:buNone/>
            </a:pPr>
            <a:endParaRPr lang="en-GB" altLang="en-US" smtClean="0"/>
          </a:p>
          <a:p>
            <a:endParaRPr lang="en-US" altLang="en-US" smtClean="0"/>
          </a:p>
        </p:txBody>
      </p:sp>
      <p:pic>
        <p:nvPicPr>
          <p:cNvPr id="77828" name="Picture 4" descr="newcastle_master_co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805488"/>
            <a:ext cx="2566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9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763713" y="2565400"/>
            <a:ext cx="2447925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932363" y="2565400"/>
            <a:ext cx="24479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515100" y="2565400"/>
            <a:ext cx="865188" cy="12954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1979613" y="2274888"/>
            <a:ext cx="3527425" cy="2017712"/>
          </a:xfrm>
          <a:prstGeom prst="ellipse">
            <a:avLst/>
          </a:prstGeom>
          <a:solidFill>
            <a:srgbClr val="FF0000">
              <a:alpha val="25098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987675" y="1143000"/>
            <a:ext cx="3375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 err="1">
                <a:solidFill>
                  <a:srgbClr val="FF3300"/>
                </a:solidFill>
              </a:rPr>
              <a:t>Dysautonomia</a:t>
            </a:r>
            <a:r>
              <a:rPr lang="en-GB" altLang="en-US" sz="2000" b="1" dirty="0">
                <a:solidFill>
                  <a:srgbClr val="FF3300"/>
                </a:solidFill>
              </a:rPr>
              <a:t>-Associated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FF3300"/>
                </a:solidFill>
              </a:rPr>
              <a:t>Fatigue (</a:t>
            </a:r>
            <a:r>
              <a:rPr lang="en-GB" altLang="en-US" sz="2000" b="1" dirty="0" err="1">
                <a:solidFill>
                  <a:srgbClr val="FF3300"/>
                </a:solidFill>
              </a:rPr>
              <a:t>DAF</a:t>
            </a:r>
            <a:r>
              <a:rPr lang="en-GB" altLang="en-US" sz="2000" b="1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4427538" y="1844675"/>
            <a:ext cx="0" cy="4333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698625" y="655638"/>
            <a:ext cx="1144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accent2"/>
                </a:solidFill>
              </a:rPr>
              <a:t>CFS/ME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6442075" y="655638"/>
            <a:ext cx="217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accent1"/>
                </a:solidFill>
              </a:rPr>
              <a:t>Chronic Disease</a:t>
            </a:r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2268538" y="1125538"/>
            <a:ext cx="0" cy="11509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6804025" y="1125538"/>
            <a:ext cx="0" cy="11509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3419475" y="501332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DAF Fatigue</a:t>
            </a:r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 flipH="1" flipV="1">
            <a:off x="3132138" y="3502025"/>
            <a:ext cx="720725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 flipV="1">
            <a:off x="4427538" y="3500438"/>
            <a:ext cx="7207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3241675" y="5510213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Non-DAF Fatigue</a:t>
            </a:r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H="1" flipV="1">
            <a:off x="1908175" y="3716338"/>
            <a:ext cx="1368425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V="1">
            <a:off x="5292725" y="3716338"/>
            <a:ext cx="792163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 rot="-5400000">
            <a:off x="5651500" y="3082925"/>
            <a:ext cx="820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Fatigued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 rot="-5400000">
            <a:off x="6371432" y="3067844"/>
            <a:ext cx="1168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/>
              <a:t>Non-Fatigued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250825" y="6237288"/>
            <a:ext cx="362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Newton et al.,  QJM 2007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6790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4429125" y="1928813"/>
          <a:ext cx="4319588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Prism Project" r:id="rId4" imgW="3799332" imgH="2439924" progId="Prism.Document">
                  <p:embed/>
                </p:oleObj>
              </mc:Choice>
              <mc:Fallback>
                <p:oleObj name="Prism Project" r:id="rId4" imgW="3799332" imgH="2439924" progId="Prism.Document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928813"/>
                        <a:ext cx="4319588" cy="308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GB" altLang="en-US" sz="4000" dirty="0" smtClean="0">
                <a:solidFill>
                  <a:schemeClr val="accent2"/>
                </a:solidFill>
              </a:rPr>
              <a:t>Objective autonomic abnormalities</a:t>
            </a:r>
          </a:p>
        </p:txBody>
      </p:sp>
      <p:graphicFrame>
        <p:nvGraphicFramePr>
          <p:cNvPr id="8090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68313" y="1916113"/>
          <a:ext cx="424815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Prism Project" r:id="rId6" imgW="3794760" imgH="2439924" progId="Prism.Document">
                  <p:embed/>
                </p:oleObj>
              </mc:Choice>
              <mc:Fallback>
                <p:oleObj name="Prism Project" r:id="rId6" imgW="3794760" imgH="2439924" progId="Prism.Document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16113"/>
                        <a:ext cx="4248150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4911725" y="5969000"/>
            <a:ext cx="390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Newton et al., Psychosom Med 2009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Newton et al., CAR 2009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584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Outline of talk 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576" y="1600200"/>
            <a:ext cx="7704856" cy="4525963"/>
          </a:xfrm>
        </p:spPr>
        <p:txBody>
          <a:bodyPr/>
          <a:lstStyle/>
          <a:p>
            <a:r>
              <a:rPr lang="en-GB" dirty="0" smtClean="0"/>
              <a:t>Double act ….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What is fatigue ?</a:t>
            </a:r>
          </a:p>
          <a:p>
            <a:r>
              <a:rPr lang="en-GB" dirty="0" smtClean="0"/>
              <a:t>What is autonomic dysfunction ? How might it lead to fatigue ? </a:t>
            </a:r>
          </a:p>
          <a:p>
            <a:r>
              <a:rPr lang="en-GB" dirty="0" smtClean="0"/>
              <a:t>The role of sleep in fatigue &amp; CFS</a:t>
            </a:r>
          </a:p>
          <a:p>
            <a:r>
              <a:rPr lang="en-GB" dirty="0" smtClean="0"/>
              <a:t>Recent and current work from Newcastle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2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4859338" y="5373688"/>
            <a:ext cx="42846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Newton et al. Liver Int 2006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Newton et al. EJGH 2006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Newton et al. Hepatology 2006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51847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84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3600" dirty="0">
                <a:solidFill>
                  <a:srgbClr val="C0504D"/>
                </a:solidFill>
              </a:rPr>
              <a:t>Consequences of autonomic </a:t>
            </a:r>
            <a:r>
              <a:rPr lang="en-GB" altLang="en-US" sz="3600" dirty="0" smtClean="0">
                <a:solidFill>
                  <a:srgbClr val="C0504D"/>
                </a:solidFill>
              </a:rPr>
              <a:t>dysfunction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316412" cy="49974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800" dirty="0" smtClean="0"/>
              <a:t>	</a:t>
            </a:r>
            <a:endParaRPr lang="en-US" altLang="en-US" sz="2800" dirty="0" smtClean="0"/>
          </a:p>
        </p:txBody>
      </p:sp>
      <p:pic>
        <p:nvPicPr>
          <p:cNvPr id="83972" name="Picture 4" descr="phoebe&amp;fss 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1916832"/>
            <a:ext cx="4038600" cy="3028950"/>
          </a:xfrm>
          <a:noFill/>
        </p:spPr>
      </p:pic>
      <p:pic>
        <p:nvPicPr>
          <p:cNvPr id="83973" name="Picture 5" descr="newcastle_master_col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805488"/>
            <a:ext cx="2566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58750" y="6184900"/>
            <a:ext cx="269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Newton et al., CAR 2009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1100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Grp="1" noChangeAspect="1"/>
          </p:cNvGraphicFramePr>
          <p:nvPr>
            <p:ph/>
          </p:nvPr>
        </p:nvGraphicFramePr>
        <p:xfrm>
          <a:off x="1963738" y="260350"/>
          <a:ext cx="6424612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Document" r:id="rId4" imgW="5617358" imgH="4346022" progId="Word.Document.8">
                  <p:embed/>
                </p:oleObj>
              </mc:Choice>
              <mc:Fallback>
                <p:oleObj name="Document" r:id="rId4" imgW="5617358" imgH="4346022" progId="Word.Document.8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260350"/>
                        <a:ext cx="6424612" cy="497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23850" y="5734050"/>
            <a:ext cx="853281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/>
              <a:t>Those with LOC - HUT was positive in 15 (56%) which is comparable to previous studies of the predictive value of head up tilt in those with unexplained syncope.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695825" y="6473825"/>
            <a:ext cx="330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Hollingsworth et al., EJCI 2010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58719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Upstream</a:t>
            </a:r>
          </a:p>
        </p:txBody>
      </p:sp>
      <p:graphicFrame>
        <p:nvGraphicFramePr>
          <p:cNvPr id="8704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11188" y="2636838"/>
          <a:ext cx="36576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Prism 5" r:id="rId4" imgW="3657600" imgH="2426400" progId="Prism5.Document">
                  <p:embed/>
                </p:oleObj>
              </mc:Choice>
              <mc:Fallback>
                <p:oleObj name="Prism 5" r:id="rId4" imgW="3657600" imgH="2426400" progId="Prism5.Document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36838"/>
                        <a:ext cx="365760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39608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7045" name="Object 3"/>
          <p:cNvGraphicFramePr>
            <a:graphicFrameLocks noChangeAspect="1"/>
          </p:cNvGraphicFramePr>
          <p:nvPr/>
        </p:nvGraphicFramePr>
        <p:xfrm>
          <a:off x="4787900" y="3644900"/>
          <a:ext cx="3849688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Prism 5" r:id="rId7" imgW="3849840" imgH="2651760" progId="Prism5.Document">
                  <p:embed/>
                </p:oleObj>
              </mc:Choice>
              <mc:Fallback>
                <p:oleObj name="Prism 5" r:id="rId7" imgW="3849840" imgH="2651760" progId="Prism5.Document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644900"/>
                        <a:ext cx="3849688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29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836712"/>
            <a:ext cx="8197850" cy="719138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solidFill>
                  <a:schemeClr val="accent2"/>
                </a:solidFill>
              </a:rPr>
              <a:t>Muscle MR spectroscopy – 2 </a:t>
            </a:r>
            <a:r>
              <a:rPr lang="en-GB" altLang="en-US" sz="2800" dirty="0" err="1" smtClean="0">
                <a:solidFill>
                  <a:schemeClr val="accent2"/>
                </a:solidFill>
              </a:rPr>
              <a:t>mins</a:t>
            </a:r>
            <a:r>
              <a:rPr lang="en-GB" altLang="en-US" sz="2800" dirty="0" smtClean="0">
                <a:solidFill>
                  <a:schemeClr val="accent2"/>
                </a:solidFill>
              </a:rPr>
              <a:t> exercise 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2296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16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16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16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16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16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16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altLang="en-US" sz="16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altLang="en-US" sz="1600" smtClean="0"/>
              <a:t>	</a:t>
            </a:r>
          </a:p>
        </p:txBody>
      </p:sp>
      <p:pic>
        <p:nvPicPr>
          <p:cNvPr id="88068" name="Picture 4" descr="IMG_01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28860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plantar_flex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166211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Kierensdesperatel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1123" r="75027" b="36615"/>
          <a:stretch>
            <a:fillRect/>
          </a:stretch>
        </p:blipFill>
        <p:spPr bwMode="auto">
          <a:xfrm>
            <a:off x="6372225" y="2060575"/>
            <a:ext cx="24511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Rectangle 7"/>
          <p:cNvSpPr>
            <a:spLocks noChangeArrowheads="1"/>
          </p:cNvSpPr>
          <p:nvPr/>
        </p:nvSpPr>
        <p:spPr bwMode="auto">
          <a:xfrm rot="-151013">
            <a:off x="6732588" y="3068638"/>
            <a:ext cx="1755775" cy="577850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88072" name="Picture 9" descr="newcastle_master_col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805488"/>
            <a:ext cx="2566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519113" y="5824538"/>
            <a:ext cx="291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Jones &amp; Newton JIM, 2009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928132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Downstream</a:t>
            </a:r>
          </a:p>
        </p:txBody>
      </p:sp>
      <p:pic>
        <p:nvPicPr>
          <p:cNvPr id="89091" name="Picture 4" descr="Appendix Fig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1800"/>
            <a:ext cx="31115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3" descr="Extra Fig 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60800"/>
            <a:ext cx="3784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Content Placeholder 5"/>
          <p:cNvSpPr>
            <a:spLocks noGrp="1"/>
          </p:cNvSpPr>
          <p:nvPr>
            <p:ph idx="1"/>
          </p:nvPr>
        </p:nvSpPr>
        <p:spPr>
          <a:xfrm>
            <a:off x="457200" y="4365625"/>
            <a:ext cx="7427913" cy="1760538"/>
          </a:xfrm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320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altLang="en-US" sz="3600" dirty="0">
                <a:solidFill>
                  <a:schemeClr val="accent2"/>
                </a:solidFill>
                <a:latin typeface="+mn-lt"/>
              </a:rPr>
              <a:t>Human muscle cell cultures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altLang="en-US" sz="2400">
                <a:latin typeface="Comic Sans MS" pitchFamily="66" charset="0"/>
              </a:rPr>
              <a:t>Myoblast culture	        Day 7 myotube culture</a:t>
            </a:r>
          </a:p>
        </p:txBody>
      </p:sp>
      <p:pic>
        <p:nvPicPr>
          <p:cNvPr id="11270" name="Picture 6" descr="Myoblas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205038"/>
            <a:ext cx="34766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Myotub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205038"/>
            <a:ext cx="34591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08038" y="5757863"/>
            <a:ext cx="556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omic Sans MS" pitchFamily="66" charset="0"/>
              </a:rPr>
              <a:t>10 biopsies obtained from chronic fatigue patients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latin typeface="+mn-lt"/>
              </a:rPr>
              <a:t>C-Pace EP</a:t>
            </a:r>
          </a:p>
        </p:txBody>
      </p:sp>
      <p:pic>
        <p:nvPicPr>
          <p:cNvPr id="13315" name="Picture 5" descr="P10007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1458913"/>
            <a:ext cx="63722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31913" y="1341438"/>
            <a:ext cx="6480175" cy="4967287"/>
            <a:chOff x="755576" y="692696"/>
            <a:chExt cx="7416824" cy="5616624"/>
          </a:xfrm>
        </p:grpSpPr>
        <p:sp>
          <p:nvSpPr>
            <p:cNvPr id="8" name="Rectangle 7"/>
            <p:cNvSpPr/>
            <p:nvPr/>
          </p:nvSpPr>
          <p:spPr>
            <a:xfrm rot="16200000" flipV="1">
              <a:off x="-1620300" y="3068572"/>
              <a:ext cx="5616624" cy="86487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67500"/>
                    <a:satMod val="115000"/>
                    <a:alpha val="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0800000" flipV="1">
              <a:off x="755576" y="5445915"/>
              <a:ext cx="7416824" cy="863405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67500"/>
                    <a:satMod val="115000"/>
                    <a:alpha val="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755576" y="692696"/>
              <a:ext cx="7416824" cy="863405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67500"/>
                    <a:satMod val="115000"/>
                    <a:alpha val="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 flipV="1">
              <a:off x="4931651" y="3068572"/>
              <a:ext cx="5616624" cy="86487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67500"/>
                    <a:satMod val="115000"/>
                    <a:alpha val="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317" name="Picture 4" descr="MC900198868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729538" y="5414963"/>
            <a:ext cx="1414462" cy="144303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Drug development ?</a:t>
            </a:r>
          </a:p>
        </p:txBody>
      </p:sp>
      <p:pic>
        <p:nvPicPr>
          <p:cNvPr id="91139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2735262" cy="4176712"/>
          </a:xfrm>
        </p:spPr>
      </p:pic>
      <p:pic>
        <p:nvPicPr>
          <p:cNvPr id="91140" name="Picture 1" descr="Pilot Fig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240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Rectangle 2"/>
          <p:cNvSpPr>
            <a:spLocks noChangeArrowheads="1"/>
          </p:cNvSpPr>
          <p:nvPr/>
        </p:nvSpPr>
        <p:spPr bwMode="auto">
          <a:xfrm>
            <a:off x="4427538" y="414972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rgbClr val="000000"/>
                </a:solidFill>
              </a:rPr>
              <a:t>Intra-cellular pH in cultured myoblasts from CFS and normal control subjects prior to and 120 minutes after treatment with dichloroacetate (DCA). </a:t>
            </a:r>
            <a:endParaRPr lang="en-GB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0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755650" y="1628775"/>
          <a:ext cx="295275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Prism Project" r:id="rId4" imgW="2532888" imgH="2147316" progId="Prism.Document">
                  <p:embed/>
                </p:oleObj>
              </mc:Choice>
              <mc:Fallback>
                <p:oleObj name="Prism Project" r:id="rId4" imgW="2532888" imgH="2147316" progId="Prism.Documen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28775"/>
                        <a:ext cx="2952750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3" name="Picture 4" descr="newcastle_master_col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805488"/>
            <a:ext cx="2566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Cardiac MR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92165" name="Text Box 7"/>
          <p:cNvSpPr txBox="1">
            <a:spLocks noChangeArrowheads="1"/>
          </p:cNvSpPr>
          <p:nvPr/>
        </p:nvSpPr>
        <p:spPr bwMode="auto">
          <a:xfrm>
            <a:off x="179388" y="5949950"/>
            <a:ext cx="455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000000"/>
                </a:solidFill>
              </a:rPr>
              <a:t>Hollingsworth et al., EJCI 2010 &amp; JIM 2011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92166" name="Group 2"/>
          <p:cNvGrpSpPr>
            <a:grpSpLocks noChangeAspect="1"/>
          </p:cNvGrpSpPr>
          <p:nvPr/>
        </p:nvGrpSpPr>
        <p:grpSpPr bwMode="auto">
          <a:xfrm>
            <a:off x="4716463" y="1268413"/>
            <a:ext cx="3700462" cy="3957637"/>
            <a:chOff x="2747" y="1967"/>
            <a:chExt cx="6406" cy="6851"/>
          </a:xfrm>
        </p:grpSpPr>
        <p:pic>
          <p:nvPicPr>
            <p:cNvPr id="9216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" y="1967"/>
              <a:ext cx="3263" cy="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" y="1967"/>
              <a:ext cx="3216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" y="5371"/>
              <a:ext cx="3235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" y="5371"/>
              <a:ext cx="3216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361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908720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What is CFS(ME)?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44824"/>
            <a:ext cx="8229600" cy="423793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600" dirty="0" smtClean="0">
                <a:ea typeface="ＭＳ Ｐゴシック" pitchFamily="34" charset="-128"/>
              </a:rPr>
              <a:t>Classified by WHO in ICD-10 as a neurological disorder G93.3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en-GB" altLang="en-US" sz="2600" dirty="0" smtClean="0">
                <a:ea typeface="ＭＳ Ｐゴシック" pitchFamily="34" charset="-128"/>
              </a:rPr>
              <a:t>Medical unexplained</a:t>
            </a:r>
          </a:p>
          <a:p>
            <a:pPr lvl="1" eaLnBrk="1" hangingPunct="1"/>
            <a:r>
              <a:rPr lang="en-GB" altLang="en-US" sz="2600" dirty="0" smtClean="0">
                <a:ea typeface="ＭＳ Ｐゴシック" pitchFamily="34" charset="-128"/>
              </a:rPr>
              <a:t>Physiologically distinct from depression</a:t>
            </a:r>
          </a:p>
          <a:p>
            <a:pPr lvl="1" eaLnBrk="1" hangingPunct="1"/>
            <a:r>
              <a:rPr lang="en-GB" altLang="en-US" sz="2600" dirty="0" smtClean="0">
                <a:ea typeface="ＭＳ Ｐゴシック" pitchFamily="34" charset="-128"/>
              </a:rPr>
              <a:t>Identifiable immunological, neurological, endocrine abnormalities that are consistent</a:t>
            </a:r>
          </a:p>
        </p:txBody>
      </p:sp>
    </p:spTree>
    <p:extLst>
      <p:ext uri="{BB962C8B-B14F-4D97-AF65-F5344CB8AC3E}">
        <p14:creationId xmlns:p14="http://schemas.microsoft.com/office/powerpoint/2010/main" val="249083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 idx="4294967295"/>
          </p:nvPr>
        </p:nvSpPr>
        <p:spPr>
          <a:xfrm>
            <a:off x="395536" y="692696"/>
            <a:ext cx="8229600" cy="561975"/>
          </a:xfrm>
        </p:spPr>
        <p:txBody>
          <a:bodyPr>
            <a:noAutofit/>
          </a:bodyPr>
          <a:lstStyle/>
          <a:p>
            <a:r>
              <a:rPr lang="en-GB" alt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Studies from Newcastle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4294967295"/>
          </p:nvPr>
        </p:nvSpPr>
        <p:spPr>
          <a:xfrm>
            <a:off x="323528" y="2060848"/>
            <a:ext cx="8229600" cy="2764904"/>
          </a:xfrm>
        </p:spPr>
        <p:txBody>
          <a:bodyPr>
            <a:normAutofit/>
          </a:bodyPr>
          <a:lstStyle/>
          <a:p>
            <a:r>
              <a:rPr lang="en-GB" altLang="en-US" sz="2800" dirty="0" smtClean="0">
                <a:ea typeface="ＭＳ Ｐゴシック" pitchFamily="34" charset="-128"/>
              </a:rPr>
              <a:t>Confirmed autonomic abnormalities</a:t>
            </a:r>
          </a:p>
          <a:p>
            <a:endParaRPr lang="en-GB" altLang="en-US" sz="2800" dirty="0" smtClean="0">
              <a:ea typeface="ＭＳ Ｐゴシック" pitchFamily="34" charset="-128"/>
            </a:endParaRPr>
          </a:p>
          <a:p>
            <a:r>
              <a:rPr lang="en-GB" altLang="en-US" sz="2800" dirty="0" smtClean="0">
                <a:ea typeface="ＭＳ Ｐゴシック" pitchFamily="34" charset="-128"/>
              </a:rPr>
              <a:t>Brain, cardiac and muscle abnormalities </a:t>
            </a:r>
          </a:p>
          <a:p>
            <a:endParaRPr lang="en-GB" altLang="en-US" sz="2800" dirty="0" smtClean="0">
              <a:ea typeface="ＭＳ Ｐゴシック" pitchFamily="34" charset="-128"/>
            </a:endParaRPr>
          </a:p>
          <a:p>
            <a:r>
              <a:rPr lang="en-GB" altLang="en-US" sz="2800" dirty="0" smtClean="0">
                <a:ea typeface="ＭＳ Ｐゴシック" pitchFamily="34" charset="-128"/>
              </a:rPr>
              <a:t>Similar findings in fatigue associated chronic diseases </a:t>
            </a:r>
          </a:p>
        </p:txBody>
      </p:sp>
    </p:spTree>
    <p:extLst>
      <p:ext uri="{BB962C8B-B14F-4D97-AF65-F5344CB8AC3E}">
        <p14:creationId xmlns:p14="http://schemas.microsoft.com/office/powerpoint/2010/main" val="68712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419225"/>
          </a:xfrm>
        </p:spPr>
        <p:txBody>
          <a:bodyPr/>
          <a:lstStyle/>
          <a:p>
            <a:r>
              <a:rPr lang="en-GB" altLang="en-US" smtClean="0">
                <a:solidFill>
                  <a:schemeClr val="accent2"/>
                </a:solidFill>
              </a:rPr>
              <a:t>Conclusion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772400" cy="5256212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endParaRPr lang="en-GB" altLang="en-US" sz="2800" dirty="0" smtClean="0"/>
          </a:p>
          <a:p>
            <a:pPr lvl="0"/>
            <a:r>
              <a:rPr lang="en-GB" altLang="en-US" sz="2600" dirty="0">
                <a:solidFill>
                  <a:prstClr val="black"/>
                </a:solidFill>
                <a:ea typeface="ＭＳ Ｐゴシック" pitchFamily="34" charset="-128"/>
              </a:rPr>
              <a:t>CFS/ME is a chronic disabling disease with a genetic background, triggered by infection and with a link to psychosocial stressors</a:t>
            </a:r>
          </a:p>
          <a:p>
            <a:pPr lvl="0"/>
            <a:r>
              <a:rPr lang="en-GB" altLang="en-US" sz="2600" dirty="0">
                <a:solidFill>
                  <a:prstClr val="black"/>
                </a:solidFill>
                <a:ea typeface="ＭＳ Ｐゴシック" pitchFamily="34" charset="-128"/>
              </a:rPr>
              <a:t>Fatigue is a common problem that affects patients with a range of chronic diseases</a:t>
            </a:r>
          </a:p>
          <a:p>
            <a:pPr lvl="0"/>
            <a:r>
              <a:rPr lang="en-GB" altLang="en-US" sz="2600" dirty="0">
                <a:solidFill>
                  <a:prstClr val="black"/>
                </a:solidFill>
                <a:ea typeface="ＭＳ Ｐゴシック" pitchFamily="34" charset="-128"/>
              </a:rPr>
              <a:t>There is increasing evidence of very specific physiological abnormalities </a:t>
            </a:r>
            <a:endParaRPr lang="en-GB" altLang="en-US" sz="26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lvl="0"/>
            <a:r>
              <a:rPr lang="en-GB" altLang="en-US" sz="2600" dirty="0">
                <a:solidFill>
                  <a:prstClr val="black"/>
                </a:solidFill>
              </a:rPr>
              <a:t>Symptoms suggestive of autonomic dysfunction are common.</a:t>
            </a:r>
          </a:p>
          <a:p>
            <a:pPr lvl="0"/>
            <a:r>
              <a:rPr lang="en-GB" altLang="en-US" sz="2600" dirty="0">
                <a:solidFill>
                  <a:prstClr val="black"/>
                </a:solidFill>
              </a:rPr>
              <a:t>Autonomic dysfunction is associated with fatigue severity and a range of other often considered to be insignificant symptoms</a:t>
            </a:r>
            <a:r>
              <a:rPr lang="en-GB" altLang="en-US" sz="2600" dirty="0" smtClean="0">
                <a:solidFill>
                  <a:prstClr val="black"/>
                </a:solidFill>
              </a:rPr>
              <a:t>.</a:t>
            </a:r>
            <a:endParaRPr lang="en-GB" altLang="en-US" sz="26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0"/>
            <a:r>
              <a:rPr lang="en-GB" altLang="en-US" sz="2600" dirty="0">
                <a:solidFill>
                  <a:prstClr val="black"/>
                </a:solidFill>
                <a:ea typeface="ＭＳ Ｐゴシック" pitchFamily="34" charset="-128"/>
              </a:rPr>
              <a:t>There are still no curative treatments</a:t>
            </a:r>
          </a:p>
          <a:p>
            <a:pPr lvl="0"/>
            <a:r>
              <a:rPr lang="en-GB" altLang="en-US" sz="2600" dirty="0">
                <a:solidFill>
                  <a:prstClr val="black"/>
                </a:solidFill>
                <a:ea typeface="ＭＳ Ｐゴシック" pitchFamily="34" charset="-128"/>
              </a:rPr>
              <a:t>Patients have major problems with disbelief within medical and benefits/insurance/pensions </a:t>
            </a:r>
            <a:r>
              <a:rPr lang="en-GB" altLang="en-US" sz="2600" dirty="0" smtClean="0">
                <a:solidFill>
                  <a:prstClr val="black"/>
                </a:solidFill>
                <a:ea typeface="ＭＳ Ｐゴシック" pitchFamily="34" charset="-128"/>
              </a:rPr>
              <a:t>systems</a:t>
            </a:r>
            <a:endParaRPr lang="en-GB" altLang="en-US" sz="2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99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746500" y="915988"/>
            <a:ext cx="5160963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Arial" charset="0"/>
              </a:rPr>
              <a:t>Fatigue Work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cs typeface="Arial" charset="0"/>
              </a:rPr>
              <a:t>Supported by</a:t>
            </a:r>
            <a:r>
              <a:rPr lang="en-GB" altLang="en-US" sz="3600" dirty="0">
                <a:latin typeface="Times New Roman" pitchFamily="18" charset="0"/>
                <a:cs typeface="Arial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cs typeface="Arial" charset="0"/>
              </a:rPr>
              <a:t>Liver North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cs typeface="Arial" charset="0"/>
              </a:rPr>
              <a:t>Northern CFS/ME Clinical Network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err="1">
                <a:cs typeface="Arial" charset="0"/>
              </a:rPr>
              <a:t>JRRG</a:t>
            </a:r>
            <a:endParaRPr lang="en-GB" altLang="en-US" sz="2400" b="1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cs typeface="Arial" charset="0"/>
              </a:rPr>
              <a:t>ME Association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Times New Roman" pitchFamily="18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94211" name="Picture 3" descr="img-mrc-logo-white-bg-hi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00663"/>
            <a:ext cx="2952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</p:txBody>
      </p:sp>
      <p:pic>
        <p:nvPicPr>
          <p:cNvPr id="94213" name="Picture 5" descr="ME-Research-UK-lo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16632"/>
            <a:ext cx="1905000" cy="1905000"/>
          </a:xfrm>
          <a:noFill/>
        </p:spPr>
      </p:pic>
      <p:pic>
        <p:nvPicPr>
          <p:cNvPr id="94214" name="Picture 6" descr="IMET%20logo%20gif%20from%20Decl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247106"/>
            <a:ext cx="2097088" cy="2179638"/>
          </a:xfr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90259"/>
            <a:ext cx="26892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1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838200" y="1143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/>
              <a:t> The Role of Sleep in M.E.</a:t>
            </a:r>
            <a:endParaRPr lang="en-US" sz="3200" i="1"/>
          </a:p>
        </p:txBody>
      </p:sp>
      <p:pic>
        <p:nvPicPr>
          <p:cNvPr id="14339" name="Picture 24" descr="cartoon+stock+market+sl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6192838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492500" y="2636838"/>
            <a:ext cx="233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Professor Jason Ellis</a:t>
            </a:r>
          </a:p>
        </p:txBody>
      </p:sp>
      <p:pic>
        <p:nvPicPr>
          <p:cNvPr id="14341" name="Picture 10" descr="C:\Users\r012431\Pictures\Picture\Action%20for%20ME%20Logo_CMYK_300dpi_COLOUR_PRINT_1300188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2238"/>
            <a:ext cx="23812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ttp://www.etrust.org.uk/_db/_images/Newcastle_Universit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2563"/>
            <a:ext cx="1912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https://encrypted-tbn3.gstatic.com/images?q=tbn:ANd9GcTXMTOrMQfPHQLLEB408wXmfn2Sa53VQy6rqp2q-JvILGqbWEgBo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988"/>
            <a:ext cx="2995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53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2" name="Picture 2" descr="https://encrypted-tbn3.gstatic.com/images?q=tbn:ANd9GcTXMTOrMQfPHQLLEB408wXmfn2Sa53VQy6rqp2q-JvILGqbWEgB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988"/>
            <a:ext cx="2995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soundersleep.com/images/cms/802_sleep_waking_cycle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739298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3348038" y="908050"/>
            <a:ext cx="2944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What is Sleep?</a:t>
            </a:r>
          </a:p>
        </p:txBody>
      </p:sp>
      <p:pic>
        <p:nvPicPr>
          <p:cNvPr id="15365" name="Picture 9" descr="http://www.etrust.org.uk/_db/_images/Newcastle_University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2563"/>
            <a:ext cx="1912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C:\Users\r012431\Pictures\Picture\Action%20for%20ME%20Logo_CMYK_300dpi_COLOUR_PRINT_13001886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2238"/>
            <a:ext cx="23812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14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716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/>
              <a:t>What is Normal Sleep?</a:t>
            </a:r>
          </a:p>
          <a:p>
            <a:pPr algn="ctr" eaLnBrk="1" hangingPunct="1"/>
            <a:endParaRPr lang="en-US" sz="2800"/>
          </a:p>
          <a:p>
            <a:pPr algn="ctr" eaLnBrk="1" hangingPunct="1"/>
            <a:endParaRPr lang="en-US"/>
          </a:p>
        </p:txBody>
      </p:sp>
      <p:pic>
        <p:nvPicPr>
          <p:cNvPr id="16387" name="Picture 2" descr="https://encrypted-tbn3.gstatic.com/images?q=tbn:ANd9GcTXMTOrMQfPHQLLEB408wXmfn2Sa53VQy6rqp2q-JvILGqbWEgB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988"/>
            <a:ext cx="2995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www.alongside.me/blog/wp-content/uploads/2006/12/sleep_cy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916113"/>
            <a:ext cx="6372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C:\Users\r012431\Pictures\Picture\Action%20for%20ME%20Logo_CMYK_300dpi_COLOUR_PRINT_13001886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2238"/>
            <a:ext cx="23812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http://www.etrust.org.uk/_db/_images/Newcastle_University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2563"/>
            <a:ext cx="1912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38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7410" name="Title 2"/>
          <p:cNvSpPr txBox="1">
            <a:spLocks/>
          </p:cNvSpPr>
          <p:nvPr/>
        </p:nvSpPr>
        <p:spPr bwMode="auto">
          <a:xfrm>
            <a:off x="468313" y="1125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3600"/>
              <a:t>Self-Reported Sleep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468313" y="3357563"/>
            <a:ext cx="8229600" cy="5746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Clr>
                <a:srgbClr val="53548A"/>
              </a:buClr>
              <a:buFont typeface="Wingdings 3" charset="0"/>
              <a:buNone/>
              <a:defRPr/>
            </a:pPr>
            <a:endParaRPr lang="en-GB" sz="2800" dirty="0" smtClean="0">
              <a:solidFill>
                <a:srgbClr val="53548A"/>
              </a:solidFill>
              <a:latin typeface="Calibri" charset="0"/>
              <a:cs typeface="Calibri" charset="0"/>
            </a:endParaRPr>
          </a:p>
          <a:p>
            <a:pPr eaLnBrk="1" hangingPunct="1">
              <a:buClr>
                <a:srgbClr val="53548A"/>
              </a:buClr>
              <a:buFont typeface="Wingdings 3" charset="0"/>
              <a:buNone/>
              <a:defRPr/>
            </a:pPr>
            <a:endParaRPr lang="en-GB" sz="2800" dirty="0">
              <a:solidFill>
                <a:srgbClr val="53548A"/>
              </a:solidFill>
              <a:latin typeface="Calibri" charset="0"/>
              <a:cs typeface="Calibri" charset="0"/>
            </a:endParaRPr>
          </a:p>
        </p:txBody>
      </p:sp>
      <p:sp>
        <p:nvSpPr>
          <p:cNvPr id="17412" name="Content Placeholder 3"/>
          <p:cNvSpPr txBox="1">
            <a:spLocks/>
          </p:cNvSpPr>
          <p:nvPr/>
        </p:nvSpPr>
        <p:spPr bwMode="auto">
          <a:xfrm>
            <a:off x="0" y="2276475"/>
            <a:ext cx="8970963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21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>
              <a:buClr>
                <a:srgbClr val="1D21C1"/>
              </a:buClr>
              <a:buFont typeface="Verdana" charset="0"/>
              <a:buNone/>
            </a:pPr>
            <a:r>
              <a:rPr lang="en-GB" sz="2000" dirty="0">
                <a:solidFill>
                  <a:srgbClr val="1E22C8"/>
                </a:solidFill>
                <a:cs typeface="Arial" charset="0"/>
              </a:rPr>
              <a:t>Key Findings (n = 101):</a:t>
            </a:r>
          </a:p>
          <a:p>
            <a:pPr lvl="1" algn="ctr">
              <a:buClr>
                <a:srgbClr val="1D21C1"/>
              </a:buClr>
              <a:buFont typeface="Verdana" charset="0"/>
              <a:buNone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  <a:buFont typeface="Verdana" charset="0"/>
              <a:buNone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</a:pPr>
            <a:r>
              <a:rPr lang="en-GB" sz="1800" dirty="0">
                <a:cs typeface="Arial" charset="0"/>
              </a:rPr>
              <a:t>Huge variability in sleep characteristics across sample</a:t>
            </a:r>
          </a:p>
          <a:p>
            <a:pPr lvl="1" algn="ctr">
              <a:buClr>
                <a:srgbClr val="1D21C1"/>
              </a:buClr>
              <a:buFont typeface="Arial" charset="0"/>
              <a:buChar char="•"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  <a:buFont typeface="Arial" charset="0"/>
              <a:buChar char="•"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</a:pPr>
            <a:r>
              <a:rPr lang="en-GB" sz="1800" dirty="0">
                <a:solidFill>
                  <a:srgbClr val="000000"/>
                </a:solidFill>
                <a:cs typeface="Arial" charset="0"/>
              </a:rPr>
              <a:t>79.2 % patients napping during the day - 87.5% napping in the PM </a:t>
            </a:r>
          </a:p>
          <a:p>
            <a:pPr lvl="1" algn="ctr">
              <a:buClr>
                <a:srgbClr val="1D21C1"/>
              </a:buClr>
              <a:buFont typeface="Arial" charset="0"/>
              <a:buChar char="•"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  <a:buFont typeface="Verdana" charset="0"/>
              <a:buNone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</a:pPr>
            <a:r>
              <a:rPr lang="en-GB" sz="1800" dirty="0">
                <a:solidFill>
                  <a:srgbClr val="000000"/>
                </a:solidFill>
                <a:cs typeface="Arial" charset="0"/>
              </a:rPr>
              <a:t>Daytime Napping (particularly in the afternoon) had a negative impact on patients’ daytime cognitive functioning and levels of sleepiness</a:t>
            </a:r>
          </a:p>
          <a:p>
            <a:pPr lvl="1" algn="ctr">
              <a:buClr>
                <a:srgbClr val="1D21C1"/>
              </a:buClr>
              <a:buFont typeface="Verdana" charset="0"/>
              <a:buNone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  <a:buFont typeface="Arial" charset="0"/>
              <a:buChar char="•"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  <a:buFont typeface="Arial" charset="0"/>
              <a:buChar char="•"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  <a:buFont typeface="Arial" charset="0"/>
              <a:buChar char="•"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  <a:buFont typeface="Arial" charset="0"/>
              <a:buChar char="•"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  <a:buFont typeface="Arial" charset="0"/>
              <a:buChar char="•"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  <a:buFont typeface="Arial" charset="0"/>
              <a:buChar char="•"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lvl="1" algn="ctr">
              <a:buClr>
                <a:srgbClr val="1D21C1"/>
              </a:buClr>
              <a:buFont typeface="Arial" charset="0"/>
              <a:buChar char="•"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18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17413" name="Picture 10" descr="C:\Users\r012431\Pictures\Picture\Action%20for%20ME%20Logo_CMYK_300dpi_COLOUR_PRINT_1300188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https://encrypted-tbn3.gstatic.com/images?q=tbn:ANd9GcTXMTOrMQfPHQLLEB408wXmfn2Sa53VQy6rqp2q-JvILGqbWEgBo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988"/>
            <a:ext cx="2995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http://www.etrust.org.uk/_db/_images/Newcastle_Universi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2563"/>
            <a:ext cx="1912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1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6"/>
          <p:cNvSpPr txBox="1">
            <a:spLocks noChangeArrowheads="1"/>
          </p:cNvSpPr>
          <p:nvPr/>
        </p:nvSpPr>
        <p:spPr bwMode="auto">
          <a:xfrm>
            <a:off x="558800" y="1268413"/>
            <a:ext cx="81994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1800">
                <a:latin typeface="Calibri" charset="0"/>
              </a:rPr>
              <a:t> To date there have been 32 studies which report objective sleep in patients with ME</a:t>
            </a:r>
          </a:p>
          <a:p>
            <a:pPr eaLnBrk="1" hangingPunct="1"/>
            <a:endParaRPr lang="en-GB" sz="18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1800">
                <a:latin typeface="Calibri" charset="0"/>
              </a:rPr>
              <a:t> No consistent pattern of sleep abnormality</a:t>
            </a:r>
          </a:p>
          <a:p>
            <a:pPr eaLnBrk="1" hangingPunct="1">
              <a:buFont typeface="Arial" charset="0"/>
              <a:buChar char="•"/>
            </a:pPr>
            <a:endParaRPr lang="en-GB" sz="1800">
              <a:latin typeface="Calibri" charset="0"/>
            </a:endParaRPr>
          </a:p>
          <a:p>
            <a:pPr eaLnBrk="1" hangingPunct="1"/>
            <a:r>
              <a:rPr lang="en-GB" sz="1800">
                <a:latin typeface="Calibri" charset="0"/>
              </a:rPr>
              <a:t>		</a:t>
            </a:r>
          </a:p>
        </p:txBody>
      </p:sp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31913" y="3068638"/>
          <a:ext cx="4608512" cy="2955925"/>
        </p:xfrm>
        <a:graphic>
          <a:graphicData uri="http://schemas.openxmlformats.org/drawingml/2006/table">
            <a:tbl>
              <a:tblPr/>
              <a:tblGrid>
                <a:gridCol w="1152525"/>
                <a:gridCol w="1152525"/>
                <a:gridCol w="431800"/>
                <a:gridCol w="1871662"/>
              </a:tblGrid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Range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TST (Minutes)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304-495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Sleep Efficiency  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68-90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Sleep Latency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6-69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WASO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43-75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% Stage 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4-36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% Stage 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21-58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% Slow Wave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13-42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% REM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7-27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% Wake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11-46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N</a:t>
                      </a:r>
                      <a:r>
                        <a:rPr kumimoji="0" lang="en-GB" sz="11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</a:t>
                      </a: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Awakenings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27-111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NoA per hour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REM Latency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63-149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502" name="Picture 9" descr="http://www.etrust.org.uk/_db/_images/Newcastle_Universit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2563"/>
            <a:ext cx="1912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10" descr="C:\Users\r012431\Pictures\Picture\Action%20for%20ME%20Logo_CMYK_300dpi_COLOUR_PRINT_1300188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0"/>
            <a:ext cx="238125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2" descr="https://encrypted-tbn3.gstatic.com/images?q=tbn:ANd9GcTXMTOrMQfPHQLLEB408wXmfn2Sa53VQy6rqp2q-JvILGqbWEgBo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988"/>
            <a:ext cx="2995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52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31913" y="3068638"/>
          <a:ext cx="4608512" cy="2955925"/>
        </p:xfrm>
        <a:graphic>
          <a:graphicData uri="http://schemas.openxmlformats.org/drawingml/2006/table">
            <a:tbl>
              <a:tblPr/>
              <a:tblGrid>
                <a:gridCol w="1152525"/>
                <a:gridCol w="1152525"/>
                <a:gridCol w="431800"/>
                <a:gridCol w="1871662"/>
              </a:tblGrid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Range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TST (Minutes)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304-</a:t>
                      </a: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495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Sleep Efficiency  %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68-</a:t>
                      </a: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Sleep Latency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-69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WASO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43-75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% Stage 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4-</a:t>
                      </a: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% Stage 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-58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% Slow Wave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13-42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% REM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7-</a:t>
                      </a: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% Wake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11-46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N</a:t>
                      </a:r>
                      <a:r>
                        <a:rPr kumimoji="0" lang="en-GB" sz="11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</a:t>
                      </a: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Awakenings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27-</a:t>
                      </a: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111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NoA per hour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 REM Latency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63</a:t>
                      </a:r>
                      <a:r>
                        <a:rPr kumimoji="0" lang="en-GB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-149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525" name="Picture 9" descr="http://www.etrust.org.uk/_db/_images/Newcastle_Universit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2563"/>
            <a:ext cx="1912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6" name="TextBox 1"/>
          <p:cNvSpPr txBox="1">
            <a:spLocks noChangeArrowheads="1"/>
          </p:cNvSpPr>
          <p:nvPr/>
        </p:nvSpPr>
        <p:spPr bwMode="auto">
          <a:xfrm>
            <a:off x="755650" y="6340475"/>
            <a:ext cx="781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All variables have ranges outside what is considered ‘normal’ sleep (in red)</a:t>
            </a:r>
          </a:p>
        </p:txBody>
      </p:sp>
      <p:sp>
        <p:nvSpPr>
          <p:cNvPr id="19527" name="TextBox 6"/>
          <p:cNvSpPr txBox="1">
            <a:spLocks noChangeArrowheads="1"/>
          </p:cNvSpPr>
          <p:nvPr/>
        </p:nvSpPr>
        <p:spPr bwMode="auto">
          <a:xfrm>
            <a:off x="558800" y="1268413"/>
            <a:ext cx="81994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1800">
                <a:latin typeface="Calibri" charset="0"/>
              </a:rPr>
              <a:t> To date there have been 32 studies which report objective sleep in patients with ME</a:t>
            </a:r>
          </a:p>
          <a:p>
            <a:pPr eaLnBrk="1" hangingPunct="1"/>
            <a:endParaRPr lang="en-GB" sz="18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1800">
                <a:latin typeface="Calibri" charset="0"/>
              </a:rPr>
              <a:t> No consistent pattern of sleep abnormality</a:t>
            </a:r>
          </a:p>
          <a:p>
            <a:pPr eaLnBrk="1" hangingPunct="1">
              <a:buFont typeface="Arial" charset="0"/>
              <a:buChar char="•"/>
            </a:pPr>
            <a:endParaRPr lang="en-GB" sz="1800">
              <a:latin typeface="Calibri" charset="0"/>
            </a:endParaRPr>
          </a:p>
          <a:p>
            <a:pPr eaLnBrk="1" hangingPunct="1"/>
            <a:r>
              <a:rPr lang="en-GB" sz="1800">
                <a:latin typeface="Calibri" charset="0"/>
              </a:rPr>
              <a:t>		</a:t>
            </a:r>
          </a:p>
        </p:txBody>
      </p:sp>
      <p:pic>
        <p:nvPicPr>
          <p:cNvPr id="19528" name="Picture 2" descr="https://encrypted-tbn3.gstatic.com/images?q=tbn:ANd9GcTXMTOrMQfPHQLLEB408wXmfn2Sa53VQy6rqp2q-JvILGqbWEgBo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988"/>
            <a:ext cx="2995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9" name="Picture 10" descr="C:\Users\r012431\Pictures\Picture\Action%20for%20ME%20Logo_CMYK_300dpi_COLOUR_PRINT_13001886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0"/>
            <a:ext cx="238125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27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7"/>
          <p:cNvSpPr txBox="1">
            <a:spLocks noChangeArrowheads="1"/>
          </p:cNvSpPr>
          <p:nvPr/>
        </p:nvSpPr>
        <p:spPr bwMode="auto">
          <a:xfrm>
            <a:off x="1979613" y="549275"/>
            <a:ext cx="5735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4400">
                <a:latin typeface="Calibri" charset="0"/>
              </a:rPr>
              <a:t>Whole Sample (N = 343)</a:t>
            </a:r>
          </a:p>
        </p:txBody>
      </p:sp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6013" y="404813"/>
            <a:ext cx="6911975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343 First-night single PSGs performed on a sample of referrals to a fatigue service in Holland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58888" y="1628775"/>
            <a:ext cx="15843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101 Suspected Apnoea (AHI</a:t>
            </a:r>
            <a:r>
              <a:rPr lang="en-GB" sz="1600" u="sng" dirty="0"/>
              <a:t>&gt;</a:t>
            </a:r>
            <a:r>
              <a:rPr lang="en-GB" sz="1600" dirty="0"/>
              <a:t>15)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79838" y="1628775"/>
            <a:ext cx="15843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239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Unexplained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43663" y="1628775"/>
            <a:ext cx="15843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17 Suspected PLMs (PLMI</a:t>
            </a:r>
            <a:r>
              <a:rPr lang="en-GB" u="sng" dirty="0"/>
              <a:t>&gt;</a:t>
            </a:r>
            <a:r>
              <a:rPr lang="en-GB" dirty="0"/>
              <a:t>5)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55875" y="2924175"/>
            <a:ext cx="4032250" cy="3744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Age = 34.4 (SD 11.84)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Sex = 210 (87.9%) Female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BMI = 23.54 (SD 4.26)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AHI = 4.5 (SD 4.11)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PLM Index = 1.01 (SD 0.9)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TST = 435.22 (SD 242.65)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WAKE TIME = 85.78 (SD 64.44)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SL = 28.05 (SD 30.31)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WASO = 57.44 (SD  62.46)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SEI = 83.04 (SD 13.04)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Number of Awakenings = 11.82 (SD 8.48)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Number of Arousals per/hour = 6.64 (SD 16.01)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%N1 of TST = 15.10 (SD 11.81)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%N2 of TST = 37.74 (SD 12.60)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%N3 of TST = 32.11 (SD 13.44)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%REM of TST = 15.32 (SD 6.41)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REM Latency = 65.19 (87.35)</a:t>
            </a:r>
          </a:p>
        </p:txBody>
      </p:sp>
      <p:cxnSp>
        <p:nvCxnSpPr>
          <p:cNvPr id="11" name="Elbow Connector 10"/>
          <p:cNvCxnSpPr>
            <a:stCxn id="6" idx="2"/>
            <a:endCxn id="7" idx="0"/>
          </p:cNvCxnSpPr>
          <p:nvPr/>
        </p:nvCxnSpPr>
        <p:spPr>
          <a:xfrm rot="5400000">
            <a:off x="3203575" y="260350"/>
            <a:ext cx="215900" cy="25209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2"/>
            <a:endCxn id="9" idx="0"/>
          </p:cNvCxnSpPr>
          <p:nvPr/>
        </p:nvCxnSpPr>
        <p:spPr>
          <a:xfrm rot="16200000" flipH="1">
            <a:off x="5795963" y="188912"/>
            <a:ext cx="215900" cy="26638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>
          <a:xfrm>
            <a:off x="4572000" y="14128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10" idx="0"/>
          </p:cNvCxnSpPr>
          <p:nvPr/>
        </p:nvCxnSpPr>
        <p:spPr>
          <a:xfrm rot="5400000">
            <a:off x="4428331" y="2780507"/>
            <a:ext cx="287337" cy="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0" name="Picture 6" descr="http://www.hetalternatief.org/Logo%20Vermoeidheidcent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992813"/>
            <a:ext cx="23098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20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62068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What is CFS/ME?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28800"/>
            <a:ext cx="8229600" cy="31249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600" dirty="0" smtClean="0">
                <a:ea typeface="ＭＳ Ｐゴシック" pitchFamily="34" charset="-128"/>
              </a:rPr>
              <a:t>Severe debilitating fatigue causing interference with normal functions.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 smtClean="0">
                <a:ea typeface="ＭＳ Ｐゴシック" pitchFamily="34" charset="-128"/>
              </a:rPr>
              <a:t>Duration of at least 4 months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 smtClean="0">
                <a:ea typeface="ＭＳ Ｐゴシック" pitchFamily="34" charset="-128"/>
              </a:rPr>
              <a:t>No evidence for other medical or psychiatric problems.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 smtClean="0">
                <a:ea typeface="ＭＳ Ｐゴシック" pitchFamily="34" charset="-128"/>
              </a:rPr>
              <a:t>Typical history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 smtClean="0">
                <a:ea typeface="ＭＳ Ｐゴシック" pitchFamily="34" charset="-128"/>
              </a:rPr>
              <a:t>No pointers on examination to alternative diagnoses.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 smtClean="0">
                <a:ea typeface="ＭＳ Ｐゴシック" pitchFamily="34" charset="-128"/>
              </a:rPr>
              <a:t>Blood tests are normal</a:t>
            </a:r>
          </a:p>
        </p:txBody>
      </p:sp>
    </p:spTree>
    <p:extLst>
      <p:ext uri="{BB962C8B-B14F-4D97-AF65-F5344CB8AC3E}">
        <p14:creationId xmlns:p14="http://schemas.microsoft.com/office/powerpoint/2010/main" val="25603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486025" y="819150"/>
            <a:ext cx="4081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4200">
                <a:latin typeface="Calibri" charset="0"/>
              </a:rPr>
              <a:t>Sleep Phenotypes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87350" y="4292600"/>
            <a:ext cx="5629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800">
              <a:latin typeface="Calibri" charset="0"/>
            </a:endParaRPr>
          </a:p>
          <a:p>
            <a:pPr eaLnBrk="1" hangingPunct="1"/>
            <a:r>
              <a:rPr lang="en-GB" sz="1600">
                <a:latin typeface="Calibri" charset="0"/>
              </a:rPr>
              <a:t>REM Latency low (Groups 2 &amp; 3)</a:t>
            </a:r>
          </a:p>
          <a:p>
            <a:pPr eaLnBrk="1" hangingPunct="1"/>
            <a:endParaRPr lang="en-GB" sz="1600">
              <a:latin typeface="Calibri" charset="0"/>
            </a:endParaRPr>
          </a:p>
          <a:p>
            <a:pPr eaLnBrk="1" hangingPunct="1"/>
            <a:r>
              <a:rPr lang="en-GB" sz="1600">
                <a:latin typeface="Calibri" charset="0"/>
              </a:rPr>
              <a:t>Group 1 </a:t>
            </a:r>
            <a:r>
              <a:rPr lang="en-US" sz="1600">
                <a:latin typeface="Calibri" charset="0"/>
              </a:rPr>
              <a:t>–</a:t>
            </a:r>
            <a:r>
              <a:rPr lang="en-GB" sz="1600">
                <a:latin typeface="Calibri" charset="0"/>
              </a:rPr>
              <a:t> Sleep Onset Insomnia?</a:t>
            </a:r>
          </a:p>
          <a:p>
            <a:pPr eaLnBrk="1" hangingPunct="1"/>
            <a:r>
              <a:rPr lang="en-GB" sz="1600">
                <a:latin typeface="Calibri" charset="0"/>
              </a:rPr>
              <a:t>Group 2 </a:t>
            </a:r>
            <a:r>
              <a:rPr lang="en-US" sz="1600">
                <a:latin typeface="Calibri" charset="0"/>
              </a:rPr>
              <a:t>–</a:t>
            </a:r>
            <a:r>
              <a:rPr lang="en-GB" sz="1600">
                <a:latin typeface="Calibri" charset="0"/>
              </a:rPr>
              <a:t> Normal Sleep but Unrefreshing (pain / sensory gating)?</a:t>
            </a:r>
          </a:p>
          <a:p>
            <a:pPr eaLnBrk="1" hangingPunct="1"/>
            <a:r>
              <a:rPr lang="en-GB" sz="1600">
                <a:latin typeface="Calibri" charset="0"/>
              </a:rPr>
              <a:t>Group 3 </a:t>
            </a:r>
            <a:r>
              <a:rPr lang="en-US" sz="1600">
                <a:latin typeface="Calibri" charset="0"/>
              </a:rPr>
              <a:t>–</a:t>
            </a:r>
            <a:r>
              <a:rPr lang="en-GB" sz="1600">
                <a:latin typeface="Calibri" charset="0"/>
              </a:rPr>
              <a:t> Hypersomnia?</a:t>
            </a:r>
          </a:p>
          <a:p>
            <a:pPr eaLnBrk="1" hangingPunct="1"/>
            <a:r>
              <a:rPr lang="en-GB" sz="1600">
                <a:latin typeface="Calibri" charset="0"/>
              </a:rPr>
              <a:t>Group 4 </a:t>
            </a:r>
            <a:r>
              <a:rPr lang="en-US" sz="1600">
                <a:latin typeface="Calibri" charset="0"/>
              </a:rPr>
              <a:t>–</a:t>
            </a:r>
            <a:r>
              <a:rPr lang="en-GB" sz="1600">
                <a:latin typeface="Calibri" charset="0"/>
              </a:rPr>
              <a:t> Sleep Maintenance Insomnia?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288" y="1628775"/>
          <a:ext cx="8229600" cy="2879725"/>
        </p:xfrm>
        <a:graphic>
          <a:graphicData uri="http://schemas.openxmlformats.org/drawingml/2006/table">
            <a:tbl>
              <a:tblPr/>
              <a:tblGrid>
                <a:gridCol w="665162"/>
                <a:gridCol w="2749550"/>
                <a:gridCol w="2614613"/>
                <a:gridCol w="2200275"/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Sleep Phenotype </a:t>
                      </a:r>
                    </a:p>
                  </a:txBody>
                  <a:tcPr marL="10378" marR="10378" marT="1037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Central Differential Features (statistical)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Associated Diagnostic Features (highest / lowest)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How this may present subjectively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Long Sleep Onset Latency                                                      Long REM Latency                                                                                     High amounts of Slow Wave Sleep                                                                   Low amounts of REM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Low amounts of Stage 2 Sleep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Problems in getting off to sleep but when asleep few awakenings. The Sleep that is obtained is of normal quality.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 </a:t>
                      </a:r>
                    </a:p>
                  </a:txBody>
                  <a:tcPr marL="10378" marR="10378" marT="1037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High number of arousals per hour                                                     High amounts of Stage 2 Sleep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 difficulties in getting off to sleep and few awakenings but feelings or evidence of a 'restless' nights sleep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High Total Sleep Time                                                              Low amounts of time awake during the night                                                               Low number of wake periods during the night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High amounts of REM Sleep                                                Short Sleep Onset Latency                                                 Low number of Awakenings                                              Short REM Latencies                                                               Low amounts of Stage 1 Sleep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 difficulties in getting off to sleep and few awakenings but feelings of being unrefreshed on waking despite a significant amount of time in bed asleep. 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Highest number of wake periods during the night          Highest amounts of time awake during the night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Low Total Sleep Time                                                                 Low number of arousals per hour during the night                                                                                Low amounts of Slow Wave Sleep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Short sleep duration and although no difficulties getting off to sleep lots of awakenings for significant periods of time. Also increased feelings of daytime sleepiness.</a:t>
                      </a:r>
                    </a:p>
                  </a:txBody>
                  <a:tcPr marL="10378" marR="10378" marT="1037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88" name="Picture 7" descr="http://www.etrust.org.uk/_db/_images/Newcastle_Universit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2563"/>
            <a:ext cx="1912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616" name="Object 2"/>
          <p:cNvGraphicFramePr>
            <a:graphicFrameLocks/>
          </p:cNvGraphicFramePr>
          <p:nvPr/>
        </p:nvGraphicFramePr>
        <p:xfrm>
          <a:off x="5292725" y="4437063"/>
          <a:ext cx="4611688" cy="2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Worksheet" r:id="rId4" imgW="5689600" imgH="3162300" progId="Excel.Sheet.8">
                  <p:embed/>
                </p:oleObj>
              </mc:Choice>
              <mc:Fallback>
                <p:oleObj name="Worksheet" r:id="rId4" imgW="5689600" imgH="31623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437063"/>
                        <a:ext cx="4611688" cy="262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90" name="Picture 2" descr="https://encrypted-tbn3.gstatic.com/images?q=tbn:ANd9GcTXMTOrMQfPHQLLEB408wXmfn2Sa53VQy6rqp2q-JvILGqbWEgBo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988"/>
            <a:ext cx="2995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1" name="Picture 10" descr="C:\Users\r012431\Pictures\Picture\Action%20for%20ME%20Logo_CMYK_300dpi_COLOUR_PRINT_13001886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0"/>
            <a:ext cx="238125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20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716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/>
              <a:t>Cortical Protection in Healthy Adult</a:t>
            </a:r>
            <a:endParaRPr lang="en-US" sz="2800" dirty="0"/>
          </a:p>
          <a:p>
            <a:pPr algn="ctr" eaLnBrk="1" hangingPunct="1"/>
            <a:endParaRPr lang="en-US" sz="2800" dirty="0"/>
          </a:p>
          <a:p>
            <a:pPr algn="ctr" eaLnBrk="1" hangingPunct="1"/>
            <a:endParaRPr lang="en-US" dirty="0"/>
          </a:p>
        </p:txBody>
      </p:sp>
      <p:pic>
        <p:nvPicPr>
          <p:cNvPr id="25603" name="Picture 2" descr="https://encrypted-tbn3.gstatic.com/images?q=tbn:ANd9GcTXMTOrMQfPHQLLEB408wXmfn2Sa53VQy6rqp2q-JvILGqbWEgB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988"/>
            <a:ext cx="2995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75819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5963" y="3860800"/>
            <a:ext cx="431800" cy="431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227763" y="4365625"/>
            <a:ext cx="936625" cy="431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5607" name="Picture 7" descr="http://www.etrust.org.uk/_db/_images/Newcastle_Universi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2563"/>
            <a:ext cx="1912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 descr="C:\Users\r012431\Pictures\Picture\Action%20for%20ME%20Logo_CMYK_300dpi_COLOUR_PRINT_13001886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0"/>
            <a:ext cx="238125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7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492500" y="260350"/>
            <a:ext cx="50419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800" dirty="0"/>
          </a:p>
          <a:p>
            <a:pPr algn="ctr" eaLnBrk="1" hangingPunct="1"/>
            <a:endParaRPr lang="en-US" dirty="0"/>
          </a:p>
        </p:txBody>
      </p:sp>
      <p:pic>
        <p:nvPicPr>
          <p:cNvPr id="30723" name="Picture 2" descr="https://encrypted-tbn3.gstatic.com/images?q=tbn:ANd9GcTXMTOrMQfPHQLLEB408wXmfn2Sa53VQy6rqp2q-JvILGqbWEgB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988"/>
            <a:ext cx="2995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3213100"/>
            <a:ext cx="704056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628775"/>
            <a:ext cx="70627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41680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71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716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Failure and Resultant Sleep Instability</a:t>
            </a:r>
          </a:p>
          <a:p>
            <a:pPr algn="ctr" eaLnBrk="1" hangingPunct="1"/>
            <a:endParaRPr lang="en-US" sz="2800"/>
          </a:p>
          <a:p>
            <a:pPr algn="ctr" eaLnBrk="1" hangingPunct="1"/>
            <a:endParaRPr lang="en-US"/>
          </a:p>
        </p:txBody>
      </p:sp>
      <p:pic>
        <p:nvPicPr>
          <p:cNvPr id="26627" name="Picture 2" descr="https://encrypted-tbn3.gstatic.com/images?q=tbn:ANd9GcTXMTOrMQfPHQLLEB408wXmfn2Sa53VQy6rqp2q-JvILGqbWEgB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988"/>
            <a:ext cx="29956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7064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70643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C:\Users\r012431\Pictures\Picture\Action%20for%20ME%20Logo_CMYK_300dpi_COLOUR_PRINT_13001886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0"/>
            <a:ext cx="238125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http://www.etrust.org.uk/_db/_images/Newcastle_University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2563"/>
            <a:ext cx="1912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8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88" y="692150"/>
            <a:ext cx="13684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Onset of M.E.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875" y="1146175"/>
            <a:ext cx="1871663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Struggle to get M.E. </a:t>
            </a:r>
            <a:r>
              <a:rPr lang="en-GB" sz="1600" dirty="0" err="1"/>
              <a:t>Dx</a:t>
            </a:r>
            <a:r>
              <a:rPr lang="en-GB" sz="1600" dirty="0"/>
              <a:t> &amp; Support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1638" y="4365625"/>
            <a:ext cx="865187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Reduced SWS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5963" y="5068888"/>
            <a:ext cx="8636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dirty="0"/>
              <a:t>Homeostatic </a:t>
            </a:r>
            <a:r>
              <a:rPr lang="en-GB" sz="900" dirty="0" err="1"/>
              <a:t>Dysregulation</a:t>
            </a:r>
            <a:endParaRPr lang="en-GB" sz="900" dirty="0"/>
          </a:p>
        </p:txBody>
      </p:sp>
      <p:sp>
        <p:nvSpPr>
          <p:cNvPr id="9" name="Rectangle 8"/>
          <p:cNvSpPr/>
          <p:nvPr/>
        </p:nvSpPr>
        <p:spPr>
          <a:xfrm>
            <a:off x="5795963" y="4365625"/>
            <a:ext cx="8636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Decreased SE%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3438" y="3573463"/>
            <a:ext cx="865187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Cortical Arousal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51638" y="5084763"/>
            <a:ext cx="865187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dirty="0"/>
              <a:t>Circadian </a:t>
            </a:r>
            <a:r>
              <a:rPr lang="en-GB" sz="900" dirty="0" err="1"/>
              <a:t>Dysregulation</a:t>
            </a:r>
            <a:endParaRPr lang="en-GB" sz="900" dirty="0"/>
          </a:p>
        </p:txBody>
      </p:sp>
      <p:sp>
        <p:nvSpPr>
          <p:cNvPr id="12" name="Rectangle 11"/>
          <p:cNvSpPr/>
          <p:nvPr/>
        </p:nvSpPr>
        <p:spPr>
          <a:xfrm>
            <a:off x="3563938" y="2924175"/>
            <a:ext cx="8636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Fatigue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85113" y="5876925"/>
            <a:ext cx="8636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Sleep Disorder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547813" y="1412875"/>
            <a:ext cx="2016125" cy="1511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27538" y="3500438"/>
            <a:ext cx="215900" cy="730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51500" y="4221163"/>
            <a:ext cx="2089150" cy="15843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508625" y="4149725"/>
            <a:ext cx="142875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740650" y="5805488"/>
            <a:ext cx="144463" cy="714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3" idx="0"/>
            <a:endCxn id="12" idx="3"/>
          </p:cNvCxnSpPr>
          <p:nvPr/>
        </p:nvCxnSpPr>
        <p:spPr>
          <a:xfrm rot="16200000" flipV="1">
            <a:off x="5040313" y="2600325"/>
            <a:ext cx="2663825" cy="3889375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3" idx="0"/>
            <a:endCxn id="10" idx="3"/>
          </p:cNvCxnSpPr>
          <p:nvPr/>
        </p:nvCxnSpPr>
        <p:spPr>
          <a:xfrm rot="16200000" flipV="1">
            <a:off x="5904706" y="3464719"/>
            <a:ext cx="2016125" cy="280828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84213" y="4365625"/>
            <a:ext cx="2303462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Altered </a:t>
            </a:r>
            <a:r>
              <a:rPr lang="en-GB" sz="1400" dirty="0" err="1"/>
              <a:t>Immunocompetance</a:t>
            </a:r>
            <a:r>
              <a:rPr lang="en-GB" sz="1400" dirty="0"/>
              <a:t> </a:t>
            </a:r>
          </a:p>
          <a:p>
            <a:pPr algn="ctr">
              <a:defRPr/>
            </a:pPr>
            <a:r>
              <a:rPr lang="en-GB" sz="1400" dirty="0"/>
              <a:t>Autonomic </a:t>
            </a:r>
            <a:r>
              <a:rPr lang="en-GB" sz="1400" dirty="0" err="1"/>
              <a:t>Dysregulation</a:t>
            </a:r>
            <a:r>
              <a:rPr lang="en-GB" sz="1400" dirty="0"/>
              <a:t>  HPA Dysfunction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619250" y="1433513"/>
            <a:ext cx="936625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3" idx="1"/>
            <a:endCxn id="33" idx="2"/>
          </p:cNvCxnSpPr>
          <p:nvPr/>
        </p:nvCxnSpPr>
        <p:spPr>
          <a:xfrm rot="10800000">
            <a:off x="1835150" y="5157788"/>
            <a:ext cx="6049963" cy="1008062"/>
          </a:xfrm>
          <a:prstGeom prst="bentConnector2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3" idx="0"/>
            <a:endCxn id="12" idx="1"/>
          </p:cNvCxnSpPr>
          <p:nvPr/>
        </p:nvCxnSpPr>
        <p:spPr>
          <a:xfrm rot="5400000" flipH="1" flipV="1">
            <a:off x="2123281" y="2924969"/>
            <a:ext cx="1152525" cy="1728788"/>
          </a:xfrm>
          <a:prstGeom prst="bentConnector2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" idx="3"/>
            <a:endCxn id="12" idx="0"/>
          </p:cNvCxnSpPr>
          <p:nvPr/>
        </p:nvCxnSpPr>
        <p:spPr>
          <a:xfrm flipH="1">
            <a:off x="3995738" y="1433513"/>
            <a:ext cx="431800" cy="1490662"/>
          </a:xfrm>
          <a:prstGeom prst="bentConnector4">
            <a:avLst>
              <a:gd name="adj1" fmla="val -52911"/>
              <a:gd name="adj2" fmla="val 59658"/>
            </a:avLst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0" name="TextBox 1"/>
          <p:cNvSpPr txBox="1">
            <a:spLocks noChangeArrowheads="1"/>
          </p:cNvSpPr>
          <p:nvPr/>
        </p:nvSpPr>
        <p:spPr bwMode="auto">
          <a:xfrm>
            <a:off x="2627784" y="332656"/>
            <a:ext cx="303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800" dirty="0"/>
              <a:t>Theoretical </a:t>
            </a:r>
            <a:r>
              <a:rPr lang="en-GB" sz="2800" dirty="0" smtClean="0"/>
              <a:t>Model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140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solidFill>
            <a:srgbClr val="2062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4" name="Picture 9" descr="wel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076700"/>
            <a:ext cx="1008062" cy="6731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12"/>
          <p:cNvSpPr txBox="1">
            <a:spLocks noChangeArrowheads="1"/>
          </p:cNvSpPr>
          <p:nvPr/>
        </p:nvSpPr>
        <p:spPr bwMode="auto">
          <a:xfrm>
            <a:off x="6192838" y="0"/>
            <a:ext cx="3382962" cy="433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sng" dirty="0"/>
              <a:t>Collaborators</a:t>
            </a:r>
          </a:p>
          <a:p>
            <a:pPr eaLnBrk="1" hangingPunct="1"/>
            <a:endParaRPr lang="en-US" sz="1200" dirty="0"/>
          </a:p>
          <a:p>
            <a:pPr eaLnBrk="1" hangingPunct="1"/>
            <a:endParaRPr lang="en-US" sz="1200" b="1" dirty="0" smtClean="0"/>
          </a:p>
          <a:p>
            <a:pPr eaLnBrk="1" hangingPunct="1"/>
            <a:endParaRPr lang="en-US" sz="1200" b="1" dirty="0"/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1200" b="1" dirty="0" smtClean="0"/>
              <a:t>Professor </a:t>
            </a:r>
            <a:r>
              <a:rPr lang="en-US" sz="1200" b="1" dirty="0"/>
              <a:t>Julia Newton (U Newcastle)</a:t>
            </a:r>
          </a:p>
          <a:p>
            <a:pPr eaLnBrk="1" hangingPunct="1"/>
            <a:r>
              <a:rPr lang="en-US" sz="1200" dirty="0"/>
              <a:t>Dr. Michael Perlis (U Penn)</a:t>
            </a:r>
          </a:p>
          <a:p>
            <a:pPr eaLnBrk="1" hangingPunct="1"/>
            <a:r>
              <a:rPr lang="en-US" sz="1200" dirty="0"/>
              <a:t>Professor </a:t>
            </a:r>
            <a:r>
              <a:rPr lang="en-US" sz="1200" dirty="0" err="1"/>
              <a:t>Celyne</a:t>
            </a:r>
            <a:r>
              <a:rPr lang="en-US" sz="1200" dirty="0"/>
              <a:t> </a:t>
            </a:r>
            <a:r>
              <a:rPr lang="en-US" sz="1200" dirty="0" err="1"/>
              <a:t>Bastien</a:t>
            </a:r>
            <a:r>
              <a:rPr lang="en-US" sz="1200" dirty="0"/>
              <a:t> (U Laval)</a:t>
            </a:r>
          </a:p>
          <a:p>
            <a:pPr eaLnBrk="1" hangingPunct="1"/>
            <a:r>
              <a:rPr lang="en-US" sz="1200" dirty="0"/>
              <a:t>Dr. Phil </a:t>
            </a:r>
            <a:r>
              <a:rPr lang="en-US" sz="1200" dirty="0" err="1"/>
              <a:t>Gehrman</a:t>
            </a:r>
            <a:r>
              <a:rPr lang="en-US" sz="1200" dirty="0"/>
              <a:t> (U Penn)</a:t>
            </a:r>
          </a:p>
          <a:p>
            <a:pPr eaLnBrk="1" hangingPunct="1"/>
            <a:r>
              <a:rPr lang="en-US" sz="1200" dirty="0"/>
              <a:t>Professor Dieter Riemann (U Freiberg)</a:t>
            </a:r>
          </a:p>
          <a:p>
            <a:pPr eaLnBrk="1" hangingPunct="1"/>
            <a:r>
              <a:rPr lang="en-US" sz="1200" dirty="0"/>
              <a:t>Dr. Anne </a:t>
            </a:r>
            <a:r>
              <a:rPr lang="en-US" sz="1200" dirty="0" err="1"/>
              <a:t>Germain</a:t>
            </a:r>
            <a:r>
              <a:rPr lang="en-US" sz="1200" dirty="0"/>
              <a:t> (U Pitt)</a:t>
            </a:r>
          </a:p>
          <a:p>
            <a:pPr eaLnBrk="1" hangingPunct="1"/>
            <a:r>
              <a:rPr lang="en-US" sz="1200" dirty="0"/>
              <a:t>Dr. Sean Drummond (UCSD) </a:t>
            </a:r>
          </a:p>
          <a:p>
            <a:pPr eaLnBrk="1" hangingPunct="1"/>
            <a:r>
              <a:rPr lang="en-US" sz="1200" dirty="0"/>
              <a:t>Professor Colin </a:t>
            </a:r>
            <a:r>
              <a:rPr lang="en-US" sz="1200" dirty="0" err="1"/>
              <a:t>Espie</a:t>
            </a:r>
            <a:r>
              <a:rPr lang="en-US" sz="1200" dirty="0"/>
              <a:t> (U Glasgow)</a:t>
            </a:r>
          </a:p>
          <a:p>
            <a:pPr eaLnBrk="1" hangingPunct="1"/>
            <a:r>
              <a:rPr lang="en-US" sz="1200" dirty="0"/>
              <a:t>Dr. Maria </a:t>
            </a:r>
            <a:r>
              <a:rPr lang="en-US" sz="1200" dirty="0" err="1"/>
              <a:t>Gardani</a:t>
            </a:r>
            <a:r>
              <a:rPr lang="en-US" sz="1200" dirty="0"/>
              <a:t> (U Glasgow)</a:t>
            </a:r>
          </a:p>
          <a:p>
            <a:pPr eaLnBrk="1" hangingPunct="1"/>
            <a:r>
              <a:rPr lang="en-US" sz="1200" dirty="0"/>
              <a:t>Dr. Amy Thomson (U Glasgow)</a:t>
            </a:r>
          </a:p>
          <a:p>
            <a:pPr eaLnBrk="1" hangingPunct="1"/>
            <a:r>
              <a:rPr lang="en-US" sz="1200" dirty="0"/>
              <a:t>Dr. Alice Gregory (U London)</a:t>
            </a:r>
          </a:p>
          <a:p>
            <a:pPr eaLnBrk="1" hangingPunct="1"/>
            <a:r>
              <a:rPr lang="en-US" sz="1200" dirty="0"/>
              <a:t>Professor Annette </a:t>
            </a:r>
            <a:r>
              <a:rPr lang="en-US" sz="1200" dirty="0" err="1"/>
              <a:t>Sterr</a:t>
            </a:r>
            <a:r>
              <a:rPr lang="en-US" sz="1200" dirty="0"/>
              <a:t> (U Surrey)</a:t>
            </a:r>
          </a:p>
          <a:p>
            <a:pPr eaLnBrk="1" hangingPunct="1"/>
            <a:r>
              <a:rPr lang="en-US" sz="1200" dirty="0"/>
              <a:t>Dr. Malcolm von </a:t>
            </a:r>
            <a:r>
              <a:rPr lang="en-US" sz="1200" dirty="0" err="1"/>
              <a:t>Schantz</a:t>
            </a:r>
            <a:r>
              <a:rPr lang="en-US" sz="1200" dirty="0"/>
              <a:t> (U Surrey)</a:t>
            </a:r>
          </a:p>
          <a:p>
            <a:pPr eaLnBrk="1" hangingPunct="1"/>
            <a:r>
              <a:rPr lang="en-US" sz="1200" dirty="0"/>
              <a:t>Dr. </a:t>
            </a:r>
            <a:r>
              <a:rPr lang="en-US" sz="1200" dirty="0" err="1"/>
              <a:t>Henriette</a:t>
            </a:r>
            <a:r>
              <a:rPr lang="en-US" sz="1200" dirty="0"/>
              <a:t> </a:t>
            </a:r>
            <a:r>
              <a:rPr lang="en-US" sz="1200" dirty="0" err="1"/>
              <a:t>Hogh</a:t>
            </a:r>
            <a:r>
              <a:rPr lang="en-US" sz="1200" dirty="0"/>
              <a:t> (U Surrey)</a:t>
            </a:r>
          </a:p>
          <a:p>
            <a:pPr eaLnBrk="1" hangingPunct="1"/>
            <a:endParaRPr lang="en-US" sz="1200" dirty="0"/>
          </a:p>
          <a:p>
            <a:pPr eaLnBrk="1" hangingPunct="1"/>
            <a:endParaRPr lang="en-US" sz="1200" dirty="0"/>
          </a:p>
          <a:p>
            <a:pPr eaLnBrk="1" hangingPunct="1"/>
            <a:endParaRPr lang="en-US" sz="1200" dirty="0"/>
          </a:p>
          <a:p>
            <a:pPr eaLnBrk="1" hangingPunct="1"/>
            <a:endParaRPr lang="en-US" sz="1200" dirty="0"/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2339975" y="3462338"/>
            <a:ext cx="5227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/>
              <a:t>And the people who fund this programme of work</a:t>
            </a:r>
          </a:p>
          <a:p>
            <a:pPr eaLnBrk="1" hangingPunct="1"/>
            <a:endParaRPr lang="en-US" sz="1800"/>
          </a:p>
        </p:txBody>
      </p:sp>
      <p:pic>
        <p:nvPicPr>
          <p:cNvPr id="28677" name="Picture 17" descr="british-acade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78500"/>
            <a:ext cx="1368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73688"/>
            <a:ext cx="11699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177006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2959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Cherry Ac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949950"/>
            <a:ext cx="9350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4" descr="http://t1.gstatic.com/images?q=tbn:ANd9GcRvzGXZRANiPuM7WOaspKJ5keKaPP1oLGvOQYHkJU1FmYDp2Hin&amp;t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867150"/>
            <a:ext cx="2625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" descr="http://t0.gstatic.com/images?q=tbn:ANd9GcRA7eTacn74mG9uh77mmC4Xk34wm4kApvfJ2sjsAQrX2r16N7S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5376863"/>
            <a:ext cx="130651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" descr="http://www.walltowall.co.uk/uploads/17e6924d-8134-4c07-8877-2ef4ea08e6f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949950"/>
            <a:ext cx="1162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Box 1"/>
          <p:cNvSpPr txBox="1">
            <a:spLocks noChangeArrowheads="1"/>
          </p:cNvSpPr>
          <p:nvPr/>
        </p:nvSpPr>
        <p:spPr bwMode="auto">
          <a:xfrm>
            <a:off x="4643438" y="6524625"/>
            <a:ext cx="8524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Wall to Wall</a:t>
            </a:r>
          </a:p>
        </p:txBody>
      </p:sp>
      <p:pic>
        <p:nvPicPr>
          <p:cNvPr id="28686" name="Picture 2" descr="http://www.amacusltd.co.uk/wp-content/uploads/2010/12/NHSSoTW-Logo-Layout1-e131159409827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933825"/>
            <a:ext cx="26638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4" descr="http://t1.gstatic.com/images?q=tbn:ANd9GcTcXClZTsSy3q0dMHKYGN7eEdybtvEiStjOPIck2fG1xMa5slx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868863"/>
            <a:ext cx="19446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9" descr="386026_10151041388755487_713765486_21792861_705515215_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399573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Text Box 12"/>
          <p:cNvSpPr txBox="1">
            <a:spLocks noChangeArrowheads="1"/>
          </p:cNvSpPr>
          <p:nvPr/>
        </p:nvSpPr>
        <p:spPr bwMode="auto">
          <a:xfrm>
            <a:off x="4427538" y="0"/>
            <a:ext cx="33845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u="sng"/>
              <a:t>The Team</a:t>
            </a:r>
          </a:p>
          <a:p>
            <a:pPr eaLnBrk="1" hangingPunct="1"/>
            <a:endParaRPr lang="en-US" sz="1200"/>
          </a:p>
          <a:p>
            <a:pPr eaLnBrk="1" hangingPunct="1"/>
            <a:r>
              <a:rPr lang="en-US" sz="1200" b="1"/>
              <a:t>Dr. Vincent Deary</a:t>
            </a:r>
          </a:p>
          <a:p>
            <a:pPr eaLnBrk="1" hangingPunct="1"/>
            <a:r>
              <a:rPr lang="en-US" sz="1200" b="1"/>
              <a:t>Zoe Gotts</a:t>
            </a:r>
          </a:p>
          <a:p>
            <a:pPr eaLnBrk="1" hangingPunct="1"/>
            <a:r>
              <a:rPr lang="en-US" sz="1200"/>
              <a:t>Dr. Nicola Barclay</a:t>
            </a:r>
          </a:p>
          <a:p>
            <a:pPr eaLnBrk="1" hangingPunct="1"/>
            <a:r>
              <a:rPr lang="en-US" sz="1200"/>
              <a:t>Dr. Mark Wetherell</a:t>
            </a:r>
          </a:p>
          <a:p>
            <a:pPr eaLnBrk="1" hangingPunct="1"/>
            <a:r>
              <a:rPr lang="en-US" sz="1200"/>
              <a:t>Dr. Samantha Man</a:t>
            </a:r>
          </a:p>
          <a:p>
            <a:pPr eaLnBrk="1" hangingPunct="1"/>
            <a:r>
              <a:rPr lang="en-US" sz="1200"/>
              <a:t>Dr. Naomi Hynde</a:t>
            </a:r>
          </a:p>
          <a:p>
            <a:pPr eaLnBrk="1" hangingPunct="1"/>
            <a:r>
              <a:rPr lang="en-US" sz="1200"/>
              <a:t>Greg Elder </a:t>
            </a:r>
          </a:p>
          <a:p>
            <a:pPr eaLnBrk="1" hangingPunct="1"/>
            <a:r>
              <a:rPr lang="en-US" sz="1200"/>
              <a:t>Rachel Sharman</a:t>
            </a:r>
          </a:p>
          <a:p>
            <a:pPr eaLnBrk="1" hangingPunct="1"/>
            <a:r>
              <a:rPr lang="en-US" sz="1200"/>
              <a:t>Umair Akram</a:t>
            </a:r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</p:txBody>
      </p:sp>
      <p:sp>
        <p:nvSpPr>
          <p:cNvPr id="28690" name="AutoShape 2" descr="data:image/jpeg;base64,/9j/4AAQSkZJRgABAQAAAQABAAD/2wCEAAkGBhQSEBUUDxMWEBUWFBYXFRUQGBUVFBQSGhgXFBQSGBUaHCYfFxkkGRUWHy8gJSgqLS0sFR4yNTAqNSYrLCkBCQoKDgwOGg8PGSwcHBwsKSkpKSwsLCksKSktKSwpKSkpLCkpKSksKSkpKSkpKSkpKSkpLCkpKSwsKSksLCksLP/AABEIAOkA2AMBIgACEQEDEQH/xAAcAAEAAQUBAQAAAAAAAAAAAAAABwEEBQYIAwL/xABNEAABAwIBBgcLCQYGAQUAAAABAAIDBBEFBgcSITFxEzJBUWGT0hUXIjNSU3OBkbGyFCM1QmJ0kqGzNFRygtHjJENko8Hh0xZjg6LC/8QAGQEBAAMBAQAAAAAAAAAAAAAAAAECAwQF/8QAJBEBAAICAgIDAAIDAAAAAAAAAAECAxETMRIhMkFRBCIUYXH/2gAMAwEAAhEDEQA/AJwVviGIRwRukne2NjRdznmwAVMRxBkET5ZnBkbGlznHYAPfuXOeXeXcmIy8scDCeCi9o4R9tryPZew5zpSk3lMRttOVmeyR7izDm8EwauGkAMjulrDcMG+53KParKCpkcXSVMz3HlMj/dfUrBF21x1haI0ue6k3n5esk7Sd1JvPy9ZJ2lbIr6hK57qTefl6yTtJ3Um8/L1knaVsiagXPdSbz8vWSdpO6k3n5esk7StkTUC57qTefl6yTtJ3Um8/L1knaVsiagXPdSbz8vWSdpO6k3n5esk7StkTUC57qTefl6yTtJ3Um8/L1knaVsiagXPdSbz8vWSdpO6k3n5esk7StkTUC57qTefl6yTtJ3Um8/L1knaVsiagXPdSbz8vWSdpO6k3n5esk7StkTUC57qTefl6yTtJ3Um8/L1knaVsiagXPdSbz8vWSdpO6k3n5esk7StkTUDIYfic3DR3ml8ZH/mSeWPtIrbD/HR+lj+MKqztHsSNnqytMkwo4nfNxWdLb60x1taehrSDvPQoxV1ilW6WeSR5uXyPcT0ucSrVWpXxjSIERFZIi3KpyRhGDMqhNCJjI67uEf4TODLhThtrcMDydG1ZbKzNyH17o6R9LTl0bDDTl+jJKRGC8taAQ25DtpF7E7Naz5I2jaN0WawnJSSZj5JJIqSJj+DMtU4taZdpiaACXOA1nVYBWuO4FJSS8HNokloc10Z0mSRu1tkY7laf+Crecb0Mei2fHMhJKejpqoPEragM8FrSHMc9mmxp1672I3hZSqzTyR1UNO+pjBlhllL9BxDBHo6TSL3J17ejYo5K/o0RFmMYwiniYHU9dHWEutoRxysIbYnTu/URcAetemDZJvnhdO+aGlha/Q4SpcWtdJa+g0NBJNrE7NqmLxrYwaLZ+99OJpGPfDGyKJsz6hzzwHAvvoSBwbcg2PJyHYvOTIOfh4IoXw1HygOMUkL7xODRd9yQC3RGsi2651KOSo1xFnsVyRdDDw0c9PVxh+g80ry4sedgLSATfnF1ejNvPcRmWnFSWaYpDJ/iC22la2jo6VtejpKfOv6NURZ3C8kZJYjNLLDRxB5jD6pxYHSDjMa0NJNuU2sNayFPknNAa2OaKCQx0nC6b3OIEZPgzwFrfCO+2xVnJA1JFtVNm7mcI2unpoZpmB8VPLIRM9rhduxpaCeQEq6ocjInYVNPJLCydszQNORw4IC4fA9oGjwpINtu0a1M5KjS0W3V+SM001NFFDBCXUUcznRucI+C13nmc4DRdz2uNQtfWsdiuSMkMAnZLDVQ6fBmSleXhknI1wLQW35Dax1c4ui8DBItxdmvnExgM9KJ7XjhMjtOZujpXYNDVyjwrcU8mtae9pBIIsQSCDtBGohWi0T0lRERSPfD/HR+lj+MKqph/jo/Sx/GFVZ27Hg/jHefeqKr+Md596otAREQbfFPFLgfA8PFHNDVSTcHKS10jDHogRix0nEnZ0LL4hj0ByihqGzMMAMOlKHDgxoxaJu7ZqOpRzdLrPjQknDcdilpZKdktHHKytnlb3QY18MsUjnHSY9zXBrwTzXI3rW8usUEssTGzR1DYYQzSp4mwwtde7o4wNrAdhsFrV0SMcROxK2GZb0Y+TxVD9OFlDSuIDX+BW0zzI1nF2m9idmoa7FeeE5bwOqKGaecNc2lqhM5zZHcHPK/TaD4Ovadl9ii1FScEI027LPEeFiZpYjHXFr9TI6cwFt2636WgARqAt0hXOTUdP8AILxvoo6sTO4Q4kNICG3gGJpa5p1nXqN7FaQivx+tbSlzE8bidUslpsSgje6hjiGm1vATPjc4yMnYW/Mg6YLdQ+sNXLia2upG1NG4TwUlSDJ8oqMLbpU7LgiIlpGiSbkOsNjjdRyirGGI+0aSPjuJQCnMlU6hqKts0ToH4cLPe1rw+Qz2AFiBqB5SvSQ0jsUGJ/LoRDwjZzES75UHtaPmRFbXrFr32FRol0jFr7TpvtbWw4lSMjFRDRyxVNTIWVTjGx8c0hkDmvAtpNvYj+q+aKro6fujFBUGVrqARsfKQOGnvdzYhYeDc6h0HkWiXRTxfW/QlvC62jgqaaWmqKCGlAZpaTdOtc8izg9zmlzPCIu67QAsE+WF9JiNN8qga91bw8Zc88HLHrfZjwPCdyW5ytBS6iMUfppKEuUlK57YXTtayfCIqZ0zfCbDONI6L7awOQrBzuhosNqKf5TDVTVUkOqlcZI4mRu09NzyANI3tZaWinij9EkVmPU5ykjqBMwwAx3l0hoWEGifC6HalH+ISB00habgyPII2EFxIP5q3uivWniCIisl74f46P0sfxhVVMP8dH6WP4wqrO3Y8H8Y7z71RVfxjvPvVFoCIiAiIgIiICIiAiIgIiICIiAiIgIiICIiAiIgIiIPfD/HR+lj+MKqph/jo/Sx/GFVZ27Hg/jHefeqKr+Md596otAREQEREBERAREQEREBERAREQEREBERAREQEREBERB74f46P0sfxhVVMP8AHR+lj+MKqzt2PB/GO8+9UVX8Y7z71RaAiIgIiICIiAiIgIiICIiAiIgIiICIiAiIgIiICIiD3w/x0fpY/jCqqYf46P0sfxhVWdux4P4x3n3qiq/jHefeqLQEREBERAREQEREBERAREQEREBERAREQEREBERAREQe+H+Oj9LH8YVVTD/HR+lj+MKqzt2PB/GO8+9UVX8Y7z71RaAiIgIiICIiAiIgIiICIiAiIgIiuKLD5ZnaMEb5jzRNc8+xoNkFui2imzYYk8XFI9vpHRs/JzgfyXtNmnxNo/ZdL+GSIn41Xzr+o21FFkcSycqaf9op5YhzvY4N/Fa35rHK0TE9AiIiRERB74f46P0sfxhVVMP8dH6WP4wqrO3Y8H8Y7z71RVfxjvPvVFoPegw+SeQRwMdK83sxgu42FzYbgVlv/QeIfuVR1blk80n0vT7pf0pF0Zohc+XLNZ1CsuXzkLXjbRT9W5YNdb1LRoO/hPuUUZss1jSxtVXs0i4B0UDxqDdokkB2k6iGnUNROs2Fa5+/IiUfYDkHW1gDqeBxYf8AMkIjjO5zuN/LdbPHmKrSNctO082lIfzEanVjANi+lSc9t+kbc64pmgxGEEiJs4HmHhzrfwu0XH1XWnzQuY4te0scDYtcCHA8xB1grrkhanl9kDFiEJIAZUNHzcuwkjYx5+s07Oi9wrVzzv2bc3rKYHktVVhtSwvlANi4ABjTzF7iGg9F7rcs3Wa11U8y1zXMhjeW8GdTpZGmz2k8jARYkbSCBsKnGlo2RMayJojY0Wa1gAaBzABXvm16qmZQZT5jK5zbufTxnmL3u9Wpll4VmZTEGC7RDN0RyWPse1o/NdAIsea6NuT8VwSemfoVMT4XcnCAgHc7Y71FfOFYTLUytipozK92xreblJOxoHKT/wArqbE8JiqInRVEbZWO2teLjeOY9IWOyYyPp6CNzaZpGkSXPedKR2s2BdzC+oevaSVp/keuvadtNyTzKQxAPxA/KH+baSIWnmPK8+wdC3DEceocOjDZJIqYW8GNgAcR0RsFzvso+zg53nBzqfDXWtqfUCx18rYu37OdRLNM57i57i9zjdznEuc485J1kqK0tk92k0m+sz6UjdUUU8vTZjAfa6/5K1Zn8h+tSSgdD4z+WpQui14KJ06EwrO7h850XyOpydVqhui03+20ub7SF95QZsaGubpxNbA9wu2Wmtou6SweC8dOo9K54Ww5JZcVGHvBhdpR3u6F9zG7nsPqO+031g7FS2Ga+6SjRlbkNU4e+07Q+MmzJY7ljug+S77J59RK15dPYRitNitHpACWN40ZI5ALtdyscOQjaCOggqDs4eQbsOmuy76eQng3Ha07TE7pHIeUC+26tjy79W7TEtSREW6Xvh/jo/Sx/GFVUw/x0fpY/jCqs7djwfxjvPvVFV/GO8+9UWg3DNJ9MU+6X9GRdGrnLNJ9MU+6X9GRdGriz/JWwsfjWNw0kJlqHiNg1XOsk8jQBrJPMsgues7+ULqjEHxX+bp/AaOThLAyPtz3Ojf7KzpTznSG11uf1gd8xSOe3nlkDHEc+iGut7Vn8ks7lPWythex1NK42aHkOY8+SHi2voIC59VWSFpBaS0gggjaCCCDvBHtsuqcNdekzDrxFYYDX8PSwSnbJDG873NBP5lX64lXybDXs51HOUOe6mgeWU0bqstNi8ODIr/ZdYl2+1uYlX2eLHXU+GubGdF07xFcaiGEOdJbe1uj/MufFvixRaNymEy0GfyMuAqKV0beV0TxIQOfRLW39t+hSfhuIxzxMlheJGPF2ubsI/4PJboXJamXMJihdFUQE3DHMkYOYPDmvHtYD/MVbLiisbhMwlhRpnkyzNPCKWB1pJgTIRtZBstvcbjcHdCkpxXLmWONGrrp5ibh0hDOiNvgsHsAO8lUw1i1vf0iGGVzhuGyVErYoGGSR5s1rdu/oA2knUFbKasx2TzWU76tw8OVzo2E/Viba9t77/hC68l/Cu1lvgeYhmiHVs7i47WU9g1p5i9wJd6gFk6rMXROb83JPG7kOkx49YLNftCkcEJpBcPLefe1duactcgZ8OeOEIlicbMlYCATt0HA8V1vUeQ6iFrK6nyowNlZSSwPt4bDonyZBrY4bnWXLLmkEhwsQbEcx5R7V14cnnHvuFoltObnK40FY0uNoZCGTDkt9WS3O0m+4uU/ZRYFHW0skEux7dTtpY8a2SDpBsVyuuk82WM/KcMgc46TmAxPJ23jOiCekt0T61nnrr+0IlzpiOHvgmfDKNF8byxw6QbXHQdo6CrdSRnywXg62OdosJ47O9JHZpO8tcwepRuuilvKsSmHvh/jo/Sx/GFVUw/x0fpY/jCqq27S8H8Y7z71RVfxjvPvVFoNwzSfTFPul/RkXRq5yzSfTFPul/RkXRq4s/yVsLljK55OIVZP7zP+q9dTrlbKz6QqvvM/6r1b+P3JDFoiLrWdP5B/RlH92i+ELPLA5B/RlH92i+ELPLzJ7Zokz/P+bpG8hfMfWBGB8R9qh1TBn+4tH/FP7olD67cPwXgUpZgz/iar0MfxlRapRzB/tVT6FnxlTm+EolLmUNSY6SoeNrIJXDeGOI9y5RC6pyqj0qCqaNpppgN/BuXKwKz/AI/2iFVmKDLGsgjEcFTLExt9FjHWaLkuNh0kkrDra8DzZVtXA2enERY/StpSBrvBcWkEW1awt7eOv7LStO+DiH75N+L/AKTvg4h++Tfi/wClmu8viPkQ9aP6J3l8R8iHrR/RZ7xf6RuGF74OIfvs34v+lgZZS5xc46TnElxO0uJuSfWVvHeXxHyIetH9E7y+I+RD1o/opi+OOpNw0VTXmEqiaaoZyNna4fzMAPwLTu8viPkQ9aP6KRM1GRtRh7agVQaDI6Mt0HaepoeDfVq4wVM16zXUSTKyz7016KF/K2oA9TmPv+bR7FBynTPtNagib5VS38o5CfeoLU4PimHvh/jo/Sx/GFVfWExl1RC0bTNGBvL2hUVrzESbW7+Md596oqv4x3n3qi1S3DNJ9MU+6X9GRdGrnLNJ9MU+6X9GRdGriz/JWwuVsrPpCq+8z/qvXVK5Wys+kKr7zP8AqvVv4/ckMWiIutZ0/kH9GUf3aL4Qs8sDkH9GUf3aL4Qs8vMntmiLP9xaP+Kf3RKH1MGf7i0f8U/uiUPruw/CF46FKOYP9qqfQs+MqLlKOYP9qqfQs+Mpm+EolNM0Yc0h2wix3HUVyfi2HGnqJYXbYpHsP8riAdxAXWZChPPdkqWTtrIxdklmS2+rKBZrj0OaAN7BzrnwW1Op+0Qi5TjmNxkPo3wE+FDIXAcvByawfxh49ig5ZXJnKSWhqGzwHWLhzTfRkYdrHW9/Ida6clPOulp9uqEWkYFndoZ2jhJBSv5WT3AB6JANEjeQehZmXLqga3SNZT26JWE+wG64ZrMdwozxWsYhnJoIJXxTVAa9h0Xt0JXWdyi7WEcq07LDPXGGOjw0F7yCOHeC1rOljHa3HpIA3qG5JC4kuJJJJJOskk3JJ5Tc7Vrjw+XaYh0Z32cN/eh1c/8A41seD4xFVQiandpxuJAdoubfRJabBwB2g+xctYThj6ieOGEXfI4Nb0E7XHoAuT0ArpuBkOH0IDjoRU8WsnbotGs25XE8nOVGXHFOkIqz8YuHVEFO034NjpH25HPIDQf5WX/mCi5ZDH8ZfV1UtRJqMjy63kt2MZ6mgD1LHrrx18axC8Nmza4dw2K0zeRsnCu3RjTH/wBg1FuuYfBPCnqnDUAIWHp1PkP6Y9ZVFyZp3ZWUTP4x3n3qiq/jHefeqLuXbhmk+mKfdN+i9dGrlrJHKD5FWR1HB8LoafgaWhfSY5nGsbca+xSN3/8A/Q/7/wDZXLlx2tO4hWYS+uVsrPpCq+8z/qvUld//AP0P+/8A2VFeLV3D1Es1tHhZXv0b30dNxfo3sL20ttlbDS1ZnZELVERdCzp/IP6Mo/u0XwhZ5QjgOev5NTQwfI9Pgo2s0uGtpaItpaPBG3tV/wB//wD0P+//AGVwzivvpTT6z/cWj/in90Sh9bhl/nB7piEcBwHBF58Zwmlp6H2G2todO1aeurFWa11K0ClHMH+1VPoWfGVFy2jIHLfubLK/geH4RgbbT0LWdpXvouumWs2rqES6VVriWHR1ET4pmh8b2lrmnYQfcenkUVd//wD0P+//AGUOf821UOv0/L1S4+K8fSNNNy6zezYfIXWMtOT4Eo125mSeS7p2Hk5lqa6Kyazk0eIM4N5EMjhZ0M9rOvqLWuPgyDo29Cx+P5lqOcl1OXUjzyR+FFf0Z2eohb1zePq6doFRSTV5iqsH5qaCQX1aXCRn2aLh+at48yFedpp29JkcfdGVry0n7PSPl6U1M6R7WRtL3uNmtYLuceQADapUwrMM4kGqqgBfW2BhJ/G+wH4VuEFFhmCM0iWxvI40h4Sok6AONbcAOdUtmj69yf8AFnm1zejD2Geqt8oc3XrBbDHtLb7NI/WOzVa9hc6NnUzhfLH/ACemP+HY67nD/OkGwj7A5Oc6+QK1y6zpzV14oQYKflbf5yUfbI2N+yNXOStGUUxzM+VjQvSmp3SPayMFz3uDWtG0uJsAPWQvNS1mYyJJd8unbqFxTg8p1h03sJaN5PMtb38Y2mUl5JYA2io4qdussb4ZH1pDre71uJ9VkWYRedM79qOQ38Y7z71RVfxjvPvVF6jQREQEREBERAREQEREBERAREQUWw4Pl9XUwAhqX6I2MltKwdADwbDcQtfRRNYntGkj02fSsaLPhp5Om0jSfY8j8l6S596o8Wngbv4R3/6CjRFTip+Gm34pnXxGa44cQg8kDQw/i1u/NanNM57i57i9x2ueS5x3uOsr4RXrWI6gEVzh2Fy1D+Dp43zPP1YwSd55h0nUpZyMzKhpEuJkPO0U7Ddv/wAj/rfwjV0lVtkrU21fNzm2fXPbNUAspmnbsMxH1GfZ53eoa9k/wQhjQ1gDWtAADRYADUAByCyrFEGtDWgNAFgALAAagAOQL7XDe83nasyIiKiECuzH19z4VPrPlv7Cp3jq/wAqn6x/YU9otee6doE7x1f5VP1j+wneOr/Kp+sf2FPaJz3NoE7x1f5VP1j+wneOr/Kp+sf2FPaJz3NoE7x1f5VP1j+wneOr/Kp+sf2FPaJz3NoE7x1f5VP1j+wneOr/ACqfrH9hT2ic9zaBO8dX+VT9Y/sJ3jq/yqfrH9hT2ic9zaBO8dX+VT9Y/sJ3jq/yqfrH9hT2ic9zaBO8dX+VT9Y/sJ3jq/yqfrH9hT2ic9zaBO8dX+VT9Y/sJ3jq/wAqn6x/YU9onPc2gTvHV/lU/WP7Cd46v8qn6x/YU9on+Rc2hCjzDVJ8dUwxj/2w+Q/mGhbVg+Y+jisZ3yVRHI48Gz8LNfq0lIqKJy2n7NrTDcIhp2aFPEyFvkxtDRvNtp6SrtEWaBERAREQ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91" name="AutoShape 4" descr="data:image/jpeg;base64,/9j/4AAQSkZJRgABAQAAAQABAAD/2wCEAAkGBhQSEBUUDxMWEBUWFBYXFRUQGBUVFBQSGhgXFBQSGBUaHCYfFxkkGRUWHy8gJSgqLS0sFR4yNTAqNSYrLCkBCQoKDgwOGg8PGSwcHBwsKSkpKSwsLCksKSktKSwpKSkpLCkpKSksKSkpKSkpKSkpKSkpLCkpKSwsKSksLCksLP/AABEIAOkA2AMBIgACEQEDEQH/xAAcAAEAAQUBAQAAAAAAAAAAAAAABwEEBQYIAwL/xABNEAABAwIBBgcLCQYGAQUAAAABAAIDBBEFBgcSITFxEzJBUWGT0hUXIjNSU3OBkbGyFCM1QmJ0kqGzNFRygtHjJENko8Hh0xZjg6LC/8QAGQEBAAMBAQAAAAAAAAAAAAAAAAECAwQF/8QAJBEBAAICAgIDAAIDAAAAAAAAAAECAxETMRIhMkFRBCIUYXH/2gAMAwEAAhEDEQA/AJwVviGIRwRukne2NjRdznmwAVMRxBkET5ZnBkbGlznHYAPfuXOeXeXcmIy8scDCeCi9o4R9tryPZew5zpSk3lMRttOVmeyR7izDm8EwauGkAMjulrDcMG+53KParKCpkcXSVMz3HlMj/dfUrBF21x1haI0ue6k3n5esk7Sd1JvPy9ZJ2lbIr6hK57qTefl6yTtJ3Um8/L1knaVsiagXPdSbz8vWSdpO6k3n5esk7StkTUC57qTefl6yTtJ3Um8/L1knaVsiagXPdSbz8vWSdpO6k3n5esk7StkTUC57qTefl6yTtJ3Um8/L1knaVsiagXPdSbz8vWSdpO6k3n5esk7StkTUC57qTefl6yTtJ3Um8/L1knaVsiagXPdSbz8vWSdpO6k3n5esk7StkTUC57qTefl6yTtJ3Um8/L1knaVsiagXPdSbz8vWSdpO6k3n5esk7StkTUDIYfic3DR3ml8ZH/mSeWPtIrbD/HR+lj+MKqztHsSNnqytMkwo4nfNxWdLb60x1taehrSDvPQoxV1ilW6WeSR5uXyPcT0ucSrVWpXxjSIERFZIi3KpyRhGDMqhNCJjI67uEf4TODLhThtrcMDydG1ZbKzNyH17o6R9LTl0bDDTl+jJKRGC8taAQ25DtpF7E7Naz5I2jaN0WawnJSSZj5JJIqSJj+DMtU4taZdpiaACXOA1nVYBWuO4FJSS8HNokloc10Z0mSRu1tkY7laf+Crecb0Mei2fHMhJKejpqoPEragM8FrSHMc9mmxp1672I3hZSqzTyR1UNO+pjBlhllL9BxDBHo6TSL3J17ejYo5K/o0RFmMYwiniYHU9dHWEutoRxysIbYnTu/URcAetemDZJvnhdO+aGlha/Q4SpcWtdJa+g0NBJNrE7NqmLxrYwaLZ+99OJpGPfDGyKJsz6hzzwHAvvoSBwbcg2PJyHYvOTIOfh4IoXw1HygOMUkL7xODRd9yQC3RGsi2651KOSo1xFnsVyRdDDw0c9PVxh+g80ry4sedgLSATfnF1ejNvPcRmWnFSWaYpDJ/iC22la2jo6VtejpKfOv6NURZ3C8kZJYjNLLDRxB5jD6pxYHSDjMa0NJNuU2sNayFPknNAa2OaKCQx0nC6b3OIEZPgzwFrfCO+2xVnJA1JFtVNm7mcI2unpoZpmB8VPLIRM9rhduxpaCeQEq6ocjInYVNPJLCydszQNORw4IC4fA9oGjwpINtu0a1M5KjS0W3V+SM001NFFDBCXUUcznRucI+C13nmc4DRdz2uNQtfWsdiuSMkMAnZLDVQ6fBmSleXhknI1wLQW35Dax1c4ui8DBItxdmvnExgM9KJ7XjhMjtOZujpXYNDVyjwrcU8mtae9pBIIsQSCDtBGohWi0T0lRERSPfD/HR+lj+MKqph/jo/Sx/GFVZ27Hg/jHefeqKr+Md596otAREQbfFPFLgfA8PFHNDVSTcHKS10jDHogRix0nEnZ0LL4hj0ByihqGzMMAMOlKHDgxoxaJu7ZqOpRzdLrPjQknDcdilpZKdktHHKytnlb3QY18MsUjnHSY9zXBrwTzXI3rW8usUEssTGzR1DYYQzSp4mwwtde7o4wNrAdhsFrV0SMcROxK2GZb0Y+TxVD9OFlDSuIDX+BW0zzI1nF2m9idmoa7FeeE5bwOqKGaecNc2lqhM5zZHcHPK/TaD4Ovadl9ii1FScEI027LPEeFiZpYjHXFr9TI6cwFt2636WgARqAt0hXOTUdP8AILxvoo6sTO4Q4kNICG3gGJpa5p1nXqN7FaQivx+tbSlzE8bidUslpsSgje6hjiGm1vATPjc4yMnYW/Mg6YLdQ+sNXLia2upG1NG4TwUlSDJ8oqMLbpU7LgiIlpGiSbkOsNjjdRyirGGI+0aSPjuJQCnMlU6hqKts0ToH4cLPe1rw+Qz2AFiBqB5SvSQ0jsUGJ/LoRDwjZzES75UHtaPmRFbXrFr32FRol0jFr7TpvtbWw4lSMjFRDRyxVNTIWVTjGx8c0hkDmvAtpNvYj+q+aKro6fujFBUGVrqARsfKQOGnvdzYhYeDc6h0HkWiXRTxfW/QlvC62jgqaaWmqKCGlAZpaTdOtc8izg9zmlzPCIu67QAsE+WF9JiNN8qga91bw8Zc88HLHrfZjwPCdyW5ytBS6iMUfppKEuUlK57YXTtayfCIqZ0zfCbDONI6L7awOQrBzuhosNqKf5TDVTVUkOqlcZI4mRu09NzyANI3tZaWinij9EkVmPU5ykjqBMwwAx3l0hoWEGifC6HalH+ISB00habgyPII2EFxIP5q3uivWniCIisl74f46P0sfxhVVMP8dH6WP4wqrO3Y8H8Y7z71RVfxjvPvVFoCIiAiIgIiICIiAiIgIiICIiAiIgIiICIiAiIgIiIPfD/HR+lj+MKqph/jo/Sx/GFVZ27Hg/jHefeqKr+Md596otAREQEREBERAREQEREBERAREQEREBERAREQEREBERB74f46P0sfxhVVMP8AHR+lj+MKqzt2PB/GO8+9UVX8Y7z71RaAiIgIiICIiAiIgIiICIiAiIgIiICIiAiIgIiICIiD3w/x0fpY/jCqqYf46P0sfxhVWdux4P4x3n3qiq/jHefeqLQEREBERAREQEREBERAREQEREBERAREQEREBERAREQe+H+Oj9LH8YVVTD/HR+lj+MKqzt2PB/GO8+9UVX8Y7z71RaAiIgIiICIiAiIgIiICIiAiIgIiuKLD5ZnaMEb5jzRNc8+xoNkFui2imzYYk8XFI9vpHRs/JzgfyXtNmnxNo/ZdL+GSIn41Xzr+o21FFkcSycqaf9op5YhzvY4N/Fa35rHK0TE9AiIiRERB74f46P0sfxhVVMP8dH6WP4wqrO3Y8H8Y7z71RVfxjvPvVFoPegw+SeQRwMdK83sxgu42FzYbgVlv/QeIfuVR1blk80n0vT7pf0pF0Zohc+XLNZ1CsuXzkLXjbRT9W5YNdb1LRoO/hPuUUZss1jSxtVXs0i4B0UDxqDdokkB2k6iGnUNROs2Fa5+/IiUfYDkHW1gDqeBxYf8AMkIjjO5zuN/LdbPHmKrSNctO082lIfzEanVjANi+lSc9t+kbc64pmgxGEEiJs4HmHhzrfwu0XH1XWnzQuY4te0scDYtcCHA8xB1grrkhanl9kDFiEJIAZUNHzcuwkjYx5+s07Oi9wrVzzv2bc3rKYHktVVhtSwvlANi4ABjTzF7iGg9F7rcs3Wa11U8y1zXMhjeW8GdTpZGmz2k8jARYkbSCBsKnGlo2RMayJojY0Wa1gAaBzABXvm16qmZQZT5jK5zbufTxnmL3u9Wpll4VmZTEGC7RDN0RyWPse1o/NdAIsea6NuT8VwSemfoVMT4XcnCAgHc7Y71FfOFYTLUytipozK92xreblJOxoHKT/wArqbE8JiqInRVEbZWO2teLjeOY9IWOyYyPp6CNzaZpGkSXPedKR2s2BdzC+oevaSVp/keuvadtNyTzKQxAPxA/KH+baSIWnmPK8+wdC3DEceocOjDZJIqYW8GNgAcR0RsFzvso+zg53nBzqfDXWtqfUCx18rYu37OdRLNM57i57i9zjdznEuc485J1kqK0tk92k0m+sz6UjdUUU8vTZjAfa6/5K1Zn8h+tSSgdD4z+WpQui14KJ06EwrO7h850XyOpydVqhui03+20ub7SF95QZsaGubpxNbA9wu2Wmtou6SweC8dOo9K54Ww5JZcVGHvBhdpR3u6F9zG7nsPqO+031g7FS2Ga+6SjRlbkNU4e+07Q+MmzJY7ljug+S77J59RK15dPYRitNitHpACWN40ZI5ALtdyscOQjaCOggqDs4eQbsOmuy76eQng3Ha07TE7pHIeUC+26tjy79W7TEtSREW6Xvh/jo/Sx/GFVUw/x0fpY/jCqs7djwfxjvPvVFV/GO8+9UWg3DNJ9MU+6X9GRdGrnLNJ9MU+6X9GRdGriz/JWwsfjWNw0kJlqHiNg1XOsk8jQBrJPMsgues7+ULqjEHxX+bp/AaOThLAyPtz3Ojf7KzpTznSG11uf1gd8xSOe3nlkDHEc+iGut7Vn8ks7lPWythex1NK42aHkOY8+SHi2voIC59VWSFpBaS0gggjaCCCDvBHtsuqcNdekzDrxFYYDX8PSwSnbJDG873NBP5lX64lXybDXs51HOUOe6mgeWU0bqstNi8ODIr/ZdYl2+1uYlX2eLHXU+GubGdF07xFcaiGEOdJbe1uj/MufFvixRaNymEy0GfyMuAqKV0beV0TxIQOfRLW39t+hSfhuIxzxMlheJGPF2ubsI/4PJboXJamXMJihdFUQE3DHMkYOYPDmvHtYD/MVbLiisbhMwlhRpnkyzNPCKWB1pJgTIRtZBstvcbjcHdCkpxXLmWONGrrp5ibh0hDOiNvgsHsAO8lUw1i1vf0iGGVzhuGyVErYoGGSR5s1rdu/oA2knUFbKasx2TzWU76tw8OVzo2E/Viba9t77/hC68l/Cu1lvgeYhmiHVs7i47WU9g1p5i9wJd6gFk6rMXROb83JPG7kOkx49YLNftCkcEJpBcPLefe1duactcgZ8OeOEIlicbMlYCATt0HA8V1vUeQ6iFrK6nyowNlZSSwPt4bDonyZBrY4bnWXLLmkEhwsQbEcx5R7V14cnnHvuFoltObnK40FY0uNoZCGTDkt9WS3O0m+4uU/ZRYFHW0skEux7dTtpY8a2SDpBsVyuuk82WM/KcMgc46TmAxPJ23jOiCekt0T61nnrr+0IlzpiOHvgmfDKNF8byxw6QbXHQdo6CrdSRnywXg62OdosJ47O9JHZpO8tcwepRuuilvKsSmHvh/jo/Sx/GFVUw/x0fpY/jCqq27S8H8Y7z71RVfxjvPvVFoNwzSfTFPul/RkXRq5yzSfTFPul/RkXRq4s/yVsLljK55OIVZP7zP+q9dTrlbKz6QqvvM/6r1b+P3JDFoiLrWdP5B/RlH92i+ELPLA5B/RlH92i+ELPLzJ7Zokz/P+bpG8hfMfWBGB8R9qh1TBn+4tH/FP7olD67cPwXgUpZgz/iar0MfxlRapRzB/tVT6FnxlTm+EolLmUNSY6SoeNrIJXDeGOI9y5RC6pyqj0qCqaNpppgN/BuXKwKz/AI/2iFVmKDLGsgjEcFTLExt9FjHWaLkuNh0kkrDra8DzZVtXA2enERY/StpSBrvBcWkEW1awt7eOv7LStO+DiH75N+L/AKTvg4h++Tfi/wClmu8viPkQ9aP6J3l8R8iHrR/RZ7xf6RuGF74OIfvs34v+lgZZS5xc46TnElxO0uJuSfWVvHeXxHyIetH9E7y+I+RD1o/opi+OOpNw0VTXmEqiaaoZyNna4fzMAPwLTu8viPkQ9aP6KRM1GRtRh7agVQaDI6Mt0HaepoeDfVq4wVM16zXUSTKyz7016KF/K2oA9TmPv+bR7FBynTPtNagib5VS38o5CfeoLU4PimHvh/jo/Sx/GFVfWExl1RC0bTNGBvL2hUVrzESbW7+Md596oqv4x3n3qi1S3DNJ9MU+6X9GRdGrnLNJ9MU+6X9GRdGriz/JWwuVsrPpCq+8z/qvXVK5Wys+kKr7zP8AqvVv4/ckMWiIutZ0/kH9GUf3aL4Qs8sDkH9GUf3aL4Qs8vMntmiLP9xaP+Kf3RKH1MGf7i0f8U/uiUPruw/CF46FKOYP9qqfQs+MqLlKOYP9qqfQs+Mpm+EolNM0Yc0h2wix3HUVyfi2HGnqJYXbYpHsP8riAdxAXWZChPPdkqWTtrIxdklmS2+rKBZrj0OaAN7BzrnwW1Op+0Qi5TjmNxkPo3wE+FDIXAcvByawfxh49ig5ZXJnKSWhqGzwHWLhzTfRkYdrHW9/Ida6clPOulp9uqEWkYFndoZ2jhJBSv5WT3AB6JANEjeQehZmXLqga3SNZT26JWE+wG64ZrMdwozxWsYhnJoIJXxTVAa9h0Xt0JXWdyi7WEcq07LDPXGGOjw0F7yCOHeC1rOljHa3HpIA3qG5JC4kuJJJJJOskk3JJ5Tc7Vrjw+XaYh0Z32cN/eh1c/8A41seD4xFVQiandpxuJAdoubfRJabBwB2g+xctYThj6ieOGEXfI4Nb0E7XHoAuT0ArpuBkOH0IDjoRU8WsnbotGs25XE8nOVGXHFOkIqz8YuHVEFO034NjpH25HPIDQf5WX/mCi5ZDH8ZfV1UtRJqMjy63kt2MZ6mgD1LHrrx18axC8Nmza4dw2K0zeRsnCu3RjTH/wBg1FuuYfBPCnqnDUAIWHp1PkP6Y9ZVFyZp3ZWUTP4x3n3qiq/jHefeqLuXbhmk+mKfdN+i9dGrlrJHKD5FWR1HB8LoafgaWhfSY5nGsbca+xSN3/8A/Q/7/wDZXLlx2tO4hWYS+uVsrPpCq+8z/qvUld//AP0P+/8A2VFeLV3D1Es1tHhZXv0b30dNxfo3sL20ttlbDS1ZnZELVERdCzp/IP6Mo/u0XwhZ5QjgOev5NTQwfI9Pgo2s0uGtpaItpaPBG3tV/wB//wD0P+//AGVwzivvpTT6z/cWj/in90Sh9bhl/nB7piEcBwHBF58Zwmlp6H2G2todO1aeurFWa11K0ClHMH+1VPoWfGVFy2jIHLfubLK/geH4RgbbT0LWdpXvouumWs2rqES6VVriWHR1ET4pmh8b2lrmnYQfcenkUVd//wD0P+//AGUOf821UOv0/L1S4+K8fSNNNy6zezYfIXWMtOT4Eo125mSeS7p2Hk5lqa6Kyazk0eIM4N5EMjhZ0M9rOvqLWuPgyDo29Cx+P5lqOcl1OXUjzyR+FFf0Z2eohb1zePq6doFRSTV5iqsH5qaCQX1aXCRn2aLh+at48yFedpp29JkcfdGVry0n7PSPl6U1M6R7WRtL3uNmtYLuceQADapUwrMM4kGqqgBfW2BhJ/G+wH4VuEFFhmCM0iWxvI40h4Sok6AONbcAOdUtmj69yf8AFnm1zejD2Geqt8oc3XrBbDHtLb7NI/WOzVa9hc6NnUzhfLH/ACemP+HY67nD/OkGwj7A5Oc6+QK1y6zpzV14oQYKflbf5yUfbI2N+yNXOStGUUxzM+VjQvSmp3SPayMFz3uDWtG0uJsAPWQvNS1mYyJJd8unbqFxTg8p1h03sJaN5PMtb38Y2mUl5JYA2io4qdussb4ZH1pDre71uJ9VkWYRedM79qOQ38Y7z71RVfxjvPvVF6jQREQEREBERAREQEREBERAREQUWw4Pl9XUwAhqX6I2MltKwdADwbDcQtfRRNYntGkj02fSsaLPhp5Om0jSfY8j8l6S596o8Wngbv4R3/6CjRFTip+Gm34pnXxGa44cQg8kDQw/i1u/NanNM57i57i9x2ueS5x3uOsr4RXrWI6gEVzh2Fy1D+Dp43zPP1YwSd55h0nUpZyMzKhpEuJkPO0U7Ddv/wAj/rfwjV0lVtkrU21fNzm2fXPbNUAspmnbsMxH1GfZ53eoa9k/wQhjQ1gDWtAADRYADUAByCyrFEGtDWgNAFgALAAagAOQL7XDe83nasyIiKiECuzH19z4VPrPlv7Cp3jq/wAqn6x/YU9otee6doE7x1f5VP1j+wneOr/Kp+sf2FPaJz3NoE7x1f5VP1j+wneOr/Kp+sf2FPaJz3NoE7x1f5VP1j+wneOr/Kp+sf2FPaJz3NoE7x1f5VP1j+wneOr/ACqfrH9hT2ic9zaBO8dX+VT9Y/sJ3jq/yqfrH9hT2ic9zaBO8dX+VT9Y/sJ3jq/yqfrH9hT2ic9zaBO8dX+VT9Y/sJ3jq/yqfrH9hT2ic9zaBO8dX+VT9Y/sJ3jq/wAqn6x/YU9onPc2gTvHV/lU/WP7Cd46v8qn6x/YU9on+Rc2hCjzDVJ8dUwxj/2w+Q/mGhbVg+Y+jisZ3yVRHI48Gz8LNfq0lIqKJy2n7NrTDcIhp2aFPEyFvkxtDRvNtp6SrtEWaBERAREQf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8692" name="Picture 6" descr="http://donationsstatic.ebay.com/extend/logos/MF12029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976813"/>
            <a:ext cx="10048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8" descr="http://www.cfs-aktuell.de/p1220139%20(2)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81225"/>
            <a:ext cx="16764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548680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What is fatigue?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00808"/>
            <a:ext cx="8229600" cy="2764904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600" dirty="0" smtClean="0">
                <a:ea typeface="ＭＳ Ｐゴシック" pitchFamily="34" charset="-128"/>
              </a:rPr>
              <a:t>Fatigue is not the same as tiredness and is not relieved by sleep or rest.</a:t>
            </a:r>
          </a:p>
          <a:p>
            <a:pPr eaLnBrk="1" hangingPunct="1"/>
            <a:r>
              <a:rPr lang="en-GB" altLang="en-US" sz="2600" dirty="0" smtClean="0">
                <a:ea typeface="ＭＳ Ｐゴシック" pitchFamily="34" charset="-128"/>
              </a:rPr>
              <a:t>It is common to a broad range of chronic medical illnesses.</a:t>
            </a:r>
          </a:p>
          <a:p>
            <a:pPr eaLnBrk="1" hangingPunct="1"/>
            <a:r>
              <a:rPr lang="en-GB" altLang="en-US" sz="2600" dirty="0" smtClean="0">
                <a:ea typeface="ＭＳ Ｐゴシック" pitchFamily="34" charset="-128"/>
              </a:rPr>
              <a:t>Our understanding and recognition of the importance of fatigue in chronic illness is improving.</a:t>
            </a:r>
          </a:p>
        </p:txBody>
      </p:sp>
    </p:spTree>
    <p:extLst>
      <p:ext uri="{BB962C8B-B14F-4D97-AF65-F5344CB8AC3E}">
        <p14:creationId xmlns:p14="http://schemas.microsoft.com/office/powerpoint/2010/main" val="417500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44850" y="692150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Liver</a:t>
            </a:r>
            <a:endParaRPr lang="en-US" altLang="en-US" sz="18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435600" y="69215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Neurology</a:t>
            </a:r>
            <a:endParaRPr lang="en-US" altLang="en-US" sz="18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967663" y="2420938"/>
            <a:ext cx="1212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Endocrine</a:t>
            </a:r>
            <a:endParaRPr lang="en-US" altLang="en-US" sz="1800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2124075" y="1846263"/>
            <a:ext cx="5111750" cy="3095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2794000" y="1052513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Primary Biliary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 Cirrhosis</a:t>
            </a:r>
            <a:endParaRPr lang="en-US" altLang="en-US" sz="1000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3729038" y="93027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Non-alcoholic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 fatty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liver disease</a:t>
            </a:r>
            <a:endParaRPr lang="en-US" altLang="en-US" sz="1000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4665663" y="908050"/>
            <a:ext cx="914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Multiple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sclerosis</a:t>
            </a:r>
            <a:endParaRPr lang="en-US" altLang="en-US" sz="1000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580063" y="1074738"/>
            <a:ext cx="914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Parkinson’s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disease</a:t>
            </a:r>
            <a:endParaRPr lang="en-US" altLang="en-US" sz="1000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6465888" y="1341438"/>
            <a:ext cx="914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Mitochondrial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myopathy</a:t>
            </a:r>
            <a:endParaRPr lang="en-US" altLang="en-US" sz="1000"/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7164388" y="1916113"/>
            <a:ext cx="9144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Hypo-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thyroidism</a:t>
            </a:r>
            <a:endParaRPr lang="en-US" altLang="en-US" sz="1000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7451725" y="2781300"/>
            <a:ext cx="9144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Type 2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diabetes</a:t>
            </a:r>
            <a:endParaRPr lang="en-US" altLang="en-US" sz="1000"/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1928813" y="1412875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Sjogrens</a:t>
            </a:r>
            <a:endParaRPr lang="en-US" altLang="en-US" sz="1000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1331913" y="2133600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Rheumatoid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arthritis</a:t>
            </a:r>
            <a:endParaRPr lang="en-US" altLang="en-US" sz="1000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1065213" y="3019425"/>
            <a:ext cx="9144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SLE</a:t>
            </a:r>
            <a:endParaRPr lang="en-US" altLang="en-US" sz="1000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07950" y="177323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Rheumatology</a:t>
            </a:r>
            <a:endParaRPr lang="en-US" altLang="en-US" sz="1800"/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1403350" y="3860800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Pre-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dialysis</a:t>
            </a:r>
            <a:endParaRPr lang="en-US" altLang="en-US" sz="1000"/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2124075" y="4437063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Post-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dialysis</a:t>
            </a:r>
            <a:endParaRPr lang="en-US" altLang="en-US" sz="1000"/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1127125" y="4868863"/>
            <a:ext cx="78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Renal</a:t>
            </a:r>
            <a:endParaRPr lang="en-US" altLang="en-US" sz="1800"/>
          </a:p>
        </p:txBody>
      </p:sp>
      <p:sp>
        <p:nvSpPr>
          <p:cNvPr id="42004" name="Oval 20"/>
          <p:cNvSpPr>
            <a:spLocks noChangeArrowheads="1"/>
          </p:cNvSpPr>
          <p:nvPr/>
        </p:nvSpPr>
        <p:spPr bwMode="auto">
          <a:xfrm>
            <a:off x="7258050" y="3667125"/>
            <a:ext cx="914400" cy="914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Heart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failure</a:t>
            </a:r>
            <a:endParaRPr lang="en-US" altLang="en-US" sz="1000"/>
          </a:p>
        </p:txBody>
      </p:sp>
      <p:sp>
        <p:nvSpPr>
          <p:cNvPr id="42005" name="Oval 21"/>
          <p:cNvSpPr>
            <a:spLocks noChangeArrowheads="1"/>
          </p:cNvSpPr>
          <p:nvPr/>
        </p:nvSpPr>
        <p:spPr bwMode="auto">
          <a:xfrm>
            <a:off x="6588125" y="4292600"/>
            <a:ext cx="914400" cy="914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Autonomic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dysfunction</a:t>
            </a:r>
            <a:endParaRPr lang="en-US" altLang="en-US" sz="1000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7451725" y="4652963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Cardiovascular</a:t>
            </a:r>
            <a:endParaRPr lang="en-US" altLang="en-US" sz="1800"/>
          </a:p>
        </p:txBody>
      </p:sp>
      <p:sp>
        <p:nvSpPr>
          <p:cNvPr id="42007" name="Oval 23"/>
          <p:cNvSpPr>
            <a:spLocks noChangeArrowheads="1"/>
          </p:cNvSpPr>
          <p:nvPr/>
        </p:nvSpPr>
        <p:spPr bwMode="auto">
          <a:xfrm>
            <a:off x="5795963" y="4724400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Bronchi-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ectasis</a:t>
            </a:r>
            <a:endParaRPr lang="en-US" altLang="en-US" sz="1000"/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4881563" y="4941888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COPD</a:t>
            </a:r>
            <a:endParaRPr lang="en-US" altLang="en-US" sz="1000"/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848350" y="5824538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Respiratory </a:t>
            </a:r>
            <a:endParaRPr lang="en-US" altLang="en-US" sz="1800"/>
          </a:p>
        </p:txBody>
      </p:sp>
      <p:sp>
        <p:nvSpPr>
          <p:cNvPr id="42010" name="Oval 26"/>
          <p:cNvSpPr>
            <a:spLocks noChangeArrowheads="1"/>
          </p:cNvSpPr>
          <p:nvPr/>
        </p:nvSpPr>
        <p:spPr bwMode="auto">
          <a:xfrm>
            <a:off x="2987675" y="47974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Chronic Fatigue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Syndrome</a:t>
            </a:r>
            <a:endParaRPr lang="en-US" altLang="en-US" sz="1000"/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3944938" y="494188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Ageing</a:t>
            </a:r>
            <a:endParaRPr lang="en-US" altLang="en-US" sz="1000"/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3276600" y="1989138"/>
            <a:ext cx="302418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/>
              <a:t>Assessment tools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Autonomic nervous system 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Cognitive testing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MRI modalities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Immunology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Cytokine regulation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Activity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Sleep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Transcranial doppler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59425" y="2827338"/>
            <a:ext cx="1338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/>
              <a:t>Measurement tools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generic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disease specific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3111500" y="3906838"/>
            <a:ext cx="1643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/>
              <a:t>Treatment opportunities</a:t>
            </a:r>
            <a:endParaRPr lang="en-US" altLang="en-US" sz="1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B cell depleting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Exercise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Tilt training etc…..</a:t>
            </a:r>
            <a:endParaRPr lang="en-US" altLang="en-US" sz="1000"/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1893421" y="188913"/>
            <a:ext cx="3954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Newcastle Fatigue </a:t>
            </a:r>
            <a:r>
              <a:rPr lang="en-GB" altLang="en-US" sz="1800" dirty="0" smtClean="0"/>
              <a:t>Research Centre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3613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44475" y="212725"/>
            <a:ext cx="8575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accent2"/>
                </a:solidFill>
                <a:cs typeface="Arial" charset="0"/>
              </a:rPr>
              <a:t>Perceived fatigue is comparable across </a:t>
            </a:r>
            <a:endParaRPr lang="en-GB" altLang="en-US" sz="2400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accent2"/>
                </a:solidFill>
                <a:cs typeface="Arial" charset="0"/>
              </a:rPr>
              <a:t>chronic </a:t>
            </a:r>
            <a:r>
              <a:rPr lang="en-GB" altLang="en-US" sz="2400" dirty="0">
                <a:solidFill>
                  <a:schemeClr val="accent2"/>
                </a:solidFill>
                <a:cs typeface="Arial" charset="0"/>
              </a:rPr>
              <a:t>disease groups</a:t>
            </a:r>
            <a:r>
              <a:rPr lang="en-GB" altLang="en-US" sz="1600" dirty="0">
                <a:solidFill>
                  <a:schemeClr val="accent2"/>
                </a:solidFill>
                <a:cs typeface="Arial" charset="0"/>
              </a:rPr>
              <a:t> 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3825"/>
            <a:ext cx="70104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7950" y="6308725"/>
            <a:ext cx="302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Jones &amp; Newton, QJM 2009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51239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23900" y="384736"/>
            <a:ext cx="7543800" cy="1295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 smtClean="0">
                <a:solidFill>
                  <a:schemeClr val="accent2"/>
                </a:solidFill>
                <a:ea typeface="ＭＳ Ｐゴシック" pitchFamily="34" charset="-128"/>
              </a:rPr>
              <a:t>Epidemiology of CFS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738818"/>
            <a:ext cx="4680520" cy="44116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600" dirty="0" smtClean="0">
                <a:solidFill>
                  <a:prstClr val="black"/>
                </a:solidFill>
                <a:ea typeface="ＭＳ Ｐゴシック" pitchFamily="34" charset="-128"/>
              </a:rPr>
              <a:t>CFS - Prevalence of 0.2-0.4%</a:t>
            </a:r>
          </a:p>
          <a:p>
            <a:pPr lvl="1"/>
            <a:r>
              <a:rPr lang="en-GB" altLang="en-US" sz="2200" dirty="0" smtClean="0">
                <a:solidFill>
                  <a:prstClr val="black"/>
                </a:solidFill>
                <a:ea typeface="ＭＳ Ｐゴシック" pitchFamily="34" charset="-128"/>
              </a:rPr>
              <a:t>Average primary care practice of 10,000 will have up to 40 patients</a:t>
            </a:r>
          </a:p>
          <a:p>
            <a:pPr lvl="1"/>
            <a:endParaRPr lang="en-GB" altLang="en-US" sz="22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lvl="1"/>
            <a:endParaRPr lang="en-GB" altLang="en-US" sz="22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GB" altLang="en-US" sz="2600" dirty="0" smtClean="0">
                <a:solidFill>
                  <a:prstClr val="black"/>
                </a:solidFill>
                <a:ea typeface="ＭＳ Ｐゴシック" pitchFamily="34" charset="-128"/>
              </a:rPr>
              <a:t>Estimated annual prevalence 4000 cases/million population</a:t>
            </a:r>
          </a:p>
        </p:txBody>
      </p:sp>
      <p:pic>
        <p:nvPicPr>
          <p:cNvPr id="5" name="Picture 5" descr="CF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9330" y="2171700"/>
            <a:ext cx="2876550" cy="3038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080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6206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How common is Fatigue</a:t>
            </a:r>
            <a:endParaRPr lang="en-US" altLang="en-US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altLang="en-US" sz="2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ea typeface="ＭＳ Ｐゴシック" pitchFamily="34" charset="-128"/>
              </a:rPr>
              <a:t>25% of all primary care consultations are attributable to fatigue. </a:t>
            </a:r>
          </a:p>
          <a:p>
            <a:pPr>
              <a:lnSpc>
                <a:spcPct val="80000"/>
              </a:lnSpc>
            </a:pPr>
            <a:endParaRPr lang="en-GB" altLang="en-US" sz="2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ea typeface="ＭＳ Ｐゴシック" pitchFamily="34" charset="-128"/>
              </a:rPr>
              <a:t>Main reason </a:t>
            </a:r>
            <a:r>
              <a:rPr lang="en-GB" altLang="en-US" sz="2800" smtClean="0">
                <a:ea typeface="ＭＳ Ｐゴシック" pitchFamily="34" charset="-128"/>
              </a:rPr>
              <a:t>for attendance </a:t>
            </a:r>
            <a:r>
              <a:rPr lang="en-GB" altLang="en-US" sz="2800" dirty="0" smtClean="0">
                <a:ea typeface="ＭＳ Ｐゴシック" pitchFamily="34" charset="-128"/>
              </a:rPr>
              <a:t>in 6.5% of consultations.  </a:t>
            </a:r>
          </a:p>
          <a:p>
            <a:pPr>
              <a:lnSpc>
                <a:spcPct val="80000"/>
              </a:lnSpc>
            </a:pPr>
            <a:endParaRPr lang="en-GB" altLang="en-US" sz="28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GB" altLang="en-US" sz="2800" dirty="0" smtClean="0">
                <a:ea typeface="ＭＳ Ｐゴシック" pitchFamily="34" charset="-128"/>
              </a:rPr>
              <a:t>UK community surveys show that over 10% of adults had had substantial fatigue for over a month. </a:t>
            </a:r>
          </a:p>
        </p:txBody>
      </p:sp>
    </p:spTree>
    <p:extLst>
      <p:ext uri="{BB962C8B-B14F-4D97-AF65-F5344CB8AC3E}">
        <p14:creationId xmlns:p14="http://schemas.microsoft.com/office/powerpoint/2010/main" val="374724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Master 2014international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ew Master 2014international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New Master 2014international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ew Master 2014international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Master 2014international logo</Template>
  <TotalTime>142</TotalTime>
  <Words>2010</Words>
  <Application>Microsoft Macintosh PowerPoint</Application>
  <PresentationFormat>On-screen Show (4:3)</PresentationFormat>
  <Paragraphs>473</Paragraphs>
  <Slides>45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New Master 2014international logo</vt:lpstr>
      <vt:lpstr>1_Office Theme</vt:lpstr>
      <vt:lpstr>1_Custom Design</vt:lpstr>
      <vt:lpstr>1_New Master 2014international logo</vt:lpstr>
      <vt:lpstr>2_New Master 2014international logo</vt:lpstr>
      <vt:lpstr>3_New Master 2014international logo</vt:lpstr>
      <vt:lpstr>Prism Project</vt:lpstr>
      <vt:lpstr>Document</vt:lpstr>
      <vt:lpstr>Prism 5</vt:lpstr>
      <vt:lpstr>Worksheet</vt:lpstr>
      <vt:lpstr>Standing up for fatigue – the role of autonomic function in the symptom of fatigue </vt:lpstr>
      <vt:lpstr>Outline of talk </vt:lpstr>
      <vt:lpstr>What is CFS(ME)?</vt:lpstr>
      <vt:lpstr>What is CFS/ME?</vt:lpstr>
      <vt:lpstr>What is fatigue?</vt:lpstr>
      <vt:lpstr>PowerPoint Presentation</vt:lpstr>
      <vt:lpstr>PowerPoint Presentation</vt:lpstr>
      <vt:lpstr>PowerPoint Presentation</vt:lpstr>
      <vt:lpstr>How common is Fatigue</vt:lpstr>
      <vt:lpstr>The cost of fatigue</vt:lpstr>
      <vt:lpstr>Is it a real illness?</vt:lpstr>
      <vt:lpstr>Is it a real illness?</vt:lpstr>
      <vt:lpstr>PowerPoint Presentation</vt:lpstr>
      <vt:lpstr>What is autonomic dysfunction?</vt:lpstr>
      <vt:lpstr>PowerPoint Presentation</vt:lpstr>
      <vt:lpstr>PowerPoint Presentation</vt:lpstr>
      <vt:lpstr>Orthostatic intolerance</vt:lpstr>
      <vt:lpstr>PowerPoint Presentation</vt:lpstr>
      <vt:lpstr>Objective autonomic abnormalities</vt:lpstr>
      <vt:lpstr>PowerPoint Presentation</vt:lpstr>
      <vt:lpstr>Consequences of autonomic dysfunction</vt:lpstr>
      <vt:lpstr>PowerPoint Presentation</vt:lpstr>
      <vt:lpstr>Upstream</vt:lpstr>
      <vt:lpstr>Muscle MR spectroscopy – 2 mins exercise </vt:lpstr>
      <vt:lpstr>Downstream</vt:lpstr>
      <vt:lpstr>PowerPoint Presentation</vt:lpstr>
      <vt:lpstr>C-Pace EP</vt:lpstr>
      <vt:lpstr>Drug development ?</vt:lpstr>
      <vt:lpstr>Cardiac MR</vt:lpstr>
      <vt:lpstr>Studies from Newcastle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Autonomic function</dc:title>
  <dc:creator>Emma Reynolds</dc:creator>
  <cp:lastModifiedBy>Gresham College</cp:lastModifiedBy>
  <cp:revision>18</cp:revision>
  <cp:lastPrinted>2014-02-06T10:14:02Z</cp:lastPrinted>
  <dcterms:created xsi:type="dcterms:W3CDTF">2014-02-19T15:35:28Z</dcterms:created>
  <dcterms:modified xsi:type="dcterms:W3CDTF">2015-05-26T11:21:54Z</dcterms:modified>
</cp:coreProperties>
</file>