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tiff" ContentType="image/tif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7" r:id="rId2"/>
    <p:sldId id="256" r:id="rId3"/>
    <p:sldId id="320" r:id="rId4"/>
    <p:sldId id="283" r:id="rId5"/>
    <p:sldId id="290" r:id="rId6"/>
    <p:sldId id="312" r:id="rId7"/>
    <p:sldId id="291" r:id="rId8"/>
    <p:sldId id="292" r:id="rId9"/>
    <p:sldId id="293" r:id="rId10"/>
    <p:sldId id="284" r:id="rId11"/>
    <p:sldId id="301" r:id="rId12"/>
    <p:sldId id="300" r:id="rId13"/>
    <p:sldId id="289" r:id="rId14"/>
    <p:sldId id="281" r:id="rId15"/>
    <p:sldId id="302" r:id="rId16"/>
    <p:sldId id="308" r:id="rId17"/>
    <p:sldId id="296" r:id="rId18"/>
    <p:sldId id="303" r:id="rId19"/>
    <p:sldId id="338" r:id="rId20"/>
    <p:sldId id="304" r:id="rId21"/>
    <p:sldId id="259" r:id="rId22"/>
    <p:sldId id="299" r:id="rId23"/>
    <p:sldId id="311" r:id="rId24"/>
    <p:sldId id="321" r:id="rId25"/>
    <p:sldId id="339" r:id="rId26"/>
    <p:sldId id="306" r:id="rId27"/>
    <p:sldId id="310" r:id="rId28"/>
    <p:sldId id="297" r:id="rId29"/>
    <p:sldId id="324" r:id="rId30"/>
    <p:sldId id="328" r:id="rId31"/>
    <p:sldId id="278" r:id="rId32"/>
    <p:sldId id="315" r:id="rId33"/>
    <p:sldId id="327" r:id="rId34"/>
    <p:sldId id="258" r:id="rId35"/>
    <p:sldId id="265" r:id="rId36"/>
    <p:sldId id="298" r:id="rId37"/>
    <p:sldId id="276" r:id="rId38"/>
    <p:sldId id="337" r:id="rId39"/>
    <p:sldId id="313" r:id="rId40"/>
    <p:sldId id="288" r:id="rId41"/>
    <p:sldId id="264" r:id="rId42"/>
    <p:sldId id="336" r:id="rId43"/>
    <p:sldId id="314" r:id="rId44"/>
    <p:sldId id="285" r:id="rId45"/>
    <p:sldId id="280" r:id="rId46"/>
    <p:sldId id="287" r:id="rId47"/>
    <p:sldId id="286" r:id="rId48"/>
    <p:sldId id="316" r:id="rId49"/>
    <p:sldId id="317" r:id="rId50"/>
    <p:sldId id="273" r:id="rId51"/>
    <p:sldId id="263" r:id="rId52"/>
    <p:sldId id="261" r:id="rId53"/>
    <p:sldId id="318" r:id="rId54"/>
    <p:sldId id="266" r:id="rId55"/>
    <p:sldId id="267" r:id="rId56"/>
    <p:sldId id="282" r:id="rId57"/>
    <p:sldId id="331" r:id="rId58"/>
    <p:sldId id="329" r:id="rId59"/>
    <p:sldId id="330" r:id="rId60"/>
    <p:sldId id="335" r:id="rId61"/>
    <p:sldId id="332" r:id="rId62"/>
    <p:sldId id="333" r:id="rId63"/>
    <p:sldId id="319" r:id="rId64"/>
    <p:sldId id="322" r:id="rId65"/>
    <p:sldId id="323"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54" autoAdjust="0"/>
  </p:normalViewPr>
  <p:slideViewPr>
    <p:cSldViewPr showGuides="1">
      <p:cViewPr varScale="1">
        <p:scale>
          <a:sx n="109" d="100"/>
          <a:sy n="109" d="100"/>
        </p:scale>
        <p:origin x="-100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206E4D-457C-46BC-B280-237DD8A44CC9}" type="datetimeFigureOut">
              <a:rPr lang="en-GB" smtClean="0"/>
              <a:pPr/>
              <a:t>17/03/2011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B06350-AA60-4C2B-908A-D5E5FEDB101D}"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en-GB"/>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Augmentation of cortical activity during learning in subject 2. (A) </a:t>
            </a:r>
            <a:r>
              <a:rPr lang="en-GB" dirty="0" err="1">
                <a:latin typeface="Arial" charset="0"/>
                <a:ea typeface="msgothic" charset="0"/>
                <a:cs typeface="msgothic" charset="0"/>
              </a:rPr>
              <a:t>Electrocortical</a:t>
            </a:r>
            <a:r>
              <a:rPr lang="en-GB" dirty="0">
                <a:latin typeface="Arial" charset="0"/>
                <a:ea typeface="msgothic" charset="0"/>
                <a:cs typeface="msgothic" charset="0"/>
              </a:rPr>
              <a:t> stimulation sites that produced face/hand movement (not further specified by neurologist) are shown. One of these (gold-circled) was selected from the motor/imagery tasks for feedback (using power from 37 to 43 Hz). (B) </a:t>
            </a:r>
            <a:r>
              <a:rPr lang="en-GB" dirty="0" err="1">
                <a:latin typeface="Arial" charset="0"/>
                <a:ea typeface="msgothic" charset="0"/>
                <a:cs typeface="msgothic" charset="0"/>
              </a:rPr>
              <a:t>ECoG</a:t>
            </a:r>
            <a:r>
              <a:rPr lang="en-GB" dirty="0">
                <a:latin typeface="Arial" charset="0"/>
                <a:ea typeface="msgothic" charset="0"/>
                <a:cs typeface="msgothic" charset="0"/>
              </a:rPr>
              <a:t>-based brain activation maps for tongue movement, imagined movement, and feedback-based BCI control of cursor, in the HFB and LFB ranges. Activation in each map is scaled to the maximum absolute activation (noted by flanking number). The feedback electrode is noted in each by an enlarged black dot. (C) Relative activation in the electrode-frequency combination for each of the conditions, computed by dividing the imagery- and feedback-related activation by the activation for actual movement, and normalizing the magnitude of activation for actual movement to 1 for all plots.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8B06350-AA60-4C2B-908A-D5E5FEDB101D}" type="slidenum">
              <a:rPr lang="en-GB" smtClean="0"/>
              <a:pPr/>
              <a:t>37</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D94BA81-4BCA-4947-BF5D-C4E3F18B41D4}" type="datetimeFigureOut">
              <a:rPr lang="en-GB" smtClean="0"/>
              <a:pPr/>
              <a:t>17/03/2011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FEA14F-0EDA-42A8-BAFD-51EE6BE20CF3}"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D94BA81-4BCA-4947-BF5D-C4E3F18B41D4}" type="datetimeFigureOut">
              <a:rPr lang="en-GB" smtClean="0"/>
              <a:pPr/>
              <a:t>17/03/2011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FEA14F-0EDA-42A8-BAFD-51EE6BE20CF3}"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D94BA81-4BCA-4947-BF5D-C4E3F18B41D4}" type="datetimeFigureOut">
              <a:rPr lang="en-GB" smtClean="0"/>
              <a:pPr/>
              <a:t>17/03/2011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FEA14F-0EDA-42A8-BAFD-51EE6BE20CF3}"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D94BA81-4BCA-4947-BF5D-C4E3F18B41D4}" type="datetimeFigureOut">
              <a:rPr lang="en-GB" smtClean="0"/>
              <a:pPr/>
              <a:t>17/03/2011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FEA14F-0EDA-42A8-BAFD-51EE6BE20CF3}"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94BA81-4BCA-4947-BF5D-C4E3F18B41D4}" type="datetimeFigureOut">
              <a:rPr lang="en-GB" smtClean="0"/>
              <a:pPr/>
              <a:t>17/03/2011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FEA14F-0EDA-42A8-BAFD-51EE6BE20CF3}"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D94BA81-4BCA-4947-BF5D-C4E3F18B41D4}" type="datetimeFigureOut">
              <a:rPr lang="en-GB" smtClean="0"/>
              <a:pPr/>
              <a:t>17/03/2011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FEA14F-0EDA-42A8-BAFD-51EE6BE20CF3}"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D94BA81-4BCA-4947-BF5D-C4E3F18B41D4}" type="datetimeFigureOut">
              <a:rPr lang="en-GB" smtClean="0"/>
              <a:pPr/>
              <a:t>17/03/2011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FEA14F-0EDA-42A8-BAFD-51EE6BE20CF3}"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D94BA81-4BCA-4947-BF5D-C4E3F18B41D4}" type="datetimeFigureOut">
              <a:rPr lang="en-GB" smtClean="0"/>
              <a:pPr/>
              <a:t>17/03/2011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FEA14F-0EDA-42A8-BAFD-51EE6BE20CF3}"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94BA81-4BCA-4947-BF5D-C4E3F18B41D4}" type="datetimeFigureOut">
              <a:rPr lang="en-GB" smtClean="0"/>
              <a:pPr/>
              <a:t>17/03/2011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FEA14F-0EDA-42A8-BAFD-51EE6BE20CF3}"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94BA81-4BCA-4947-BF5D-C4E3F18B41D4}" type="datetimeFigureOut">
              <a:rPr lang="en-GB" smtClean="0"/>
              <a:pPr/>
              <a:t>17/03/2011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FEA14F-0EDA-42A8-BAFD-51EE6BE20CF3}"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94BA81-4BCA-4947-BF5D-C4E3F18B41D4}" type="datetimeFigureOut">
              <a:rPr lang="en-GB" smtClean="0"/>
              <a:pPr/>
              <a:t>17/03/2011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FEA14F-0EDA-42A8-BAFD-51EE6BE20CF3}"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94BA81-4BCA-4947-BF5D-C4E3F18B41D4}" type="datetimeFigureOut">
              <a:rPr lang="en-GB" smtClean="0"/>
              <a:pPr/>
              <a:t>17/03/2011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FEA14F-0EDA-42A8-BAFD-51EE6BE20CF3}"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14.jpe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gif"/><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6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p:cNvSpPr>
            <a:spLocks noGrp="1" noChangeArrowheads="1"/>
          </p:cNvSpPr>
          <p:nvPr>
            <p:ph type="title"/>
          </p:nvPr>
        </p:nvSpPr>
        <p:spPr>
          <a:xfrm>
            <a:off x="457200" y="116632"/>
            <a:ext cx="8229600" cy="936104"/>
          </a:xfrm>
        </p:spPr>
        <p:txBody>
          <a:bodyPr>
            <a:normAutofit/>
          </a:bodyPr>
          <a:lstStyle/>
          <a:p>
            <a:pPr eaLnBrk="1" hangingPunct="1"/>
            <a:r>
              <a:rPr lang="en-GB" sz="5400" b="1" dirty="0" smtClean="0"/>
              <a:t>Future Brain</a:t>
            </a:r>
          </a:p>
        </p:txBody>
      </p:sp>
      <p:pic>
        <p:nvPicPr>
          <p:cNvPr id="4099" name="Picture 4" descr="04_smartsensor"/>
          <p:cNvPicPr>
            <a:picLocks noChangeAspect="1" noChangeArrowheads="1"/>
          </p:cNvPicPr>
          <p:nvPr/>
        </p:nvPicPr>
        <p:blipFill>
          <a:blip r:embed="rId2" cstate="print"/>
          <a:srcRect/>
          <a:stretch>
            <a:fillRect/>
          </a:stretch>
        </p:blipFill>
        <p:spPr bwMode="auto">
          <a:xfrm>
            <a:off x="4140200" y="1484313"/>
            <a:ext cx="4514850" cy="3609975"/>
          </a:xfrm>
          <a:prstGeom prst="rect">
            <a:avLst/>
          </a:prstGeom>
          <a:noFill/>
          <a:ln w="9525">
            <a:noFill/>
            <a:miter lim="800000"/>
            <a:headEnd/>
            <a:tailEnd/>
          </a:ln>
        </p:spPr>
      </p:pic>
      <p:pic>
        <p:nvPicPr>
          <p:cNvPr id="4100" name="Picture 6" descr="scientificgallery8"/>
          <p:cNvPicPr>
            <a:picLocks noChangeAspect="1" noChangeArrowheads="1"/>
          </p:cNvPicPr>
          <p:nvPr/>
        </p:nvPicPr>
        <p:blipFill>
          <a:blip r:embed="rId3" cstate="print"/>
          <a:srcRect/>
          <a:stretch>
            <a:fillRect/>
          </a:stretch>
        </p:blipFill>
        <p:spPr bwMode="auto">
          <a:xfrm>
            <a:off x="395288" y="1412875"/>
            <a:ext cx="3810000" cy="4162425"/>
          </a:xfrm>
          <a:prstGeom prst="rect">
            <a:avLst/>
          </a:prstGeom>
          <a:noFill/>
          <a:ln w="9525">
            <a:noFill/>
            <a:miter lim="800000"/>
            <a:headEnd/>
            <a:tailEnd/>
          </a:ln>
        </p:spPr>
      </p:pic>
      <p:sp>
        <p:nvSpPr>
          <p:cNvPr id="4101" name="Text Box 7"/>
          <p:cNvSpPr txBox="1">
            <a:spLocks noChangeArrowheads="1"/>
          </p:cNvSpPr>
          <p:nvPr/>
        </p:nvSpPr>
        <p:spPr bwMode="auto">
          <a:xfrm>
            <a:off x="539552" y="5877272"/>
            <a:ext cx="6162873" cy="461665"/>
          </a:xfrm>
          <a:prstGeom prst="rect">
            <a:avLst/>
          </a:prstGeom>
          <a:noFill/>
          <a:ln w="9525">
            <a:noFill/>
            <a:miter lim="800000"/>
            <a:headEnd/>
            <a:tailEnd/>
          </a:ln>
        </p:spPr>
        <p:txBody>
          <a:bodyPr wrap="square">
            <a:spAutoFit/>
          </a:bodyPr>
          <a:lstStyle/>
          <a:p>
            <a:r>
              <a:rPr lang="en-GB" sz="2400" dirty="0" smtClean="0"/>
              <a:t>Professor Keith </a:t>
            </a:r>
            <a:r>
              <a:rPr lang="en-GB" sz="2400" dirty="0"/>
              <a:t>Kendrick</a:t>
            </a:r>
          </a:p>
        </p:txBody>
      </p:sp>
      <p:pic>
        <p:nvPicPr>
          <p:cNvPr id="4102" name="Picture 8" descr="bi_logo"/>
          <p:cNvPicPr>
            <a:picLocks noChangeAspect="1" noChangeArrowheads="1"/>
          </p:cNvPicPr>
          <p:nvPr/>
        </p:nvPicPr>
        <p:blipFill>
          <a:blip r:embed="rId4" cstate="print"/>
          <a:srcRect/>
          <a:stretch>
            <a:fillRect/>
          </a:stretch>
        </p:blipFill>
        <p:spPr bwMode="auto">
          <a:xfrm>
            <a:off x="7740650" y="5300663"/>
            <a:ext cx="1136650" cy="1374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52736"/>
          </a:xfrm>
          <a:solidFill>
            <a:srgbClr val="0070C0"/>
          </a:solidFill>
        </p:spPr>
        <p:txBody>
          <a:bodyPr>
            <a:normAutofit fontScale="90000"/>
          </a:bodyPr>
          <a:lstStyle/>
          <a:p>
            <a:r>
              <a:rPr lang="en-GB" dirty="0" smtClean="0">
                <a:solidFill>
                  <a:schemeClr val="bg1"/>
                </a:solidFill>
              </a:rPr>
              <a:t>What kinds of advances may occur in the next 25 years?</a:t>
            </a:r>
            <a:endParaRPr lang="en-GB" dirty="0">
              <a:solidFill>
                <a:schemeClr val="bg1"/>
              </a:solidFill>
            </a:endParaRPr>
          </a:p>
        </p:txBody>
      </p:sp>
      <p:sp>
        <p:nvSpPr>
          <p:cNvPr id="3" name="Content Placeholder 2"/>
          <p:cNvSpPr>
            <a:spLocks noGrp="1"/>
          </p:cNvSpPr>
          <p:nvPr>
            <p:ph idx="1"/>
          </p:nvPr>
        </p:nvSpPr>
        <p:spPr>
          <a:xfrm>
            <a:off x="457200" y="1340768"/>
            <a:ext cx="8229600" cy="4813995"/>
          </a:xfrm>
        </p:spPr>
        <p:txBody>
          <a:bodyPr/>
          <a:lstStyle/>
          <a:p>
            <a:r>
              <a:rPr lang="en-GB" dirty="0" smtClean="0"/>
              <a:t>Mind reading?</a:t>
            </a:r>
            <a:endParaRPr lang="en-GB" dirty="0"/>
          </a:p>
        </p:txBody>
      </p:sp>
      <p:pic>
        <p:nvPicPr>
          <p:cNvPr id="4" name="Picture 3" descr="mindreading.jpg"/>
          <p:cNvPicPr>
            <a:picLocks noChangeAspect="1"/>
          </p:cNvPicPr>
          <p:nvPr/>
        </p:nvPicPr>
        <p:blipFill>
          <a:blip r:embed="rId2" cstate="print"/>
          <a:stretch>
            <a:fillRect/>
          </a:stretch>
        </p:blipFill>
        <p:spPr>
          <a:xfrm>
            <a:off x="2267744" y="1932547"/>
            <a:ext cx="6264696" cy="473832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3" name="Picture 105" descr="nrn2330-f3"/>
          <p:cNvPicPr>
            <a:picLocks noChangeAspect="1" noChangeArrowheads="1"/>
          </p:cNvPicPr>
          <p:nvPr/>
        </p:nvPicPr>
        <p:blipFill>
          <a:blip r:embed="rId2" cstate="print"/>
          <a:srcRect/>
          <a:stretch>
            <a:fillRect/>
          </a:stretch>
        </p:blipFill>
        <p:spPr bwMode="auto">
          <a:xfrm>
            <a:off x="838200" y="990600"/>
            <a:ext cx="7458075" cy="5260975"/>
          </a:xfrm>
          <a:prstGeom prst="rect">
            <a:avLst/>
          </a:prstGeom>
          <a:noFill/>
        </p:spPr>
      </p:pic>
      <p:sp>
        <p:nvSpPr>
          <p:cNvPr id="3" name="TextBox 2"/>
          <p:cNvSpPr txBox="1"/>
          <p:nvPr/>
        </p:nvSpPr>
        <p:spPr>
          <a:xfrm>
            <a:off x="1043608" y="6309320"/>
            <a:ext cx="1622880" cy="369332"/>
          </a:xfrm>
          <a:prstGeom prst="rect">
            <a:avLst/>
          </a:prstGeom>
          <a:noFill/>
        </p:spPr>
        <p:txBody>
          <a:bodyPr wrap="none" rtlCol="0">
            <a:spAutoFit/>
          </a:bodyPr>
          <a:lstStyle/>
          <a:p>
            <a:r>
              <a:rPr lang="en-GB" dirty="0" smtClean="0"/>
              <a:t>Spatial imagery</a:t>
            </a:r>
            <a:endParaRPr lang="en-GB" dirty="0"/>
          </a:p>
        </p:txBody>
      </p:sp>
      <p:sp>
        <p:nvSpPr>
          <p:cNvPr id="4" name="TextBox 3"/>
          <p:cNvSpPr txBox="1"/>
          <p:nvPr/>
        </p:nvSpPr>
        <p:spPr>
          <a:xfrm>
            <a:off x="5076056" y="6309320"/>
            <a:ext cx="1800200" cy="369332"/>
          </a:xfrm>
          <a:prstGeom prst="rect">
            <a:avLst/>
          </a:prstGeom>
          <a:noFill/>
        </p:spPr>
        <p:txBody>
          <a:bodyPr wrap="square" rtlCol="0">
            <a:spAutoFit/>
          </a:bodyPr>
          <a:lstStyle/>
          <a:p>
            <a:r>
              <a:rPr lang="en-GB" dirty="0" smtClean="0"/>
              <a:t>Motor imagery</a:t>
            </a:r>
            <a:endParaRPr lang="en-GB" dirty="0"/>
          </a:p>
        </p:txBody>
      </p:sp>
      <p:sp>
        <p:nvSpPr>
          <p:cNvPr id="5" name="TextBox 4"/>
          <p:cNvSpPr txBox="1"/>
          <p:nvPr/>
        </p:nvSpPr>
        <p:spPr>
          <a:xfrm>
            <a:off x="0" y="0"/>
            <a:ext cx="9144000" cy="461665"/>
          </a:xfrm>
          <a:prstGeom prst="rect">
            <a:avLst/>
          </a:prstGeom>
          <a:solidFill>
            <a:srgbClr val="0070C0"/>
          </a:solidFill>
        </p:spPr>
        <p:txBody>
          <a:bodyPr wrap="square" rtlCol="0">
            <a:spAutoFit/>
          </a:bodyPr>
          <a:lstStyle/>
          <a:p>
            <a:r>
              <a:rPr lang="en-GB" sz="2000" dirty="0" smtClean="0">
                <a:solidFill>
                  <a:schemeClr val="bg1"/>
                </a:solidFill>
              </a:rPr>
              <a:t>    </a:t>
            </a:r>
            <a:r>
              <a:rPr lang="en-GB" sz="2400" dirty="0" smtClean="0">
                <a:solidFill>
                  <a:schemeClr val="bg1"/>
                </a:solidFill>
              </a:rPr>
              <a:t>Allowing communication in “vegetative state” brain damaged patients</a:t>
            </a:r>
            <a:endParaRPr lang="en-GB" sz="2400"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8680"/>
          </a:xfrm>
          <a:solidFill>
            <a:srgbClr val="0070C0"/>
          </a:solidFill>
        </p:spPr>
        <p:txBody>
          <a:bodyPr>
            <a:normAutofit/>
          </a:bodyPr>
          <a:lstStyle/>
          <a:p>
            <a:r>
              <a:rPr lang="en-GB" sz="2400" dirty="0" smtClean="0">
                <a:solidFill>
                  <a:schemeClr val="bg1"/>
                </a:solidFill>
              </a:rPr>
              <a:t>Using brain imaging to enable vegetative state patients to communicate</a:t>
            </a:r>
            <a:endParaRPr lang="en-GB" sz="2400" dirty="0">
              <a:solidFill>
                <a:schemeClr val="bg1"/>
              </a:solidFill>
            </a:endParaRPr>
          </a:p>
        </p:txBody>
      </p:sp>
      <p:pic>
        <p:nvPicPr>
          <p:cNvPr id="4" name="Content Placeholder 3" descr="NEJMoa0905370-9.jpg"/>
          <p:cNvPicPr>
            <a:picLocks noGrp="1" noChangeAspect="1"/>
          </p:cNvPicPr>
          <p:nvPr>
            <p:ph idx="1"/>
          </p:nvPr>
        </p:nvPicPr>
        <p:blipFill>
          <a:blip r:embed="rId2" cstate="print"/>
          <a:stretch>
            <a:fillRect/>
          </a:stretch>
        </p:blipFill>
        <p:spPr>
          <a:xfrm>
            <a:off x="683568" y="729363"/>
            <a:ext cx="6768752" cy="6128637"/>
          </a:xfrm>
        </p:spPr>
      </p:pic>
      <p:sp>
        <p:nvSpPr>
          <p:cNvPr id="5" name="TextBox 4"/>
          <p:cNvSpPr txBox="1"/>
          <p:nvPr/>
        </p:nvSpPr>
        <p:spPr>
          <a:xfrm>
            <a:off x="7524328" y="5733256"/>
            <a:ext cx="2055056" cy="923330"/>
          </a:xfrm>
          <a:prstGeom prst="rect">
            <a:avLst/>
          </a:prstGeom>
          <a:noFill/>
        </p:spPr>
        <p:txBody>
          <a:bodyPr wrap="square" rtlCol="0">
            <a:spAutoFit/>
          </a:bodyPr>
          <a:lstStyle/>
          <a:p>
            <a:r>
              <a:rPr lang="en-GB" dirty="0" err="1" smtClean="0"/>
              <a:t>Monti</a:t>
            </a:r>
            <a:r>
              <a:rPr lang="en-GB" dirty="0" smtClean="0"/>
              <a:t> et al</a:t>
            </a:r>
          </a:p>
          <a:p>
            <a:r>
              <a:rPr lang="en-GB" dirty="0" smtClean="0"/>
              <a:t>(2010)</a:t>
            </a:r>
          </a:p>
          <a:p>
            <a:r>
              <a:rPr lang="en-GB" dirty="0" smtClean="0"/>
              <a:t>New Eng J Med</a:t>
            </a:r>
            <a:endParaRPr lang="en-GB"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6712"/>
          </a:xfrm>
          <a:solidFill>
            <a:srgbClr val="0070C0"/>
          </a:solidFill>
        </p:spPr>
        <p:txBody>
          <a:bodyPr/>
          <a:lstStyle/>
          <a:p>
            <a:r>
              <a:rPr lang="en-GB" dirty="0" smtClean="0">
                <a:solidFill>
                  <a:schemeClr val="bg1"/>
                </a:solidFill>
              </a:rPr>
              <a:t>The brain as a lie detector? </a:t>
            </a:r>
            <a:endParaRPr lang="en-GB" dirty="0">
              <a:solidFill>
                <a:schemeClr val="bg1"/>
              </a:solidFill>
            </a:endParaRPr>
          </a:p>
        </p:txBody>
      </p:sp>
      <p:pic>
        <p:nvPicPr>
          <p:cNvPr id="5" name="Content Placeholder 4" descr="fmri-copy.jpg"/>
          <p:cNvPicPr>
            <a:picLocks noGrp="1" noChangeAspect="1"/>
          </p:cNvPicPr>
          <p:nvPr>
            <p:ph idx="1"/>
          </p:nvPr>
        </p:nvPicPr>
        <p:blipFill>
          <a:blip r:embed="rId2" cstate="print"/>
          <a:stretch>
            <a:fillRect/>
          </a:stretch>
        </p:blipFill>
        <p:spPr>
          <a:xfrm>
            <a:off x="3909588" y="3429000"/>
            <a:ext cx="5234411" cy="3305944"/>
          </a:xfrm>
        </p:spPr>
      </p:pic>
      <p:pic>
        <p:nvPicPr>
          <p:cNvPr id="4" name="Picture 3" descr="lie_detection_0713.jpg"/>
          <p:cNvPicPr>
            <a:picLocks noChangeAspect="1"/>
          </p:cNvPicPr>
          <p:nvPr/>
        </p:nvPicPr>
        <p:blipFill>
          <a:blip r:embed="rId3" cstate="print"/>
          <a:stretch>
            <a:fillRect/>
          </a:stretch>
        </p:blipFill>
        <p:spPr>
          <a:xfrm>
            <a:off x="0" y="1268760"/>
            <a:ext cx="3857571" cy="216024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a:solidFill>
            <a:srgbClr val="0070C0"/>
          </a:solidFill>
        </p:spPr>
        <p:txBody>
          <a:bodyPr/>
          <a:lstStyle/>
          <a:p>
            <a:r>
              <a:rPr lang="en-GB" dirty="0" smtClean="0">
                <a:solidFill>
                  <a:schemeClr val="bg1"/>
                </a:solidFill>
              </a:rPr>
              <a:t>The difference between truth and lies</a:t>
            </a:r>
            <a:endParaRPr lang="en-GB" dirty="0">
              <a:solidFill>
                <a:schemeClr val="bg1"/>
              </a:solidFill>
            </a:endParaRPr>
          </a:p>
        </p:txBody>
      </p:sp>
      <p:pic>
        <p:nvPicPr>
          <p:cNvPr id="4" name="Content Placeholder 3" descr="nfig001.jpg"/>
          <p:cNvPicPr>
            <a:picLocks noGrp="1" noChangeAspect="1"/>
          </p:cNvPicPr>
          <p:nvPr>
            <p:ph idx="1"/>
          </p:nvPr>
        </p:nvPicPr>
        <p:blipFill>
          <a:blip r:embed="rId2" cstate="print"/>
          <a:stretch>
            <a:fillRect/>
          </a:stretch>
        </p:blipFill>
        <p:spPr>
          <a:xfrm>
            <a:off x="1043608" y="1340768"/>
            <a:ext cx="7717354" cy="3783471"/>
          </a:xfrm>
        </p:spPr>
      </p:pic>
      <p:sp>
        <p:nvSpPr>
          <p:cNvPr id="5" name="TextBox 4"/>
          <p:cNvSpPr txBox="1"/>
          <p:nvPr/>
        </p:nvSpPr>
        <p:spPr>
          <a:xfrm>
            <a:off x="4211961" y="5733256"/>
            <a:ext cx="4680520" cy="369332"/>
          </a:xfrm>
          <a:prstGeom prst="rect">
            <a:avLst/>
          </a:prstGeom>
          <a:noFill/>
        </p:spPr>
        <p:txBody>
          <a:bodyPr wrap="square" rtlCol="0">
            <a:spAutoFit/>
          </a:bodyPr>
          <a:lstStyle/>
          <a:p>
            <a:r>
              <a:rPr lang="en-GB" dirty="0" err="1" smtClean="0"/>
              <a:t>Langleben</a:t>
            </a:r>
            <a:r>
              <a:rPr lang="en-GB" dirty="0" smtClean="0"/>
              <a:t> et al (2005) Human Brain Mapping</a:t>
            </a:r>
            <a:endParaRPr lang="en-GB"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a:solidFill>
            <a:srgbClr val="0070C0"/>
          </a:solidFill>
        </p:spPr>
        <p:txBody>
          <a:bodyPr>
            <a:normAutofit/>
          </a:bodyPr>
          <a:lstStyle/>
          <a:p>
            <a:r>
              <a:rPr lang="en-GB" dirty="0" smtClean="0">
                <a:solidFill>
                  <a:schemeClr val="bg1"/>
                </a:solidFill>
              </a:rPr>
              <a:t>I know what you are looking at</a:t>
            </a:r>
            <a:endParaRPr lang="en-GB" dirty="0">
              <a:solidFill>
                <a:schemeClr val="bg1"/>
              </a:solidFill>
            </a:endParaRPr>
          </a:p>
        </p:txBody>
      </p:sp>
      <p:pic>
        <p:nvPicPr>
          <p:cNvPr id="4" name="Picture 3" descr="nature06713-f4_2.jpg"/>
          <p:cNvPicPr>
            <a:picLocks noChangeAspect="1"/>
          </p:cNvPicPr>
          <p:nvPr/>
        </p:nvPicPr>
        <p:blipFill>
          <a:blip r:embed="rId2" cstate="print"/>
          <a:stretch>
            <a:fillRect/>
          </a:stretch>
        </p:blipFill>
        <p:spPr>
          <a:xfrm>
            <a:off x="611560" y="1700808"/>
            <a:ext cx="7547180" cy="2490569"/>
          </a:xfrm>
          <a:prstGeom prst="rect">
            <a:avLst/>
          </a:prstGeom>
        </p:spPr>
      </p:pic>
      <p:pic>
        <p:nvPicPr>
          <p:cNvPr id="5" name="Picture 4" descr="KayetalNaturefig.jpg"/>
          <p:cNvPicPr>
            <a:picLocks noChangeAspect="1"/>
          </p:cNvPicPr>
          <p:nvPr/>
        </p:nvPicPr>
        <p:blipFill>
          <a:blip r:embed="rId3" cstate="print"/>
          <a:stretch>
            <a:fillRect/>
          </a:stretch>
        </p:blipFill>
        <p:spPr>
          <a:xfrm>
            <a:off x="2555776" y="4146744"/>
            <a:ext cx="3194410" cy="2711256"/>
          </a:xfrm>
          <a:prstGeom prst="rect">
            <a:avLst/>
          </a:prstGeom>
        </p:spPr>
      </p:pic>
      <p:sp>
        <p:nvSpPr>
          <p:cNvPr id="6" name="TextBox 5"/>
          <p:cNvSpPr txBox="1"/>
          <p:nvPr/>
        </p:nvSpPr>
        <p:spPr>
          <a:xfrm>
            <a:off x="6516216" y="5013176"/>
            <a:ext cx="2695872" cy="369332"/>
          </a:xfrm>
          <a:prstGeom prst="rect">
            <a:avLst/>
          </a:prstGeom>
          <a:noFill/>
        </p:spPr>
        <p:txBody>
          <a:bodyPr wrap="square" rtlCol="0">
            <a:spAutoFit/>
          </a:bodyPr>
          <a:lstStyle/>
          <a:p>
            <a:r>
              <a:rPr lang="en-GB" dirty="0" smtClean="0"/>
              <a:t>Kay et al (2008) Nature</a:t>
            </a:r>
            <a:endParaRPr lang="en-GB"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ban2050t.jpg"/>
          <p:cNvPicPr>
            <a:picLocks noChangeAspect="1"/>
          </p:cNvPicPr>
          <p:nvPr/>
        </p:nvPicPr>
        <p:blipFill>
          <a:blip r:embed="rId2" cstate="print"/>
          <a:stretch>
            <a:fillRect/>
          </a:stretch>
        </p:blipFill>
        <p:spPr>
          <a:xfrm>
            <a:off x="4491000" y="3348000"/>
            <a:ext cx="162000" cy="162000"/>
          </a:xfrm>
          <a:prstGeom prst="rect">
            <a:avLst/>
          </a:prstGeom>
        </p:spPr>
      </p:pic>
      <p:pic>
        <p:nvPicPr>
          <p:cNvPr id="5" name="Picture 4" descr="mban2050l.jpg"/>
          <p:cNvPicPr>
            <a:picLocks noChangeAspect="1"/>
          </p:cNvPicPr>
          <p:nvPr/>
        </p:nvPicPr>
        <p:blipFill>
          <a:blip r:embed="rId3" cstate="print"/>
          <a:stretch>
            <a:fillRect/>
          </a:stretch>
        </p:blipFill>
        <p:spPr>
          <a:xfrm>
            <a:off x="1890063" y="624666"/>
            <a:ext cx="4770169" cy="527090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96752"/>
          </a:xfrm>
          <a:solidFill>
            <a:srgbClr val="0070C0"/>
          </a:solidFill>
        </p:spPr>
        <p:txBody>
          <a:bodyPr>
            <a:normAutofit fontScale="90000"/>
          </a:bodyPr>
          <a:lstStyle/>
          <a:p>
            <a:r>
              <a:rPr lang="en-GB" dirty="0" smtClean="0">
                <a:solidFill>
                  <a:schemeClr val="bg1"/>
                </a:solidFill>
              </a:rPr>
              <a:t>What kinds of advances may occur in the next 25 years?</a:t>
            </a:r>
            <a:endParaRPr lang="en-GB" dirty="0">
              <a:solidFill>
                <a:schemeClr val="bg1"/>
              </a:solidFill>
            </a:endParaRPr>
          </a:p>
        </p:txBody>
      </p:sp>
      <p:sp>
        <p:nvSpPr>
          <p:cNvPr id="3" name="Content Placeholder 2"/>
          <p:cNvSpPr>
            <a:spLocks noGrp="1"/>
          </p:cNvSpPr>
          <p:nvPr>
            <p:ph idx="1"/>
          </p:nvPr>
        </p:nvSpPr>
        <p:spPr/>
        <p:txBody>
          <a:bodyPr/>
          <a:lstStyle/>
          <a:p>
            <a:r>
              <a:rPr lang="en-GB" dirty="0" smtClean="0"/>
              <a:t>Learning to control and heal our own brain? </a:t>
            </a:r>
            <a:endParaRPr lang="en-GB" dirty="0"/>
          </a:p>
        </p:txBody>
      </p:sp>
      <p:pic>
        <p:nvPicPr>
          <p:cNvPr id="6" name="Picture 5" descr="mban2050t.jpg"/>
          <p:cNvPicPr>
            <a:picLocks noChangeAspect="1"/>
          </p:cNvPicPr>
          <p:nvPr/>
        </p:nvPicPr>
        <p:blipFill>
          <a:blip r:embed="rId2" cstate="print"/>
          <a:stretch>
            <a:fillRect/>
          </a:stretch>
        </p:blipFill>
        <p:spPr>
          <a:xfrm>
            <a:off x="4491000" y="3348000"/>
            <a:ext cx="162000" cy="162000"/>
          </a:xfrm>
          <a:prstGeom prst="rect">
            <a:avLst/>
          </a:prstGeom>
        </p:spPr>
      </p:pic>
      <p:pic>
        <p:nvPicPr>
          <p:cNvPr id="8" name="Picture 7" descr="Ead3.jpg"/>
          <p:cNvPicPr>
            <a:picLocks noChangeAspect="1"/>
          </p:cNvPicPr>
          <p:nvPr/>
        </p:nvPicPr>
        <p:blipFill>
          <a:blip r:embed="rId3" cstate="print"/>
          <a:stretch>
            <a:fillRect/>
          </a:stretch>
        </p:blipFill>
        <p:spPr>
          <a:xfrm>
            <a:off x="1475656" y="2276872"/>
            <a:ext cx="5715000" cy="401955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sula feedback.jpg"/>
          <p:cNvPicPr>
            <a:picLocks noChangeAspect="1"/>
          </p:cNvPicPr>
          <p:nvPr/>
        </p:nvPicPr>
        <p:blipFill>
          <a:blip r:embed="rId2" cstate="print"/>
          <a:stretch>
            <a:fillRect/>
          </a:stretch>
        </p:blipFill>
        <p:spPr>
          <a:xfrm>
            <a:off x="3356925" y="2708920"/>
            <a:ext cx="5787075" cy="2160240"/>
          </a:xfrm>
          <a:prstGeom prst="rect">
            <a:avLst/>
          </a:prstGeom>
        </p:spPr>
      </p:pic>
      <p:pic>
        <p:nvPicPr>
          <p:cNvPr id="3" name="Picture 2" descr="design.jpg"/>
          <p:cNvPicPr>
            <a:picLocks noChangeAspect="1"/>
          </p:cNvPicPr>
          <p:nvPr/>
        </p:nvPicPr>
        <p:blipFill>
          <a:blip r:embed="rId3" cstate="print"/>
          <a:stretch>
            <a:fillRect/>
          </a:stretch>
        </p:blipFill>
        <p:spPr>
          <a:xfrm>
            <a:off x="935354" y="764704"/>
            <a:ext cx="7273292" cy="1656184"/>
          </a:xfrm>
          <a:prstGeom prst="rect">
            <a:avLst/>
          </a:prstGeom>
        </p:spPr>
      </p:pic>
      <p:sp>
        <p:nvSpPr>
          <p:cNvPr id="4" name="TextBox 3"/>
          <p:cNvSpPr txBox="1"/>
          <p:nvPr/>
        </p:nvSpPr>
        <p:spPr>
          <a:xfrm>
            <a:off x="4572000" y="5517232"/>
            <a:ext cx="4176464" cy="400110"/>
          </a:xfrm>
          <a:prstGeom prst="rect">
            <a:avLst/>
          </a:prstGeom>
          <a:noFill/>
        </p:spPr>
        <p:txBody>
          <a:bodyPr wrap="square" rtlCol="0">
            <a:spAutoFit/>
          </a:bodyPr>
          <a:lstStyle/>
          <a:p>
            <a:r>
              <a:rPr lang="en-GB" sz="2000" dirty="0" smtClean="0"/>
              <a:t>Caria et al (2010) Biological Psychiatry</a:t>
            </a:r>
            <a:endParaRPr lang="en-GB" sz="2000" dirty="0"/>
          </a:p>
        </p:txBody>
      </p:sp>
      <p:pic>
        <p:nvPicPr>
          <p:cNvPr id="5" name="Picture 4" descr="BiolPsych2010 Vol control of insula.jpg"/>
          <p:cNvPicPr>
            <a:picLocks noChangeAspect="1"/>
          </p:cNvPicPr>
          <p:nvPr/>
        </p:nvPicPr>
        <p:blipFill>
          <a:blip r:embed="rId4" cstate="print"/>
          <a:stretch>
            <a:fillRect/>
          </a:stretch>
        </p:blipFill>
        <p:spPr>
          <a:xfrm>
            <a:off x="467544" y="2492896"/>
            <a:ext cx="2593354" cy="2304256"/>
          </a:xfrm>
          <a:prstGeom prst="rect">
            <a:avLst/>
          </a:prstGeom>
        </p:spPr>
      </p:pic>
      <p:sp>
        <p:nvSpPr>
          <p:cNvPr id="6" name="Title 5"/>
          <p:cNvSpPr>
            <a:spLocks noGrp="1"/>
          </p:cNvSpPr>
          <p:nvPr>
            <p:ph type="title"/>
          </p:nvPr>
        </p:nvSpPr>
        <p:spPr>
          <a:xfrm>
            <a:off x="0" y="0"/>
            <a:ext cx="9144000" cy="764704"/>
          </a:xfrm>
          <a:solidFill>
            <a:srgbClr val="0070C0"/>
          </a:solidFill>
        </p:spPr>
        <p:txBody>
          <a:bodyPr>
            <a:noAutofit/>
          </a:bodyPr>
          <a:lstStyle/>
          <a:p>
            <a:r>
              <a:rPr lang="en-GB" sz="2800" dirty="0" smtClean="0">
                <a:solidFill>
                  <a:schemeClr val="bg1"/>
                </a:solidFill>
              </a:rPr>
              <a:t>Using </a:t>
            </a:r>
            <a:r>
              <a:rPr lang="en-GB" sz="2800" dirty="0" err="1" smtClean="0">
                <a:solidFill>
                  <a:schemeClr val="bg1"/>
                </a:solidFill>
              </a:rPr>
              <a:t>rtfMRI</a:t>
            </a:r>
            <a:r>
              <a:rPr lang="en-GB" sz="2800" dirty="0" smtClean="0">
                <a:solidFill>
                  <a:schemeClr val="bg1"/>
                </a:solidFill>
              </a:rPr>
              <a:t> to show voluntary control over brain response to face expressions</a:t>
            </a:r>
            <a:endParaRPr lang="en-GB" sz="2800" dirty="0">
              <a:solidFill>
                <a:schemeClr val="bg1"/>
              </a:solidFill>
            </a:endParaRPr>
          </a:p>
        </p:txBody>
      </p:sp>
      <p:pic>
        <p:nvPicPr>
          <p:cNvPr id="7" name="Picture 6" descr="change in valence with bold.jpg"/>
          <p:cNvPicPr>
            <a:picLocks noChangeAspect="1"/>
          </p:cNvPicPr>
          <p:nvPr/>
        </p:nvPicPr>
        <p:blipFill>
          <a:blip r:embed="rId5" cstate="print"/>
          <a:stretch>
            <a:fillRect/>
          </a:stretch>
        </p:blipFill>
        <p:spPr>
          <a:xfrm>
            <a:off x="323528" y="4941168"/>
            <a:ext cx="4047786" cy="18002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2696"/>
          </a:xfrm>
          <a:solidFill>
            <a:srgbClr val="0070C0"/>
          </a:solidFill>
        </p:spPr>
        <p:txBody>
          <a:bodyPr>
            <a:normAutofit fontScale="90000"/>
          </a:bodyPr>
          <a:lstStyle/>
          <a:p>
            <a:r>
              <a:rPr lang="en-GB" dirty="0" smtClean="0">
                <a:solidFill>
                  <a:schemeClr val="bg1"/>
                </a:solidFill>
              </a:rPr>
              <a:t>Meta-cognitive awareness</a:t>
            </a:r>
            <a:endParaRPr lang="en-GB" dirty="0">
              <a:solidFill>
                <a:schemeClr val="bg1"/>
              </a:solidFill>
            </a:endParaRPr>
          </a:p>
        </p:txBody>
      </p:sp>
      <p:pic>
        <p:nvPicPr>
          <p:cNvPr id="3" name="Picture 2" descr="neuroimage1.jpg"/>
          <p:cNvPicPr>
            <a:picLocks noChangeAspect="1"/>
          </p:cNvPicPr>
          <p:nvPr/>
        </p:nvPicPr>
        <p:blipFill>
          <a:blip r:embed="rId2" cstate="print"/>
          <a:stretch>
            <a:fillRect/>
          </a:stretch>
        </p:blipFill>
        <p:spPr>
          <a:xfrm>
            <a:off x="611560" y="1556792"/>
            <a:ext cx="4968552" cy="1830520"/>
          </a:xfrm>
          <a:prstGeom prst="rect">
            <a:avLst/>
          </a:prstGeom>
        </p:spPr>
      </p:pic>
      <p:pic>
        <p:nvPicPr>
          <p:cNvPr id="4" name="Picture 3" descr="0[2].JPG"/>
          <p:cNvPicPr>
            <a:picLocks noChangeAspect="1"/>
          </p:cNvPicPr>
          <p:nvPr/>
        </p:nvPicPr>
        <p:blipFill>
          <a:blip r:embed="rId3" cstate="print"/>
          <a:stretch>
            <a:fillRect/>
          </a:stretch>
        </p:blipFill>
        <p:spPr>
          <a:xfrm>
            <a:off x="611560" y="3573016"/>
            <a:ext cx="5984022" cy="2160240"/>
          </a:xfrm>
          <a:prstGeom prst="rect">
            <a:avLst/>
          </a:prstGeom>
        </p:spPr>
      </p:pic>
      <p:sp>
        <p:nvSpPr>
          <p:cNvPr id="5" name="TextBox 4"/>
          <p:cNvSpPr txBox="1"/>
          <p:nvPr/>
        </p:nvSpPr>
        <p:spPr>
          <a:xfrm>
            <a:off x="4860032" y="5877272"/>
            <a:ext cx="5078086" cy="400110"/>
          </a:xfrm>
          <a:prstGeom prst="rect">
            <a:avLst/>
          </a:prstGeom>
          <a:noFill/>
        </p:spPr>
        <p:txBody>
          <a:bodyPr wrap="square" rtlCol="0">
            <a:spAutoFit/>
          </a:bodyPr>
          <a:lstStyle/>
          <a:p>
            <a:r>
              <a:rPr lang="en-GB" sz="2000" dirty="0" err="1" smtClean="0"/>
              <a:t>McCaig</a:t>
            </a:r>
            <a:r>
              <a:rPr lang="en-GB" sz="2000" dirty="0" smtClean="0"/>
              <a:t> et al (2011) </a:t>
            </a:r>
            <a:r>
              <a:rPr lang="en-GB" sz="2000" dirty="0" err="1" smtClean="0"/>
              <a:t>Neuroimage</a:t>
            </a:r>
            <a:endParaRPr lang="en-GB" sz="2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764704"/>
          </a:xfrm>
          <a:solidFill>
            <a:srgbClr val="0070C0"/>
          </a:solidFill>
        </p:spPr>
        <p:txBody>
          <a:bodyPr/>
          <a:lstStyle/>
          <a:p>
            <a:r>
              <a:rPr lang="en-GB" dirty="0" smtClean="0">
                <a:solidFill>
                  <a:schemeClr val="bg1"/>
                </a:solidFill>
              </a:rPr>
              <a:t>Future Brain</a:t>
            </a:r>
            <a:endParaRPr lang="en-GB" dirty="0">
              <a:solidFill>
                <a:schemeClr val="bg1"/>
              </a:solidFill>
            </a:endParaRPr>
          </a:p>
        </p:txBody>
      </p:sp>
      <p:pic>
        <p:nvPicPr>
          <p:cNvPr id="6" name="Picture 5" descr="crystal-ball.jpg"/>
          <p:cNvPicPr>
            <a:picLocks noChangeAspect="1"/>
          </p:cNvPicPr>
          <p:nvPr/>
        </p:nvPicPr>
        <p:blipFill>
          <a:blip r:embed="rId2" cstate="print"/>
          <a:stretch>
            <a:fillRect/>
          </a:stretch>
        </p:blipFill>
        <p:spPr>
          <a:xfrm>
            <a:off x="1106614" y="1052736"/>
            <a:ext cx="6930771" cy="5544617"/>
          </a:xfrm>
          <a:prstGeom prst="rect">
            <a:avLst/>
          </a:prstGeom>
        </p:spPr>
      </p:pic>
      <p:pic>
        <p:nvPicPr>
          <p:cNvPr id="7" name="Picture 6" descr="Brain-and-Robot-Connected.jpg"/>
          <p:cNvPicPr>
            <a:picLocks noChangeAspect="1"/>
          </p:cNvPicPr>
          <p:nvPr/>
        </p:nvPicPr>
        <p:blipFill>
          <a:blip r:embed="rId3" cstate="print"/>
          <a:stretch>
            <a:fillRect/>
          </a:stretch>
        </p:blipFill>
        <p:spPr>
          <a:xfrm>
            <a:off x="3635896" y="2605472"/>
            <a:ext cx="1647056" cy="16470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a:solidFill>
            <a:srgbClr val="0070C0"/>
          </a:solidFill>
        </p:spPr>
        <p:txBody>
          <a:bodyPr>
            <a:noAutofit/>
          </a:bodyPr>
          <a:lstStyle/>
          <a:p>
            <a:r>
              <a:rPr lang="en-GB" sz="3200" dirty="0" smtClean="0">
                <a:solidFill>
                  <a:schemeClr val="bg1"/>
                </a:solidFill>
              </a:rPr>
              <a:t>Voluntary control over activity of single neurones</a:t>
            </a:r>
            <a:endParaRPr lang="en-GB" sz="3200" dirty="0">
              <a:solidFill>
                <a:schemeClr val="bg1"/>
              </a:solidFill>
            </a:endParaRPr>
          </a:p>
        </p:txBody>
      </p:sp>
      <p:pic>
        <p:nvPicPr>
          <p:cNvPr id="3" name="Picture 2" descr="nature09510-2.jpg"/>
          <p:cNvPicPr>
            <a:picLocks noChangeAspect="1"/>
          </p:cNvPicPr>
          <p:nvPr/>
        </p:nvPicPr>
        <p:blipFill>
          <a:blip r:embed="rId2" cstate="print"/>
          <a:stretch>
            <a:fillRect/>
          </a:stretch>
        </p:blipFill>
        <p:spPr>
          <a:xfrm>
            <a:off x="1547664" y="1319178"/>
            <a:ext cx="5760640" cy="5538822"/>
          </a:xfrm>
          <a:prstGeom prst="rect">
            <a:avLst/>
          </a:prstGeom>
        </p:spPr>
      </p:pic>
      <p:sp>
        <p:nvSpPr>
          <p:cNvPr id="4" name="TextBox 3"/>
          <p:cNvSpPr txBox="1"/>
          <p:nvPr/>
        </p:nvSpPr>
        <p:spPr>
          <a:xfrm>
            <a:off x="5292080" y="5013176"/>
            <a:ext cx="3096344" cy="461665"/>
          </a:xfrm>
          <a:prstGeom prst="rect">
            <a:avLst/>
          </a:prstGeom>
          <a:noFill/>
        </p:spPr>
        <p:txBody>
          <a:bodyPr wrap="square" rtlCol="0">
            <a:spAutoFit/>
          </a:bodyPr>
          <a:lstStyle/>
          <a:p>
            <a:r>
              <a:rPr lang="en-GB" sz="2400" dirty="0" smtClean="0"/>
              <a:t>Cerf et al (2010) Nature</a:t>
            </a:r>
            <a:endParaRPr lang="en-GB"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descr="nature09510-4.jpg"/>
          <p:cNvPicPr>
            <a:picLocks noChangeAspect="1"/>
          </p:cNvPicPr>
          <p:nvPr/>
        </p:nvPicPr>
        <p:blipFill>
          <a:blip r:embed="rId2" cstate="print"/>
          <a:stretch>
            <a:fillRect/>
          </a:stretch>
        </p:blipFill>
        <p:spPr>
          <a:xfrm>
            <a:off x="165040" y="1124744"/>
            <a:ext cx="8978960" cy="5519224"/>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EADF13EC-9579-49E2-A266-0BE197D08EA6"/>
          <p:cNvPicPr>
            <a:picLocks noChangeAspect="1" noChangeArrowheads="1"/>
          </p:cNvPicPr>
          <p:nvPr/>
        </p:nvPicPr>
        <p:blipFill>
          <a:blip r:embed="rId2" cstate="print"/>
          <a:srcRect/>
          <a:stretch>
            <a:fillRect/>
          </a:stretch>
        </p:blipFill>
        <p:spPr bwMode="auto">
          <a:xfrm>
            <a:off x="0" y="-819472"/>
            <a:ext cx="9144000" cy="6768752"/>
          </a:xfrm>
          <a:prstGeom prst="rect">
            <a:avLst/>
          </a:prstGeom>
          <a:noFill/>
          <a:ln w="9525">
            <a:noFill/>
            <a:miter lim="800000"/>
            <a:headEnd/>
            <a:tailEnd/>
          </a:ln>
        </p:spPr>
      </p:pic>
      <p:sp>
        <p:nvSpPr>
          <p:cNvPr id="2" name="Title 1"/>
          <p:cNvSpPr>
            <a:spLocks noGrp="1"/>
          </p:cNvSpPr>
          <p:nvPr>
            <p:ph type="title"/>
          </p:nvPr>
        </p:nvSpPr>
        <p:spPr>
          <a:xfrm>
            <a:off x="0" y="-171400"/>
            <a:ext cx="9144000" cy="720080"/>
          </a:xfrm>
          <a:solidFill>
            <a:srgbClr val="0070C0"/>
          </a:solidFill>
        </p:spPr>
        <p:txBody>
          <a:bodyPr>
            <a:normAutofit fontScale="90000"/>
          </a:bodyPr>
          <a:lstStyle/>
          <a:p>
            <a:r>
              <a:rPr lang="en-GB" dirty="0" smtClean="0">
                <a:solidFill>
                  <a:schemeClr val="bg1"/>
                </a:solidFill>
              </a:rPr>
              <a:t>Altered brain rhythms in mental disorders</a:t>
            </a:r>
            <a:endParaRPr lang="en-GB"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5" descr="fig_4"/>
          <p:cNvPicPr>
            <a:picLocks noChangeAspect="1" noChangeArrowheads="1"/>
          </p:cNvPicPr>
          <p:nvPr/>
        </p:nvPicPr>
        <p:blipFill>
          <a:blip r:embed="rId2" cstate="print"/>
          <a:srcRect/>
          <a:stretch>
            <a:fillRect/>
          </a:stretch>
        </p:blipFill>
        <p:spPr bwMode="auto">
          <a:xfrm>
            <a:off x="3924300" y="1447800"/>
            <a:ext cx="5219700" cy="3852863"/>
          </a:xfrm>
          <a:prstGeom prst="rect">
            <a:avLst/>
          </a:prstGeom>
          <a:noFill/>
          <a:ln w="9525">
            <a:noFill/>
            <a:miter lim="800000"/>
            <a:headEnd/>
            <a:tailEnd/>
          </a:ln>
        </p:spPr>
      </p:pic>
      <p:sp>
        <p:nvSpPr>
          <p:cNvPr id="69636" name="Text Box 6"/>
          <p:cNvSpPr txBox="1">
            <a:spLocks noChangeArrowheads="1"/>
          </p:cNvSpPr>
          <p:nvPr/>
        </p:nvSpPr>
        <p:spPr bwMode="auto">
          <a:xfrm>
            <a:off x="0" y="0"/>
            <a:ext cx="9144000" cy="400110"/>
          </a:xfrm>
          <a:prstGeom prst="rect">
            <a:avLst/>
          </a:prstGeom>
          <a:solidFill>
            <a:srgbClr val="0070C0"/>
          </a:solidFill>
          <a:ln w="9525">
            <a:noFill/>
            <a:miter lim="800000"/>
            <a:headEnd/>
            <a:tailEnd/>
          </a:ln>
        </p:spPr>
        <p:txBody>
          <a:bodyPr wrap="square">
            <a:spAutoFit/>
          </a:bodyPr>
          <a:lstStyle/>
          <a:p>
            <a:r>
              <a:rPr lang="en-GB" sz="2000" dirty="0">
                <a:solidFill>
                  <a:schemeClr val="bg1"/>
                </a:solidFill>
              </a:rPr>
              <a:t>Correlations between </a:t>
            </a:r>
            <a:r>
              <a:rPr lang="en-GB" sz="2000" dirty="0" smtClean="0">
                <a:solidFill>
                  <a:schemeClr val="bg1"/>
                </a:solidFill>
              </a:rPr>
              <a:t>discrimination performance </a:t>
            </a:r>
            <a:r>
              <a:rPr lang="en-GB" sz="2000" dirty="0">
                <a:solidFill>
                  <a:schemeClr val="bg1"/>
                </a:solidFill>
              </a:rPr>
              <a:t>and altered theta/gamma activity</a:t>
            </a:r>
          </a:p>
        </p:txBody>
      </p:sp>
      <p:pic>
        <p:nvPicPr>
          <p:cNvPr id="5" name="Picture 4" descr="behav_correlation311.tif"/>
          <p:cNvPicPr>
            <a:picLocks noChangeAspect="1"/>
          </p:cNvPicPr>
          <p:nvPr/>
        </p:nvPicPr>
        <p:blipFill>
          <a:blip r:embed="rId3" cstate="print"/>
          <a:stretch>
            <a:fillRect/>
          </a:stretch>
        </p:blipFill>
        <p:spPr>
          <a:xfrm>
            <a:off x="179512" y="670384"/>
            <a:ext cx="3776501" cy="5517232"/>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0"/>
            <a:ext cx="9144000" cy="764704"/>
          </a:xfrm>
          <a:solidFill>
            <a:srgbClr val="0070C0"/>
          </a:solidFill>
        </p:spPr>
        <p:txBody>
          <a:bodyPr>
            <a:normAutofit/>
          </a:bodyPr>
          <a:lstStyle/>
          <a:p>
            <a:pPr eaLnBrk="1" hangingPunct="1"/>
            <a:r>
              <a:rPr lang="en-GB" sz="3200" dirty="0" smtClean="0">
                <a:solidFill>
                  <a:schemeClr val="bg1"/>
                </a:solidFill>
              </a:rPr>
              <a:t>Neural network models of coupled brain rhythms</a:t>
            </a:r>
          </a:p>
        </p:txBody>
      </p:sp>
      <p:pic>
        <p:nvPicPr>
          <p:cNvPr id="39939" name="Picture 3"/>
          <p:cNvPicPr>
            <a:picLocks noChangeAspect="1" noChangeArrowheads="1"/>
          </p:cNvPicPr>
          <p:nvPr/>
        </p:nvPicPr>
        <p:blipFill>
          <a:blip r:embed="rId2" cstate="print"/>
          <a:srcRect/>
          <a:stretch>
            <a:fillRect/>
          </a:stretch>
        </p:blipFill>
        <p:spPr bwMode="auto">
          <a:xfrm>
            <a:off x="1116013" y="1268413"/>
            <a:ext cx="7058025" cy="4413250"/>
          </a:xfrm>
          <a:prstGeom prst="rect">
            <a:avLst/>
          </a:prstGeom>
          <a:noFill/>
          <a:ln w="9525">
            <a:noFill/>
            <a:miter lim="800000"/>
            <a:headEnd/>
            <a:tailEnd/>
          </a:ln>
        </p:spPr>
      </p:pic>
      <p:sp>
        <p:nvSpPr>
          <p:cNvPr id="39940" name="Line 4"/>
          <p:cNvSpPr>
            <a:spLocks noChangeShapeType="1"/>
          </p:cNvSpPr>
          <p:nvPr/>
        </p:nvSpPr>
        <p:spPr bwMode="auto">
          <a:xfrm flipV="1">
            <a:off x="1403350" y="3573463"/>
            <a:ext cx="288925" cy="215900"/>
          </a:xfrm>
          <a:prstGeom prst="line">
            <a:avLst/>
          </a:prstGeom>
          <a:noFill/>
          <a:ln w="9525">
            <a:solidFill>
              <a:schemeClr val="tx1"/>
            </a:solidFill>
            <a:round/>
            <a:headEnd/>
            <a:tailEnd type="triangle" w="med" len="med"/>
          </a:ln>
        </p:spPr>
        <p:txBody>
          <a:bodyPr/>
          <a:lstStyle/>
          <a:p>
            <a:endParaRPr lang="en-GB"/>
          </a:p>
        </p:txBody>
      </p:sp>
      <p:sp>
        <p:nvSpPr>
          <p:cNvPr id="39941" name="Line 5"/>
          <p:cNvSpPr>
            <a:spLocks noChangeShapeType="1"/>
          </p:cNvSpPr>
          <p:nvPr/>
        </p:nvSpPr>
        <p:spPr bwMode="auto">
          <a:xfrm flipH="1">
            <a:off x="3995738" y="2924175"/>
            <a:ext cx="1368425" cy="144463"/>
          </a:xfrm>
          <a:prstGeom prst="line">
            <a:avLst/>
          </a:prstGeom>
          <a:noFill/>
          <a:ln w="9525">
            <a:solidFill>
              <a:schemeClr val="tx1"/>
            </a:solidFill>
            <a:round/>
            <a:headEnd/>
            <a:tailEnd type="triangle" w="med" len="med"/>
          </a:ln>
        </p:spPr>
        <p:txBody>
          <a:bodyPr/>
          <a:lstStyle/>
          <a:p>
            <a:endParaRPr lang="en-GB"/>
          </a:p>
        </p:txBody>
      </p:sp>
      <p:sp>
        <p:nvSpPr>
          <p:cNvPr id="39942" name="Text Box 6"/>
          <p:cNvSpPr txBox="1">
            <a:spLocks noChangeArrowheads="1"/>
          </p:cNvSpPr>
          <p:nvPr/>
        </p:nvSpPr>
        <p:spPr bwMode="auto">
          <a:xfrm>
            <a:off x="179388" y="3716338"/>
            <a:ext cx="1223962" cy="581025"/>
          </a:xfrm>
          <a:prstGeom prst="rect">
            <a:avLst/>
          </a:prstGeom>
          <a:noFill/>
          <a:ln w="9525">
            <a:noFill/>
            <a:miter lim="800000"/>
            <a:headEnd/>
            <a:tailEnd/>
          </a:ln>
        </p:spPr>
        <p:txBody>
          <a:bodyPr>
            <a:spAutoFit/>
          </a:bodyPr>
          <a:lstStyle/>
          <a:p>
            <a:r>
              <a:rPr lang="en-GB" sz="1600"/>
              <a:t>NL=0.002</a:t>
            </a:r>
          </a:p>
          <a:p>
            <a:r>
              <a:rPr lang="en-GB" sz="1600"/>
              <a:t>L= 0.0035</a:t>
            </a:r>
          </a:p>
        </p:txBody>
      </p:sp>
      <p:sp>
        <p:nvSpPr>
          <p:cNvPr id="39943" name="Text Box 7"/>
          <p:cNvSpPr txBox="1">
            <a:spLocks noChangeArrowheads="1"/>
          </p:cNvSpPr>
          <p:nvPr/>
        </p:nvSpPr>
        <p:spPr bwMode="auto">
          <a:xfrm>
            <a:off x="5416550" y="2679700"/>
            <a:ext cx="1206500" cy="581025"/>
          </a:xfrm>
          <a:prstGeom prst="rect">
            <a:avLst/>
          </a:prstGeom>
          <a:noFill/>
          <a:ln w="9525">
            <a:noFill/>
            <a:miter lim="800000"/>
            <a:headEnd/>
            <a:tailEnd/>
          </a:ln>
        </p:spPr>
        <p:txBody>
          <a:bodyPr wrap="none">
            <a:spAutoFit/>
          </a:bodyPr>
          <a:lstStyle/>
          <a:p>
            <a:r>
              <a:rPr lang="en-GB" sz="1600"/>
              <a:t>NL=0.0001</a:t>
            </a:r>
          </a:p>
          <a:p>
            <a:r>
              <a:rPr lang="en-GB" sz="1600"/>
              <a:t>L= 0.00055</a:t>
            </a:r>
          </a:p>
        </p:txBody>
      </p:sp>
      <p:sp>
        <p:nvSpPr>
          <p:cNvPr id="39944" name="Line 8"/>
          <p:cNvSpPr>
            <a:spLocks noChangeShapeType="1"/>
          </p:cNvSpPr>
          <p:nvPr/>
        </p:nvSpPr>
        <p:spPr bwMode="auto">
          <a:xfrm>
            <a:off x="1403350" y="3933825"/>
            <a:ext cx="1439863" cy="142875"/>
          </a:xfrm>
          <a:prstGeom prst="line">
            <a:avLst/>
          </a:prstGeom>
          <a:noFill/>
          <a:ln w="9525">
            <a:solidFill>
              <a:schemeClr val="tx1"/>
            </a:solidFill>
            <a:round/>
            <a:headEnd/>
            <a:tailEnd type="triangle" w="med" len="med"/>
          </a:ln>
        </p:spPr>
        <p:txBody>
          <a:bodyPr/>
          <a:lstStyle/>
          <a:p>
            <a:endParaRPr lang="en-GB"/>
          </a:p>
        </p:txBody>
      </p:sp>
      <p:sp>
        <p:nvSpPr>
          <p:cNvPr id="39945" name="Text Box 9"/>
          <p:cNvSpPr txBox="1">
            <a:spLocks noChangeArrowheads="1"/>
          </p:cNvSpPr>
          <p:nvPr/>
        </p:nvSpPr>
        <p:spPr bwMode="auto">
          <a:xfrm>
            <a:off x="5076825" y="5516563"/>
            <a:ext cx="1295400" cy="915987"/>
          </a:xfrm>
          <a:prstGeom prst="rect">
            <a:avLst/>
          </a:prstGeom>
          <a:noFill/>
          <a:ln w="9525">
            <a:noFill/>
            <a:miter lim="800000"/>
            <a:headEnd/>
            <a:tailEnd/>
          </a:ln>
        </p:spPr>
        <p:txBody>
          <a:bodyPr>
            <a:spAutoFit/>
          </a:bodyPr>
          <a:lstStyle/>
          <a:p>
            <a:r>
              <a:rPr lang="en-GB">
                <a:solidFill>
                  <a:srgbClr val="FF0000"/>
                </a:solidFill>
              </a:rPr>
              <a:t>Theta </a:t>
            </a:r>
            <a:r>
              <a:rPr lang="en-GB">
                <a:solidFill>
                  <a:srgbClr val="FF0000"/>
                </a:solidFill>
                <a:cs typeface="Arial" pitchFamily="34" charset="0"/>
              </a:rPr>
              <a:t>↑</a:t>
            </a:r>
          </a:p>
          <a:p>
            <a:r>
              <a:rPr lang="en-GB">
                <a:solidFill>
                  <a:srgbClr val="3366FF"/>
                </a:solidFill>
                <a:cs typeface="Arial" pitchFamily="34" charset="0"/>
              </a:rPr>
              <a:t>Gamma ↓</a:t>
            </a:r>
          </a:p>
          <a:p>
            <a:endParaRPr lang="en-GB">
              <a:solidFill>
                <a:srgbClr val="3366FF"/>
              </a:solidFill>
              <a:cs typeface="Arial" pitchFamily="34" charset="0"/>
            </a:endParaRPr>
          </a:p>
        </p:txBody>
      </p:sp>
      <p:sp>
        <p:nvSpPr>
          <p:cNvPr id="39946" name="Line 10"/>
          <p:cNvSpPr>
            <a:spLocks noChangeShapeType="1"/>
          </p:cNvSpPr>
          <p:nvPr/>
        </p:nvSpPr>
        <p:spPr bwMode="auto">
          <a:xfrm flipH="1" flipV="1">
            <a:off x="5435600" y="5445125"/>
            <a:ext cx="144463" cy="144463"/>
          </a:xfrm>
          <a:prstGeom prst="line">
            <a:avLst/>
          </a:prstGeom>
          <a:noFill/>
          <a:ln w="9525">
            <a:solidFill>
              <a:schemeClr val="tx1"/>
            </a:solidFill>
            <a:round/>
            <a:headEnd/>
            <a:tailEnd type="triangle" w="med" len="med"/>
          </a:ln>
        </p:spPr>
        <p:txBody>
          <a:bodyPr/>
          <a:lstStyle/>
          <a:p>
            <a:endParaRPr lang="en-GB"/>
          </a:p>
        </p:txBody>
      </p:sp>
      <p:sp>
        <p:nvSpPr>
          <p:cNvPr id="39947" name="Text Box 11"/>
          <p:cNvSpPr txBox="1">
            <a:spLocks noChangeArrowheads="1"/>
          </p:cNvSpPr>
          <p:nvPr/>
        </p:nvSpPr>
        <p:spPr bwMode="auto">
          <a:xfrm>
            <a:off x="3759200" y="3592513"/>
            <a:ext cx="1174750" cy="641350"/>
          </a:xfrm>
          <a:prstGeom prst="rect">
            <a:avLst/>
          </a:prstGeom>
          <a:noFill/>
          <a:ln w="9525">
            <a:noFill/>
            <a:miter lim="800000"/>
            <a:headEnd/>
            <a:tailEnd/>
          </a:ln>
        </p:spPr>
        <p:txBody>
          <a:bodyPr wrap="none">
            <a:spAutoFit/>
          </a:bodyPr>
          <a:lstStyle/>
          <a:p>
            <a:r>
              <a:rPr lang="en-GB">
                <a:solidFill>
                  <a:srgbClr val="3366FF"/>
                </a:solidFill>
              </a:rPr>
              <a:t>Gamma </a:t>
            </a:r>
            <a:r>
              <a:rPr lang="en-GB">
                <a:solidFill>
                  <a:srgbClr val="3366FF"/>
                </a:solidFill>
                <a:cs typeface="Arial" pitchFamily="34" charset="0"/>
              </a:rPr>
              <a:t>↑</a:t>
            </a:r>
          </a:p>
          <a:p>
            <a:r>
              <a:rPr lang="en-GB">
                <a:solidFill>
                  <a:srgbClr val="FF0000"/>
                </a:solidFill>
                <a:cs typeface="Arial" pitchFamily="34" charset="0"/>
              </a:rPr>
              <a:t>Theta ↓</a:t>
            </a:r>
          </a:p>
        </p:txBody>
      </p:sp>
      <p:sp>
        <p:nvSpPr>
          <p:cNvPr id="39948" name="Line 12"/>
          <p:cNvSpPr>
            <a:spLocks noChangeShapeType="1"/>
          </p:cNvSpPr>
          <p:nvPr/>
        </p:nvSpPr>
        <p:spPr bwMode="auto">
          <a:xfrm>
            <a:off x="4211638" y="4221163"/>
            <a:ext cx="73025" cy="144462"/>
          </a:xfrm>
          <a:prstGeom prst="line">
            <a:avLst/>
          </a:prstGeom>
          <a:noFill/>
          <a:ln w="9525">
            <a:solidFill>
              <a:schemeClr val="tx1"/>
            </a:solidFill>
            <a:round/>
            <a:headEnd/>
            <a:tailEnd type="triangle" w="med" len="med"/>
          </a:ln>
        </p:spPr>
        <p:txBody>
          <a:bodyPr/>
          <a:lstStyle/>
          <a:p>
            <a:endParaRPr lang="en-GB"/>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0" y="0"/>
            <a:ext cx="9144000" cy="476672"/>
          </a:xfrm>
          <a:prstGeom prst="rect">
            <a:avLst/>
          </a:prstGeom>
          <a:solidFill>
            <a:srgbClr val="0070C0"/>
          </a:solid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800" dirty="0">
                <a:solidFill>
                  <a:schemeClr val="bg1"/>
                </a:solidFill>
                <a:latin typeface="+mj-lt"/>
                <a:ea typeface="msgothic" charset="0"/>
                <a:cs typeface="msgothic" charset="0"/>
              </a:rPr>
              <a:t>Augmentation of cortical activity during learning </a:t>
            </a:r>
          </a:p>
        </p:txBody>
      </p:sp>
      <p:pic>
        <p:nvPicPr>
          <p:cNvPr id="3074" name="Picture 2"/>
          <p:cNvPicPr>
            <a:picLocks noChangeAspect="1" noChangeArrowheads="1"/>
          </p:cNvPicPr>
          <p:nvPr/>
        </p:nvPicPr>
        <p:blipFill>
          <a:blip r:embed="rId3" cstate="print"/>
          <a:srcRect/>
          <a:stretch>
            <a:fillRect/>
          </a:stretch>
        </p:blipFill>
        <p:spPr bwMode="auto">
          <a:xfrm>
            <a:off x="2880" y="5943504"/>
            <a:ext cx="9106560" cy="943299"/>
          </a:xfrm>
          <a:prstGeom prst="rect">
            <a:avLst/>
          </a:prstGeom>
          <a:noFill/>
          <a:ln w="9525">
            <a:noFill/>
            <a:round/>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182662" y="1988840"/>
            <a:ext cx="8799152" cy="2880320"/>
          </a:xfrm>
          <a:prstGeom prst="rect">
            <a:avLst/>
          </a:prstGeom>
          <a:noFill/>
          <a:ln w="9525">
            <a:noFill/>
            <a:round/>
            <a:headEnd/>
            <a:tailEnd/>
          </a:ln>
          <a:effectLst/>
        </p:spPr>
      </p:pic>
      <p:sp>
        <p:nvSpPr>
          <p:cNvPr id="3076" name="Text Box 4"/>
          <p:cNvSpPr txBox="1">
            <a:spLocks noChangeArrowheads="1"/>
          </p:cNvSpPr>
          <p:nvPr/>
        </p:nvSpPr>
        <p:spPr bwMode="auto">
          <a:xfrm>
            <a:off x="671040" y="5972308"/>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a:solidFill>
                  <a:srgbClr val="000000"/>
                </a:solidFill>
                <a:latin typeface="Arial" charset="0"/>
                <a:ea typeface="msgothic" charset="0"/>
                <a:cs typeface="msgothic" charset="0"/>
              </a:rPr>
              <a:t>Miller K J et al. PNAS 2010;107:4430-4435</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charset="0"/>
                <a:ea typeface="msgothic" charset="0"/>
                <a:cs typeface="msgothic" charset="0"/>
              </a:rPr>
              <a:t>©2010 by National Academy of Sciences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6" name="Picture 28" descr="nrn2774-f5"/>
          <p:cNvPicPr>
            <a:picLocks noChangeAspect="1" noChangeArrowheads="1"/>
          </p:cNvPicPr>
          <p:nvPr/>
        </p:nvPicPr>
        <p:blipFill>
          <a:blip r:embed="rId2" cstate="print"/>
          <a:srcRect/>
          <a:stretch>
            <a:fillRect/>
          </a:stretch>
        </p:blipFill>
        <p:spPr bwMode="auto">
          <a:xfrm>
            <a:off x="1403648" y="764704"/>
            <a:ext cx="4670521" cy="5733256"/>
          </a:xfrm>
          <a:prstGeom prst="rect">
            <a:avLst/>
          </a:prstGeom>
          <a:noFill/>
        </p:spPr>
      </p:pic>
      <p:sp>
        <p:nvSpPr>
          <p:cNvPr id="3" name="Title 2"/>
          <p:cNvSpPr>
            <a:spLocks noGrp="1"/>
          </p:cNvSpPr>
          <p:nvPr>
            <p:ph type="title"/>
          </p:nvPr>
        </p:nvSpPr>
        <p:spPr>
          <a:xfrm>
            <a:off x="0" y="0"/>
            <a:ext cx="9144000" cy="548680"/>
          </a:xfrm>
          <a:solidFill>
            <a:srgbClr val="0070C0"/>
          </a:solidFill>
        </p:spPr>
        <p:txBody>
          <a:bodyPr>
            <a:noAutofit/>
          </a:bodyPr>
          <a:lstStyle/>
          <a:p>
            <a:r>
              <a:rPr lang="en-GB" sz="3600" dirty="0" smtClean="0">
                <a:solidFill>
                  <a:schemeClr val="bg1"/>
                </a:solidFill>
              </a:rPr>
              <a:t>Changes in brain rhythms during development</a:t>
            </a:r>
            <a:endParaRPr lang="en-GB" sz="3600" dirty="0">
              <a:solidFill>
                <a:schemeClr val="bg1"/>
              </a:solidFill>
            </a:endParaRPr>
          </a:p>
        </p:txBody>
      </p:sp>
      <p:sp>
        <p:nvSpPr>
          <p:cNvPr id="4" name="TextBox 3"/>
          <p:cNvSpPr txBox="1"/>
          <p:nvPr/>
        </p:nvSpPr>
        <p:spPr>
          <a:xfrm>
            <a:off x="6300192" y="6093296"/>
            <a:ext cx="3603247" cy="707886"/>
          </a:xfrm>
          <a:prstGeom prst="rect">
            <a:avLst/>
          </a:prstGeom>
          <a:noFill/>
        </p:spPr>
        <p:txBody>
          <a:bodyPr wrap="square" rtlCol="0">
            <a:spAutoFit/>
          </a:bodyPr>
          <a:lstStyle/>
          <a:p>
            <a:r>
              <a:rPr lang="en-GB" sz="2000" dirty="0" err="1" smtClean="0"/>
              <a:t>Uhlhaas</a:t>
            </a:r>
            <a:r>
              <a:rPr lang="en-GB" sz="2000" dirty="0" smtClean="0"/>
              <a:t> and Singer (2010)</a:t>
            </a:r>
          </a:p>
          <a:p>
            <a:r>
              <a:rPr lang="en-GB" sz="2000" dirty="0" smtClean="0"/>
              <a:t>Nature Neuroscience Rev</a:t>
            </a:r>
            <a:endParaRPr lang="en-GB" sz="20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3" name="Picture 25" descr="nrn2774-f2"/>
          <p:cNvPicPr>
            <a:picLocks noChangeAspect="1" noChangeArrowheads="1"/>
          </p:cNvPicPr>
          <p:nvPr/>
        </p:nvPicPr>
        <p:blipFill>
          <a:blip r:embed="rId2" cstate="print"/>
          <a:srcRect/>
          <a:stretch>
            <a:fillRect/>
          </a:stretch>
        </p:blipFill>
        <p:spPr bwMode="auto">
          <a:xfrm>
            <a:off x="1475656" y="908720"/>
            <a:ext cx="3888432" cy="5765088"/>
          </a:xfrm>
          <a:prstGeom prst="rect">
            <a:avLst/>
          </a:prstGeom>
          <a:noFill/>
        </p:spPr>
      </p:pic>
      <p:sp>
        <p:nvSpPr>
          <p:cNvPr id="3" name="Title 2"/>
          <p:cNvSpPr>
            <a:spLocks noGrp="1"/>
          </p:cNvSpPr>
          <p:nvPr>
            <p:ph type="title"/>
          </p:nvPr>
        </p:nvSpPr>
        <p:spPr>
          <a:xfrm>
            <a:off x="0" y="0"/>
            <a:ext cx="9144000" cy="692696"/>
          </a:xfrm>
          <a:solidFill>
            <a:srgbClr val="0070C0"/>
          </a:solidFill>
        </p:spPr>
        <p:txBody>
          <a:bodyPr>
            <a:normAutofit fontScale="90000"/>
          </a:bodyPr>
          <a:lstStyle/>
          <a:p>
            <a:r>
              <a:rPr lang="en-GB" dirty="0" smtClean="0">
                <a:solidFill>
                  <a:schemeClr val="bg1"/>
                </a:solidFill>
              </a:rPr>
              <a:t>Altered brain rhythms in schizophrenia</a:t>
            </a:r>
            <a:endParaRPr lang="en-GB" dirty="0">
              <a:solidFill>
                <a:schemeClr val="bg1"/>
              </a:solidFill>
            </a:endParaRPr>
          </a:p>
        </p:txBody>
      </p:sp>
      <p:sp>
        <p:nvSpPr>
          <p:cNvPr id="4" name="TextBox 3"/>
          <p:cNvSpPr txBox="1"/>
          <p:nvPr/>
        </p:nvSpPr>
        <p:spPr>
          <a:xfrm>
            <a:off x="5652120" y="6021288"/>
            <a:ext cx="3869091" cy="707886"/>
          </a:xfrm>
          <a:prstGeom prst="rect">
            <a:avLst/>
          </a:prstGeom>
          <a:noFill/>
        </p:spPr>
        <p:txBody>
          <a:bodyPr wrap="square" rtlCol="0">
            <a:spAutoFit/>
          </a:bodyPr>
          <a:lstStyle/>
          <a:p>
            <a:r>
              <a:rPr lang="en-GB" sz="2000" dirty="0" err="1" smtClean="0"/>
              <a:t>Uhlhaas</a:t>
            </a:r>
            <a:r>
              <a:rPr lang="en-GB" sz="2000" dirty="0" smtClean="0"/>
              <a:t>  and Singer (2010)</a:t>
            </a:r>
          </a:p>
          <a:p>
            <a:r>
              <a:rPr lang="en-GB" sz="2000" dirty="0" smtClean="0"/>
              <a:t>Nature Reviews Neuroscience</a:t>
            </a:r>
            <a:endParaRPr lang="en-GB" sz="20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2696"/>
          </a:xfrm>
          <a:solidFill>
            <a:srgbClr val="0070C0"/>
          </a:solidFill>
        </p:spPr>
        <p:txBody>
          <a:bodyPr>
            <a:normAutofit fontScale="90000"/>
          </a:bodyPr>
          <a:lstStyle/>
          <a:p>
            <a:r>
              <a:rPr lang="en-GB" dirty="0" err="1" smtClean="0">
                <a:solidFill>
                  <a:schemeClr val="bg1"/>
                </a:solidFill>
              </a:rPr>
              <a:t>Neurotherapy</a:t>
            </a:r>
            <a:endParaRPr lang="en-GB" dirty="0">
              <a:solidFill>
                <a:schemeClr val="bg1"/>
              </a:solidFill>
            </a:endParaRPr>
          </a:p>
        </p:txBody>
      </p:sp>
      <p:pic>
        <p:nvPicPr>
          <p:cNvPr id="3" name="Picture 2" descr="IMG_0995.jpg"/>
          <p:cNvPicPr>
            <a:picLocks noChangeAspect="1"/>
          </p:cNvPicPr>
          <p:nvPr/>
        </p:nvPicPr>
        <p:blipFill>
          <a:blip r:embed="rId2" cstate="print"/>
          <a:stretch>
            <a:fillRect/>
          </a:stretch>
        </p:blipFill>
        <p:spPr>
          <a:xfrm>
            <a:off x="107504" y="692696"/>
            <a:ext cx="4248472" cy="3186354"/>
          </a:xfrm>
          <a:prstGeom prst="rect">
            <a:avLst/>
          </a:prstGeom>
        </p:spPr>
      </p:pic>
      <p:sp>
        <p:nvSpPr>
          <p:cNvPr id="4" name="TextBox 3"/>
          <p:cNvSpPr txBox="1"/>
          <p:nvPr/>
        </p:nvSpPr>
        <p:spPr>
          <a:xfrm>
            <a:off x="6300192" y="908721"/>
            <a:ext cx="2592288" cy="954107"/>
          </a:xfrm>
          <a:prstGeom prst="rect">
            <a:avLst/>
          </a:prstGeom>
          <a:noFill/>
        </p:spPr>
        <p:txBody>
          <a:bodyPr wrap="square" rtlCol="0">
            <a:spAutoFit/>
          </a:bodyPr>
          <a:lstStyle/>
          <a:p>
            <a:r>
              <a:rPr lang="en-GB" sz="2800" dirty="0" smtClean="0"/>
              <a:t>ADHD</a:t>
            </a:r>
          </a:p>
          <a:p>
            <a:r>
              <a:rPr lang="en-GB" sz="2800" dirty="0" smtClean="0"/>
              <a:t>Autism</a:t>
            </a:r>
            <a:endParaRPr lang="en-GB" sz="2800" dirty="0"/>
          </a:p>
        </p:txBody>
      </p:sp>
      <p:pic>
        <p:nvPicPr>
          <p:cNvPr id="5" name="Picture 4" descr="Bioexplorer.jpg"/>
          <p:cNvPicPr>
            <a:picLocks noChangeAspect="1"/>
          </p:cNvPicPr>
          <p:nvPr/>
        </p:nvPicPr>
        <p:blipFill>
          <a:blip r:embed="rId3" cstate="print"/>
          <a:stretch>
            <a:fillRect/>
          </a:stretch>
        </p:blipFill>
        <p:spPr>
          <a:xfrm>
            <a:off x="251520" y="3676352"/>
            <a:ext cx="3960440" cy="3181648"/>
          </a:xfrm>
          <a:prstGeom prst="rect">
            <a:avLst/>
          </a:prstGeom>
        </p:spPr>
      </p:pic>
      <p:pic>
        <p:nvPicPr>
          <p:cNvPr id="6" name="Picture 5" descr="COL_Health_2184_1.jpg"/>
          <p:cNvPicPr>
            <a:picLocks noChangeAspect="1"/>
          </p:cNvPicPr>
          <p:nvPr/>
        </p:nvPicPr>
        <p:blipFill>
          <a:blip r:embed="rId4" cstate="print"/>
          <a:stretch>
            <a:fillRect/>
          </a:stretch>
        </p:blipFill>
        <p:spPr>
          <a:xfrm>
            <a:off x="5724128" y="1916832"/>
            <a:ext cx="2736304" cy="4115401"/>
          </a:xfrm>
          <a:prstGeom prst="rect">
            <a:avLst/>
          </a:prstGeom>
        </p:spPr>
      </p:pic>
      <p:sp>
        <p:nvSpPr>
          <p:cNvPr id="7" name="TextBox 6"/>
          <p:cNvSpPr txBox="1"/>
          <p:nvPr/>
        </p:nvSpPr>
        <p:spPr>
          <a:xfrm>
            <a:off x="4572000" y="6165304"/>
            <a:ext cx="4572000" cy="400110"/>
          </a:xfrm>
          <a:prstGeom prst="rect">
            <a:avLst/>
          </a:prstGeom>
          <a:noFill/>
        </p:spPr>
        <p:txBody>
          <a:bodyPr wrap="square" rtlCol="0">
            <a:spAutoFit/>
          </a:bodyPr>
          <a:lstStyle/>
          <a:p>
            <a:r>
              <a:rPr lang="en-GB" sz="2000" dirty="0" err="1" smtClean="0"/>
              <a:t>Swingle</a:t>
            </a:r>
            <a:r>
              <a:rPr lang="en-GB" sz="2000" dirty="0" smtClean="0"/>
              <a:t> (2008) Biofeedback for the Brain</a:t>
            </a:r>
            <a:endParaRPr lang="en-GB" sz="20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2696"/>
          </a:xfrm>
          <a:solidFill>
            <a:srgbClr val="0070C0"/>
          </a:solidFill>
        </p:spPr>
        <p:txBody>
          <a:bodyPr>
            <a:normAutofit fontScale="90000"/>
          </a:bodyPr>
          <a:lstStyle/>
          <a:p>
            <a:r>
              <a:rPr lang="en-GB" dirty="0" smtClean="0">
                <a:solidFill>
                  <a:schemeClr val="bg1"/>
                </a:solidFill>
              </a:rPr>
              <a:t>Brain adaptation and self-repair</a:t>
            </a:r>
            <a:endParaRPr lang="en-GB" dirty="0">
              <a:solidFill>
                <a:schemeClr val="bg1"/>
              </a:solidFill>
            </a:endParaRPr>
          </a:p>
        </p:txBody>
      </p:sp>
      <p:pic>
        <p:nvPicPr>
          <p:cNvPr id="3" name="Picture 2" descr="dn12301-1_750.jpg"/>
          <p:cNvPicPr>
            <a:picLocks noChangeAspect="1"/>
          </p:cNvPicPr>
          <p:nvPr/>
        </p:nvPicPr>
        <p:blipFill>
          <a:blip r:embed="rId2" cstate="print"/>
          <a:stretch>
            <a:fillRect/>
          </a:stretch>
        </p:blipFill>
        <p:spPr>
          <a:xfrm>
            <a:off x="1331640" y="1340768"/>
            <a:ext cx="5610068" cy="4375853"/>
          </a:xfrm>
          <a:prstGeom prst="rect">
            <a:avLst/>
          </a:prstGeom>
        </p:spPr>
      </p:pic>
      <p:sp>
        <p:nvSpPr>
          <p:cNvPr id="4" name="TextBox 3"/>
          <p:cNvSpPr txBox="1"/>
          <p:nvPr/>
        </p:nvSpPr>
        <p:spPr>
          <a:xfrm>
            <a:off x="2195736" y="5949280"/>
            <a:ext cx="3744416" cy="523220"/>
          </a:xfrm>
          <a:prstGeom prst="rect">
            <a:avLst/>
          </a:prstGeom>
          <a:noFill/>
        </p:spPr>
        <p:txBody>
          <a:bodyPr wrap="square" rtlCol="0">
            <a:spAutoFit/>
          </a:bodyPr>
          <a:lstStyle/>
          <a:p>
            <a:r>
              <a:rPr lang="en-GB" sz="2800" dirty="0" smtClean="0"/>
              <a:t>The man with no brain!</a:t>
            </a:r>
            <a:endParaRPr lang="en-GB" sz="2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6712"/>
          </a:xfrm>
          <a:solidFill>
            <a:srgbClr val="0070C0"/>
          </a:solidFill>
        </p:spPr>
        <p:txBody>
          <a:bodyPr/>
          <a:lstStyle/>
          <a:p>
            <a:r>
              <a:rPr lang="en-GB" dirty="0" smtClean="0">
                <a:solidFill>
                  <a:schemeClr val="bg1"/>
                </a:solidFill>
              </a:rPr>
              <a:t>Some key areas for advance</a:t>
            </a:r>
            <a:endParaRPr lang="en-GB" dirty="0">
              <a:solidFill>
                <a:schemeClr val="bg1"/>
              </a:solidFill>
            </a:endParaRPr>
          </a:p>
        </p:txBody>
      </p:sp>
      <p:sp>
        <p:nvSpPr>
          <p:cNvPr id="3" name="Content Placeholder 2"/>
          <p:cNvSpPr>
            <a:spLocks noGrp="1"/>
          </p:cNvSpPr>
          <p:nvPr>
            <p:ph idx="1"/>
          </p:nvPr>
        </p:nvSpPr>
        <p:spPr>
          <a:xfrm>
            <a:off x="323528" y="1124744"/>
            <a:ext cx="8496944" cy="5001419"/>
          </a:xfrm>
        </p:spPr>
        <p:txBody>
          <a:bodyPr/>
          <a:lstStyle/>
          <a:p>
            <a:r>
              <a:rPr lang="en-GB" dirty="0" smtClean="0"/>
              <a:t>Better understanding of how the brain functions in health and disease.</a:t>
            </a:r>
          </a:p>
          <a:p>
            <a:r>
              <a:rPr lang="en-GB" dirty="0" smtClean="0"/>
              <a:t>New ways to modify brain function for therapeutic purposes</a:t>
            </a:r>
          </a:p>
          <a:p>
            <a:r>
              <a:rPr lang="en-GB" dirty="0" smtClean="0"/>
              <a:t>Use the brain to control external devices</a:t>
            </a:r>
          </a:p>
          <a:p>
            <a:r>
              <a:rPr lang="en-GB" dirty="0" smtClean="0"/>
              <a:t>Produce mathematical models of brain function</a:t>
            </a:r>
          </a:p>
          <a:p>
            <a:r>
              <a:rPr lang="en-GB" dirty="0" smtClean="0"/>
              <a:t>Design brain-like computers   </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6712"/>
          </a:xfrm>
          <a:solidFill>
            <a:srgbClr val="0070C0"/>
          </a:solidFill>
        </p:spPr>
        <p:txBody>
          <a:bodyPr>
            <a:normAutofit/>
          </a:bodyPr>
          <a:lstStyle/>
          <a:p>
            <a:r>
              <a:rPr lang="en-GB" dirty="0" smtClean="0">
                <a:solidFill>
                  <a:schemeClr val="bg1"/>
                </a:solidFill>
              </a:rPr>
              <a:t>Self-repair with neuronal stem cells</a:t>
            </a:r>
            <a:endParaRPr lang="en-GB" dirty="0">
              <a:solidFill>
                <a:schemeClr val="bg1"/>
              </a:solidFill>
            </a:endParaRPr>
          </a:p>
        </p:txBody>
      </p:sp>
      <p:pic>
        <p:nvPicPr>
          <p:cNvPr id="3" name="Picture 2" descr="C__Documents and Settings_kendrick_Local Settings_Temporary Internet Files_Content.jpg"/>
          <p:cNvPicPr>
            <a:picLocks noChangeAspect="1"/>
          </p:cNvPicPr>
          <p:nvPr/>
        </p:nvPicPr>
        <p:blipFill>
          <a:blip r:embed="rId2" cstate="print"/>
          <a:stretch>
            <a:fillRect/>
          </a:stretch>
        </p:blipFill>
        <p:spPr>
          <a:xfrm>
            <a:off x="179512" y="908720"/>
            <a:ext cx="6696744" cy="5665445"/>
          </a:xfrm>
          <a:prstGeom prst="rect">
            <a:avLst/>
          </a:prstGeom>
        </p:spPr>
      </p:pic>
      <p:sp>
        <p:nvSpPr>
          <p:cNvPr id="5" name="TextBox 4"/>
          <p:cNvSpPr txBox="1"/>
          <p:nvPr/>
        </p:nvSpPr>
        <p:spPr>
          <a:xfrm>
            <a:off x="5508104" y="1340768"/>
            <a:ext cx="3312368" cy="830997"/>
          </a:xfrm>
          <a:prstGeom prst="rect">
            <a:avLst/>
          </a:prstGeom>
          <a:noFill/>
        </p:spPr>
        <p:txBody>
          <a:bodyPr wrap="square" rtlCol="0">
            <a:spAutoFit/>
          </a:bodyPr>
          <a:lstStyle/>
          <a:p>
            <a:r>
              <a:rPr lang="en-GB" sz="2400" dirty="0" smtClean="0"/>
              <a:t>Kaneko et al (2011) Genes</a:t>
            </a:r>
            <a:endParaRPr lang="en-GB" sz="2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96752"/>
          </a:xfrm>
          <a:solidFill>
            <a:srgbClr val="0070C0"/>
          </a:solidFill>
        </p:spPr>
        <p:txBody>
          <a:bodyPr>
            <a:normAutofit fontScale="90000"/>
          </a:bodyPr>
          <a:lstStyle/>
          <a:p>
            <a:r>
              <a:rPr lang="en-GB" dirty="0" smtClean="0">
                <a:solidFill>
                  <a:schemeClr val="bg1"/>
                </a:solidFill>
              </a:rPr>
              <a:t>What kinds of advances may occur in the next 25 years?</a:t>
            </a:r>
            <a:endParaRPr lang="en-GB" dirty="0">
              <a:solidFill>
                <a:schemeClr val="bg1"/>
              </a:solidFill>
            </a:endParaRPr>
          </a:p>
        </p:txBody>
      </p:sp>
      <p:sp>
        <p:nvSpPr>
          <p:cNvPr id="3" name="Content Placeholder 2"/>
          <p:cNvSpPr>
            <a:spLocks noGrp="1"/>
          </p:cNvSpPr>
          <p:nvPr>
            <p:ph idx="1"/>
          </p:nvPr>
        </p:nvSpPr>
        <p:spPr/>
        <p:txBody>
          <a:bodyPr/>
          <a:lstStyle/>
          <a:p>
            <a:r>
              <a:rPr lang="en-GB" dirty="0" smtClean="0"/>
              <a:t>Using the brain to control external devices?</a:t>
            </a:r>
            <a:endParaRPr lang="en-GB" dirty="0"/>
          </a:p>
        </p:txBody>
      </p:sp>
      <p:pic>
        <p:nvPicPr>
          <p:cNvPr id="4" name="Content Placeholder 3" descr="mbcn1695l.png"/>
          <p:cNvPicPr>
            <a:picLocks noChangeAspect="1"/>
          </p:cNvPicPr>
          <p:nvPr/>
        </p:nvPicPr>
        <p:blipFill>
          <a:blip r:embed="rId2" cstate="print"/>
          <a:stretch>
            <a:fillRect/>
          </a:stretch>
        </p:blipFill>
        <p:spPr>
          <a:xfrm>
            <a:off x="2339752" y="2348880"/>
            <a:ext cx="4065240" cy="406524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0688"/>
          </a:xfrm>
          <a:solidFill>
            <a:srgbClr val="0070C0"/>
          </a:solidFill>
        </p:spPr>
        <p:txBody>
          <a:bodyPr>
            <a:normAutofit fontScale="90000"/>
          </a:bodyPr>
          <a:lstStyle/>
          <a:p>
            <a:r>
              <a:rPr lang="en-GB" dirty="0" smtClean="0">
                <a:solidFill>
                  <a:schemeClr val="bg1"/>
                </a:solidFill>
              </a:rPr>
              <a:t>Neural prosthetic arm</a:t>
            </a:r>
            <a:endParaRPr lang="en-GB" dirty="0">
              <a:solidFill>
                <a:schemeClr val="bg1"/>
              </a:solidFill>
            </a:endParaRPr>
          </a:p>
        </p:txBody>
      </p:sp>
      <p:pic>
        <p:nvPicPr>
          <p:cNvPr id="3" name="Picture 2" descr="ReachBG.jpg"/>
          <p:cNvPicPr>
            <a:picLocks noChangeAspect="1"/>
          </p:cNvPicPr>
          <p:nvPr/>
        </p:nvPicPr>
        <p:blipFill>
          <a:blip r:embed="rId2" cstate="print"/>
          <a:stretch>
            <a:fillRect/>
          </a:stretch>
        </p:blipFill>
        <p:spPr>
          <a:xfrm>
            <a:off x="6012160" y="3717032"/>
            <a:ext cx="2952328" cy="2952328"/>
          </a:xfrm>
          <a:prstGeom prst="rect">
            <a:avLst/>
          </a:prstGeom>
        </p:spPr>
      </p:pic>
      <p:pic>
        <p:nvPicPr>
          <p:cNvPr id="4" name="Picture 3" descr="bionic-arm.jpg"/>
          <p:cNvPicPr>
            <a:picLocks noChangeAspect="1"/>
          </p:cNvPicPr>
          <p:nvPr/>
        </p:nvPicPr>
        <p:blipFill>
          <a:blip r:embed="rId3" cstate="print"/>
          <a:stretch>
            <a:fillRect/>
          </a:stretch>
        </p:blipFill>
        <p:spPr>
          <a:xfrm>
            <a:off x="-1" y="645473"/>
            <a:ext cx="5724129" cy="6527943"/>
          </a:xfrm>
          <a:prstGeom prst="rect">
            <a:avLst/>
          </a:prstGeom>
        </p:spPr>
      </p:pic>
      <p:pic>
        <p:nvPicPr>
          <p:cNvPr id="6" name="Picture 5" descr="bionicarm372ready.jpg"/>
          <p:cNvPicPr>
            <a:picLocks noChangeAspect="1"/>
          </p:cNvPicPr>
          <p:nvPr/>
        </p:nvPicPr>
        <p:blipFill>
          <a:blip r:embed="rId4" cstate="print"/>
          <a:stretch>
            <a:fillRect/>
          </a:stretch>
        </p:blipFill>
        <p:spPr>
          <a:xfrm>
            <a:off x="5940152" y="1384940"/>
            <a:ext cx="3096344" cy="18652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0688"/>
          </a:xfrm>
          <a:solidFill>
            <a:srgbClr val="0070C0"/>
          </a:solidFill>
        </p:spPr>
        <p:txBody>
          <a:bodyPr>
            <a:noAutofit/>
          </a:bodyPr>
          <a:lstStyle/>
          <a:p>
            <a:r>
              <a:rPr lang="en-GB" sz="3600" dirty="0" smtClean="0">
                <a:solidFill>
                  <a:schemeClr val="bg1"/>
                </a:solidFill>
              </a:rPr>
              <a:t>Brain controlling external speech synthesizer</a:t>
            </a:r>
            <a:endParaRPr lang="en-GB" sz="3600" dirty="0">
              <a:solidFill>
                <a:schemeClr val="bg1"/>
              </a:solidFill>
            </a:endParaRPr>
          </a:p>
        </p:txBody>
      </p:sp>
      <p:pic>
        <p:nvPicPr>
          <p:cNvPr id="3" name="Picture 2" descr="PicBrainReader.jpg"/>
          <p:cNvPicPr>
            <a:picLocks noChangeAspect="1"/>
          </p:cNvPicPr>
          <p:nvPr/>
        </p:nvPicPr>
        <p:blipFill>
          <a:blip r:embed="rId2" cstate="print"/>
          <a:stretch>
            <a:fillRect/>
          </a:stretch>
        </p:blipFill>
        <p:spPr>
          <a:xfrm>
            <a:off x="3851920" y="980728"/>
            <a:ext cx="4987311" cy="4997968"/>
          </a:xfrm>
          <a:prstGeom prst="rect">
            <a:avLst/>
          </a:prstGeom>
        </p:spPr>
      </p:pic>
      <p:pic>
        <p:nvPicPr>
          <p:cNvPr id="4" name="Picture 3" descr="journal.pone.0008218.g008.png"/>
          <p:cNvPicPr>
            <a:picLocks noChangeAspect="1"/>
          </p:cNvPicPr>
          <p:nvPr/>
        </p:nvPicPr>
        <p:blipFill>
          <a:blip r:embed="rId3" cstate="print"/>
          <a:stretch>
            <a:fillRect/>
          </a:stretch>
        </p:blipFill>
        <p:spPr>
          <a:xfrm>
            <a:off x="107504" y="980728"/>
            <a:ext cx="3703013" cy="3960440"/>
          </a:xfrm>
          <a:prstGeom prst="rect">
            <a:avLst/>
          </a:prstGeom>
        </p:spPr>
      </p:pic>
      <p:sp>
        <p:nvSpPr>
          <p:cNvPr id="5" name="TextBox 4"/>
          <p:cNvSpPr txBox="1"/>
          <p:nvPr/>
        </p:nvSpPr>
        <p:spPr>
          <a:xfrm>
            <a:off x="0" y="5661248"/>
            <a:ext cx="4688701" cy="461665"/>
          </a:xfrm>
          <a:prstGeom prst="rect">
            <a:avLst/>
          </a:prstGeom>
          <a:noFill/>
        </p:spPr>
        <p:txBody>
          <a:bodyPr wrap="square" rtlCol="0">
            <a:spAutoFit/>
          </a:bodyPr>
          <a:lstStyle/>
          <a:p>
            <a:r>
              <a:rPr lang="en-GB" sz="2400" dirty="0" smtClean="0"/>
              <a:t>Guenther et al (2009) </a:t>
            </a:r>
            <a:r>
              <a:rPr lang="en-GB" sz="2400" dirty="0" err="1" smtClean="0"/>
              <a:t>PLoS</a:t>
            </a:r>
            <a:r>
              <a:rPr lang="en-GB" sz="2400" dirty="0" smtClean="0"/>
              <a:t> ONE</a:t>
            </a:r>
            <a:endParaRPr lang="en-GB" sz="2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610169_f1.gif"/>
          <p:cNvPicPr>
            <a:picLocks noChangeAspect="1"/>
          </p:cNvPicPr>
          <p:nvPr/>
        </p:nvPicPr>
        <p:blipFill>
          <a:blip r:embed="rId2" cstate="print"/>
          <a:stretch>
            <a:fillRect/>
          </a:stretch>
        </p:blipFill>
        <p:spPr>
          <a:xfrm>
            <a:off x="660352" y="836712"/>
            <a:ext cx="7823295" cy="5726652"/>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0"/>
            <a:ext cx="9144000" cy="764704"/>
          </a:xfrm>
          <a:solidFill>
            <a:srgbClr val="0070C0"/>
          </a:solidFill>
        </p:spPr>
        <p:txBody>
          <a:bodyPr/>
          <a:lstStyle/>
          <a:p>
            <a:r>
              <a:rPr lang="en-GB" dirty="0">
                <a:solidFill>
                  <a:schemeClr val="bg1"/>
                </a:solidFill>
              </a:rPr>
              <a:t>Brain machine interfaces</a:t>
            </a:r>
          </a:p>
        </p:txBody>
      </p:sp>
      <p:pic>
        <p:nvPicPr>
          <p:cNvPr id="58372" name="Picture 4" descr="10954_11020933757"/>
          <p:cNvPicPr>
            <a:picLocks noChangeAspect="1" noChangeArrowheads="1"/>
          </p:cNvPicPr>
          <p:nvPr/>
        </p:nvPicPr>
        <p:blipFill>
          <a:blip r:embed="rId2" cstate="print"/>
          <a:srcRect/>
          <a:stretch>
            <a:fillRect/>
          </a:stretch>
        </p:blipFill>
        <p:spPr bwMode="auto">
          <a:xfrm>
            <a:off x="4284663" y="4076700"/>
            <a:ext cx="4751387" cy="2670175"/>
          </a:xfrm>
          <a:prstGeom prst="rect">
            <a:avLst/>
          </a:prstGeom>
          <a:noFill/>
        </p:spPr>
      </p:pic>
      <p:pic>
        <p:nvPicPr>
          <p:cNvPr id="58374" name="Picture 6" descr="honda-asimo-brain-machine-interface-mind-control-1"/>
          <p:cNvPicPr>
            <a:picLocks noChangeAspect="1" noChangeArrowheads="1"/>
          </p:cNvPicPr>
          <p:nvPr/>
        </p:nvPicPr>
        <p:blipFill>
          <a:blip r:embed="rId3" cstate="print"/>
          <a:srcRect/>
          <a:stretch>
            <a:fillRect/>
          </a:stretch>
        </p:blipFill>
        <p:spPr bwMode="auto">
          <a:xfrm>
            <a:off x="0" y="1196975"/>
            <a:ext cx="5148263" cy="3865563"/>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scot%20Ladies%20Day%201.jpg"/>
          <p:cNvPicPr>
            <a:picLocks noChangeAspect="1"/>
          </p:cNvPicPr>
          <p:nvPr/>
        </p:nvPicPr>
        <p:blipFill>
          <a:blip r:embed="rId2" cstate="print"/>
          <a:stretch>
            <a:fillRect/>
          </a:stretch>
        </p:blipFill>
        <p:spPr>
          <a:xfrm>
            <a:off x="5508104" y="3429000"/>
            <a:ext cx="2109305" cy="3168352"/>
          </a:xfrm>
          <a:prstGeom prst="rect">
            <a:avLst/>
          </a:prstGeom>
        </p:spPr>
      </p:pic>
      <p:pic>
        <p:nvPicPr>
          <p:cNvPr id="5" name="Picture 4" descr="black-hat-at-royal-ascot-day.jpg"/>
          <p:cNvPicPr>
            <a:picLocks noChangeAspect="1"/>
          </p:cNvPicPr>
          <p:nvPr/>
        </p:nvPicPr>
        <p:blipFill>
          <a:blip r:embed="rId3" cstate="print"/>
          <a:stretch>
            <a:fillRect/>
          </a:stretch>
        </p:blipFill>
        <p:spPr>
          <a:xfrm>
            <a:off x="4427984" y="620688"/>
            <a:ext cx="4350060" cy="2900040"/>
          </a:xfrm>
          <a:prstGeom prst="rect">
            <a:avLst/>
          </a:prstGeom>
        </p:spPr>
      </p:pic>
      <p:pic>
        <p:nvPicPr>
          <p:cNvPr id="6" name="Picture 5" descr="honda_bmi.jpg"/>
          <p:cNvPicPr>
            <a:picLocks noChangeAspect="1"/>
          </p:cNvPicPr>
          <p:nvPr/>
        </p:nvPicPr>
        <p:blipFill>
          <a:blip r:embed="rId4" cstate="print"/>
          <a:stretch>
            <a:fillRect/>
          </a:stretch>
        </p:blipFill>
        <p:spPr>
          <a:xfrm>
            <a:off x="395536" y="139700"/>
            <a:ext cx="3810000" cy="3289300"/>
          </a:xfrm>
          <a:prstGeom prst="rect">
            <a:avLst/>
          </a:prstGeom>
        </p:spPr>
      </p:pic>
      <p:pic>
        <p:nvPicPr>
          <p:cNvPr id="7" name="Picture 6" descr="E25FBA86-AC61-F2F8-1D0BFBD2C1EFD994_1.jpg"/>
          <p:cNvPicPr>
            <a:picLocks noChangeAspect="1"/>
          </p:cNvPicPr>
          <p:nvPr/>
        </p:nvPicPr>
        <p:blipFill>
          <a:blip r:embed="rId5" cstate="print"/>
          <a:stretch>
            <a:fillRect/>
          </a:stretch>
        </p:blipFill>
        <p:spPr>
          <a:xfrm>
            <a:off x="611560" y="3429000"/>
            <a:ext cx="3528392" cy="3528392"/>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8680"/>
          </a:xfrm>
          <a:solidFill>
            <a:srgbClr val="0070C0"/>
          </a:solidFill>
        </p:spPr>
        <p:txBody>
          <a:bodyPr>
            <a:normAutofit fontScale="90000"/>
          </a:bodyPr>
          <a:lstStyle/>
          <a:p>
            <a:r>
              <a:rPr lang="en-GB" dirty="0" smtClean="0">
                <a:solidFill>
                  <a:schemeClr val="bg1"/>
                </a:solidFill>
              </a:rPr>
              <a:t>And there’s an App for that too!</a:t>
            </a:r>
            <a:endParaRPr lang="en-GB" dirty="0">
              <a:solidFill>
                <a:schemeClr val="bg1"/>
              </a:solidFill>
            </a:endParaRPr>
          </a:p>
        </p:txBody>
      </p:sp>
      <p:pic>
        <p:nvPicPr>
          <p:cNvPr id="4" name="Content Placeholder 3" descr="XWaveFront_2011.png"/>
          <p:cNvPicPr>
            <a:picLocks noGrp="1" noChangeAspect="1"/>
          </p:cNvPicPr>
          <p:nvPr>
            <p:ph idx="1"/>
          </p:nvPr>
        </p:nvPicPr>
        <p:blipFill>
          <a:blip r:embed="rId3" cstate="print"/>
          <a:stretch>
            <a:fillRect/>
          </a:stretch>
        </p:blipFill>
        <p:spPr>
          <a:xfrm>
            <a:off x="53745" y="1412776"/>
            <a:ext cx="8902840" cy="4752528"/>
          </a:xfrm>
        </p:spPr>
      </p:pic>
      <p:pic>
        <p:nvPicPr>
          <p:cNvPr id="5" name="Picture 4" descr="xwaveforipho.jpg"/>
          <p:cNvPicPr>
            <a:picLocks noChangeAspect="1"/>
          </p:cNvPicPr>
          <p:nvPr/>
        </p:nvPicPr>
        <p:blipFill>
          <a:blip r:embed="rId4" cstate="print"/>
          <a:stretch>
            <a:fillRect/>
          </a:stretch>
        </p:blipFill>
        <p:spPr>
          <a:xfrm>
            <a:off x="1403648" y="2708920"/>
            <a:ext cx="2160240" cy="324036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274638"/>
            <a:ext cx="9252520" cy="1143000"/>
          </a:xfrm>
        </p:spPr>
        <p:txBody>
          <a:bodyPr>
            <a:normAutofit fontScale="90000"/>
          </a:bodyPr>
          <a:lstStyle/>
          <a:p>
            <a:r>
              <a:rPr lang="en-GB" dirty="0" smtClean="0"/>
              <a:t>……may even improve interpersonal communication</a:t>
            </a:r>
            <a:endParaRPr lang="en-GB" dirty="0"/>
          </a:p>
        </p:txBody>
      </p:sp>
      <p:pic>
        <p:nvPicPr>
          <p:cNvPr id="4" name="Content Placeholder 3" descr="brain-computer-interface-1.jpg"/>
          <p:cNvPicPr>
            <a:picLocks noGrp="1" noChangeAspect="1"/>
          </p:cNvPicPr>
          <p:nvPr>
            <p:ph idx="1"/>
          </p:nvPr>
        </p:nvPicPr>
        <p:blipFill>
          <a:blip r:embed="rId2" cstate="print"/>
          <a:stretch>
            <a:fillRect/>
          </a:stretch>
        </p:blipFill>
        <p:spPr>
          <a:xfrm>
            <a:off x="1619673" y="1784003"/>
            <a:ext cx="5809798" cy="4400921"/>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96752"/>
          </a:xfrm>
          <a:solidFill>
            <a:srgbClr val="0070C0"/>
          </a:solidFill>
        </p:spPr>
        <p:txBody>
          <a:bodyPr>
            <a:normAutofit fontScale="90000"/>
          </a:bodyPr>
          <a:lstStyle/>
          <a:p>
            <a:r>
              <a:rPr lang="en-GB" dirty="0" smtClean="0">
                <a:solidFill>
                  <a:schemeClr val="bg1"/>
                </a:solidFill>
              </a:rPr>
              <a:t>What kinds of advances may occur in the next 25 years?</a:t>
            </a:r>
            <a:endParaRPr lang="en-GB" dirty="0">
              <a:solidFill>
                <a:schemeClr val="bg1"/>
              </a:solidFill>
            </a:endParaRPr>
          </a:p>
        </p:txBody>
      </p:sp>
      <p:sp>
        <p:nvSpPr>
          <p:cNvPr id="3" name="Content Placeholder 2"/>
          <p:cNvSpPr>
            <a:spLocks noGrp="1"/>
          </p:cNvSpPr>
          <p:nvPr>
            <p:ph idx="1"/>
          </p:nvPr>
        </p:nvSpPr>
        <p:spPr/>
        <p:txBody>
          <a:bodyPr/>
          <a:lstStyle/>
          <a:p>
            <a:r>
              <a:rPr lang="en-GB" dirty="0" smtClean="0"/>
              <a:t>Can we construct new brain parts or even an artificial brain?</a:t>
            </a:r>
            <a:endParaRPr lang="en-GB" dirty="0"/>
          </a:p>
        </p:txBody>
      </p:sp>
      <p:pic>
        <p:nvPicPr>
          <p:cNvPr id="4" name="Picture 3" descr="bstn91l.jpg"/>
          <p:cNvPicPr>
            <a:picLocks noChangeAspect="1"/>
          </p:cNvPicPr>
          <p:nvPr/>
        </p:nvPicPr>
        <p:blipFill>
          <a:blip r:embed="rId2" cstate="print"/>
          <a:stretch>
            <a:fillRect/>
          </a:stretch>
        </p:blipFill>
        <p:spPr>
          <a:xfrm>
            <a:off x="3779912" y="2347792"/>
            <a:ext cx="4032448" cy="406292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52736"/>
          </a:xfrm>
          <a:solidFill>
            <a:srgbClr val="0070C0"/>
          </a:solidFill>
        </p:spPr>
        <p:txBody>
          <a:bodyPr>
            <a:normAutofit fontScale="90000"/>
          </a:bodyPr>
          <a:lstStyle/>
          <a:p>
            <a:r>
              <a:rPr lang="en-GB" dirty="0" smtClean="0">
                <a:solidFill>
                  <a:schemeClr val="bg1"/>
                </a:solidFill>
              </a:rPr>
              <a:t>What kinds of advances may occur in the next 25 years?</a:t>
            </a:r>
            <a:endParaRPr lang="en-GB" dirty="0">
              <a:solidFill>
                <a:schemeClr val="bg1"/>
              </a:solidFill>
            </a:endParaRPr>
          </a:p>
        </p:txBody>
      </p:sp>
      <p:sp>
        <p:nvSpPr>
          <p:cNvPr id="3" name="Content Placeholder 2"/>
          <p:cNvSpPr>
            <a:spLocks noGrp="1"/>
          </p:cNvSpPr>
          <p:nvPr>
            <p:ph idx="1"/>
          </p:nvPr>
        </p:nvSpPr>
        <p:spPr/>
        <p:txBody>
          <a:bodyPr/>
          <a:lstStyle/>
          <a:p>
            <a:r>
              <a:rPr lang="en-GB" dirty="0" smtClean="0"/>
              <a:t>Recording brain activity changes?</a:t>
            </a:r>
            <a:endParaRPr lang="en-GB" dirty="0"/>
          </a:p>
        </p:txBody>
      </p:sp>
      <p:pic>
        <p:nvPicPr>
          <p:cNvPr id="4" name="Picture 3" descr="bstn91l.jpg"/>
          <p:cNvPicPr>
            <a:picLocks noChangeAspect="1"/>
          </p:cNvPicPr>
          <p:nvPr/>
        </p:nvPicPr>
        <p:blipFill>
          <a:blip r:embed="rId2" cstate="print"/>
          <a:stretch>
            <a:fillRect/>
          </a:stretch>
        </p:blipFill>
        <p:spPr>
          <a:xfrm>
            <a:off x="4269486" y="3124200"/>
            <a:ext cx="605028" cy="609600"/>
          </a:xfrm>
          <a:prstGeom prst="rect">
            <a:avLst/>
          </a:prstGeom>
        </p:spPr>
      </p:pic>
      <p:pic>
        <p:nvPicPr>
          <p:cNvPr id="5" name="Content Placeholder 3" descr="E25FBA86-AC61-F2F8-1D0BFBD2C1EFD994_1.jpg"/>
          <p:cNvPicPr>
            <a:picLocks noChangeAspect="1"/>
          </p:cNvPicPr>
          <p:nvPr/>
        </p:nvPicPr>
        <p:blipFill>
          <a:blip r:embed="rId3" cstate="print"/>
          <a:stretch>
            <a:fillRect/>
          </a:stretch>
        </p:blipFill>
        <p:spPr>
          <a:xfrm>
            <a:off x="2339752" y="2492896"/>
            <a:ext cx="3917948" cy="3917948"/>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2696"/>
          </a:xfrm>
          <a:solidFill>
            <a:srgbClr val="0070C0"/>
          </a:solidFill>
        </p:spPr>
        <p:txBody>
          <a:bodyPr>
            <a:normAutofit fontScale="90000"/>
          </a:bodyPr>
          <a:lstStyle/>
          <a:p>
            <a:r>
              <a:rPr lang="en-GB" dirty="0" err="1" smtClean="0">
                <a:solidFill>
                  <a:schemeClr val="bg1"/>
                </a:solidFill>
              </a:rPr>
              <a:t>Neuromorphic</a:t>
            </a:r>
            <a:r>
              <a:rPr lang="en-GB" dirty="0" smtClean="0">
                <a:solidFill>
                  <a:schemeClr val="bg1"/>
                </a:solidFill>
              </a:rPr>
              <a:t> approaches</a:t>
            </a:r>
            <a:endParaRPr lang="en-GB" dirty="0">
              <a:solidFill>
                <a:schemeClr val="bg1"/>
              </a:solidFill>
            </a:endParaRPr>
          </a:p>
        </p:txBody>
      </p:sp>
      <p:pic>
        <p:nvPicPr>
          <p:cNvPr id="4" name="Content Placeholder 3" descr="neuromorphic_chip.jpg"/>
          <p:cNvPicPr>
            <a:picLocks noGrp="1" noChangeAspect="1"/>
          </p:cNvPicPr>
          <p:nvPr>
            <p:ph idx="1"/>
          </p:nvPr>
        </p:nvPicPr>
        <p:blipFill>
          <a:blip r:embed="rId2" cstate="print"/>
          <a:stretch>
            <a:fillRect/>
          </a:stretch>
        </p:blipFill>
        <p:spPr>
          <a:xfrm>
            <a:off x="827584" y="692696"/>
            <a:ext cx="1879993" cy="1512168"/>
          </a:xfrm>
        </p:spPr>
      </p:pic>
      <p:pic>
        <p:nvPicPr>
          <p:cNvPr id="7" name="Picture 6" descr="ratneurononchip_color.gif"/>
          <p:cNvPicPr>
            <a:picLocks noChangeAspect="1"/>
          </p:cNvPicPr>
          <p:nvPr/>
        </p:nvPicPr>
        <p:blipFill>
          <a:blip r:embed="rId3" cstate="print"/>
          <a:stretch>
            <a:fillRect/>
          </a:stretch>
        </p:blipFill>
        <p:spPr>
          <a:xfrm>
            <a:off x="899592" y="2276872"/>
            <a:ext cx="1847393" cy="1731931"/>
          </a:xfrm>
          <a:prstGeom prst="rect">
            <a:avLst/>
          </a:prstGeom>
        </p:spPr>
      </p:pic>
      <p:pic>
        <p:nvPicPr>
          <p:cNvPr id="8" name="Picture 7" descr="image001.png"/>
          <p:cNvPicPr>
            <a:picLocks noChangeAspect="1"/>
          </p:cNvPicPr>
          <p:nvPr/>
        </p:nvPicPr>
        <p:blipFill>
          <a:blip r:embed="rId4" cstate="print"/>
          <a:stretch>
            <a:fillRect/>
          </a:stretch>
        </p:blipFill>
        <p:spPr>
          <a:xfrm>
            <a:off x="683568" y="4049686"/>
            <a:ext cx="2160240" cy="2808313"/>
          </a:xfrm>
          <a:prstGeom prst="rect">
            <a:avLst/>
          </a:prstGeom>
        </p:spPr>
      </p:pic>
      <p:sp>
        <p:nvSpPr>
          <p:cNvPr id="9" name="TextBox 8"/>
          <p:cNvSpPr txBox="1"/>
          <p:nvPr/>
        </p:nvSpPr>
        <p:spPr>
          <a:xfrm>
            <a:off x="2843808" y="764704"/>
            <a:ext cx="6100201" cy="1569660"/>
          </a:xfrm>
          <a:prstGeom prst="rect">
            <a:avLst/>
          </a:prstGeom>
          <a:noFill/>
        </p:spPr>
        <p:txBody>
          <a:bodyPr wrap="square" rtlCol="0">
            <a:spAutoFit/>
          </a:bodyPr>
          <a:lstStyle/>
          <a:p>
            <a:pPr>
              <a:buFont typeface="Arial" pitchFamily="34" charset="0"/>
              <a:buChar char="•"/>
            </a:pPr>
            <a:r>
              <a:rPr lang="en-GB" sz="2400" dirty="0" smtClean="0"/>
              <a:t>Make existing computer technology simulate brains</a:t>
            </a:r>
          </a:p>
          <a:p>
            <a:pPr>
              <a:buFont typeface="Arial" pitchFamily="34" charset="0"/>
              <a:buChar char="•"/>
            </a:pPr>
            <a:r>
              <a:rPr lang="en-GB" sz="2400" dirty="0" smtClean="0"/>
              <a:t>Develop new technology using more brain like components</a:t>
            </a:r>
            <a:endParaRPr lang="en-GB" sz="2400" dirty="0"/>
          </a:p>
        </p:txBody>
      </p:sp>
      <p:sp>
        <p:nvSpPr>
          <p:cNvPr id="10" name="TextBox 9"/>
          <p:cNvSpPr txBox="1"/>
          <p:nvPr/>
        </p:nvSpPr>
        <p:spPr>
          <a:xfrm>
            <a:off x="2915816" y="4941168"/>
            <a:ext cx="5681625" cy="830997"/>
          </a:xfrm>
          <a:prstGeom prst="rect">
            <a:avLst/>
          </a:prstGeom>
          <a:noFill/>
        </p:spPr>
        <p:txBody>
          <a:bodyPr wrap="square" rtlCol="0">
            <a:spAutoFit/>
          </a:bodyPr>
          <a:lstStyle/>
          <a:p>
            <a:pPr>
              <a:buFont typeface="Arial" pitchFamily="34" charset="0"/>
              <a:buChar char="•"/>
            </a:pPr>
            <a:r>
              <a:rPr lang="en-GB" sz="2400" dirty="0" smtClean="0"/>
              <a:t>Make an organic brain either based on current biology or other novel approaches </a:t>
            </a:r>
            <a:endParaRPr lang="en-GB" sz="2400" dirty="0"/>
          </a:p>
        </p:txBody>
      </p:sp>
      <p:sp>
        <p:nvSpPr>
          <p:cNvPr id="11" name="TextBox 10"/>
          <p:cNvSpPr txBox="1"/>
          <p:nvPr/>
        </p:nvSpPr>
        <p:spPr>
          <a:xfrm>
            <a:off x="2915816" y="2780928"/>
            <a:ext cx="5656420" cy="830997"/>
          </a:xfrm>
          <a:prstGeom prst="rect">
            <a:avLst/>
          </a:prstGeom>
          <a:noFill/>
        </p:spPr>
        <p:txBody>
          <a:bodyPr wrap="square" rtlCol="0">
            <a:spAutoFit/>
          </a:bodyPr>
          <a:lstStyle/>
          <a:p>
            <a:pPr>
              <a:buFont typeface="Arial" pitchFamily="34" charset="0"/>
              <a:buChar char="•"/>
            </a:pPr>
            <a:r>
              <a:rPr lang="en-GB" sz="2400" dirty="0" smtClean="0"/>
              <a:t>Create a hybrid system using neuronal and </a:t>
            </a:r>
          </a:p>
          <a:p>
            <a:r>
              <a:rPr lang="en-GB" sz="2400" dirty="0" smtClean="0"/>
              <a:t>in </a:t>
            </a:r>
            <a:r>
              <a:rPr lang="en-GB" sz="2400" dirty="0" err="1" smtClean="0"/>
              <a:t>silico</a:t>
            </a:r>
            <a:r>
              <a:rPr lang="en-GB" sz="2400" dirty="0" smtClean="0"/>
              <a:t> components</a:t>
            </a:r>
            <a:endParaRPr lang="en-GB"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p:cNvSpPr>
            <a:spLocks noGrp="1" noChangeArrowheads="1"/>
          </p:cNvSpPr>
          <p:nvPr>
            <p:ph type="title"/>
          </p:nvPr>
        </p:nvSpPr>
        <p:spPr>
          <a:xfrm>
            <a:off x="0" y="0"/>
            <a:ext cx="9144000" cy="692696"/>
          </a:xfrm>
          <a:solidFill>
            <a:srgbClr val="0070C0"/>
          </a:solidFill>
        </p:spPr>
        <p:txBody>
          <a:bodyPr>
            <a:normAutofit fontScale="90000"/>
          </a:bodyPr>
          <a:lstStyle/>
          <a:p>
            <a:r>
              <a:rPr lang="en-GB" dirty="0">
                <a:solidFill>
                  <a:schemeClr val="bg1"/>
                </a:solidFill>
              </a:rPr>
              <a:t>Artificial brain within a decade?</a:t>
            </a:r>
          </a:p>
        </p:txBody>
      </p:sp>
      <p:pic>
        <p:nvPicPr>
          <p:cNvPr id="61445" name="Picture 5" descr="12362_29070911421"/>
          <p:cNvPicPr>
            <a:picLocks noChangeAspect="1" noChangeArrowheads="1"/>
          </p:cNvPicPr>
          <p:nvPr/>
        </p:nvPicPr>
        <p:blipFill>
          <a:blip r:embed="rId2" cstate="print"/>
          <a:srcRect/>
          <a:stretch>
            <a:fillRect/>
          </a:stretch>
        </p:blipFill>
        <p:spPr bwMode="auto">
          <a:xfrm>
            <a:off x="2411760" y="836712"/>
            <a:ext cx="6563839" cy="3689920"/>
          </a:xfrm>
          <a:prstGeom prst="rect">
            <a:avLst/>
          </a:prstGeom>
          <a:noFill/>
        </p:spPr>
      </p:pic>
      <p:pic>
        <p:nvPicPr>
          <p:cNvPr id="61446" name="Picture 6" descr="BBPLogo"/>
          <p:cNvPicPr>
            <a:picLocks noChangeAspect="1" noChangeArrowheads="1"/>
          </p:cNvPicPr>
          <p:nvPr/>
        </p:nvPicPr>
        <p:blipFill>
          <a:blip r:embed="rId3" cstate="print"/>
          <a:srcRect/>
          <a:stretch>
            <a:fillRect/>
          </a:stretch>
        </p:blipFill>
        <p:spPr bwMode="auto">
          <a:xfrm>
            <a:off x="6806735" y="5301208"/>
            <a:ext cx="1995953" cy="1429792"/>
          </a:xfrm>
          <a:prstGeom prst="rect">
            <a:avLst/>
          </a:prstGeom>
          <a:noFill/>
        </p:spPr>
      </p:pic>
      <p:pic>
        <p:nvPicPr>
          <p:cNvPr id="5" name="Picture 4" descr="Ncc%20500.jpg"/>
          <p:cNvPicPr>
            <a:picLocks noChangeAspect="1"/>
          </p:cNvPicPr>
          <p:nvPr/>
        </p:nvPicPr>
        <p:blipFill>
          <a:blip r:embed="rId4" cstate="print"/>
          <a:stretch>
            <a:fillRect/>
          </a:stretch>
        </p:blipFill>
        <p:spPr>
          <a:xfrm>
            <a:off x="0" y="2276872"/>
            <a:ext cx="2374900" cy="32766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2696"/>
          </a:xfrm>
          <a:solidFill>
            <a:srgbClr val="0070C0"/>
          </a:solidFill>
        </p:spPr>
        <p:txBody>
          <a:bodyPr>
            <a:normAutofit fontScale="90000"/>
          </a:bodyPr>
          <a:lstStyle/>
          <a:p>
            <a:r>
              <a:rPr lang="en-GB" dirty="0" smtClean="0">
                <a:solidFill>
                  <a:schemeClr val="bg1"/>
                </a:solidFill>
              </a:rPr>
              <a:t>Computers </a:t>
            </a:r>
            <a:r>
              <a:rPr lang="en-GB" dirty="0" err="1" smtClean="0">
                <a:solidFill>
                  <a:schemeClr val="bg1"/>
                </a:solidFill>
              </a:rPr>
              <a:t>vs</a:t>
            </a:r>
            <a:r>
              <a:rPr lang="en-GB" dirty="0" smtClean="0">
                <a:solidFill>
                  <a:schemeClr val="bg1"/>
                </a:solidFill>
              </a:rPr>
              <a:t> Brains</a:t>
            </a:r>
            <a:endParaRPr lang="en-GB" dirty="0">
              <a:solidFill>
                <a:schemeClr val="bg1"/>
              </a:solidFill>
            </a:endParaRPr>
          </a:p>
        </p:txBody>
      </p:sp>
      <p:sp>
        <p:nvSpPr>
          <p:cNvPr id="3" name="Content Placeholder 2"/>
          <p:cNvSpPr>
            <a:spLocks noGrp="1"/>
          </p:cNvSpPr>
          <p:nvPr>
            <p:ph idx="1"/>
          </p:nvPr>
        </p:nvSpPr>
        <p:spPr>
          <a:xfrm>
            <a:off x="457200" y="1196752"/>
            <a:ext cx="8229600" cy="4929411"/>
          </a:xfrm>
        </p:spPr>
        <p:txBody>
          <a:bodyPr/>
          <a:lstStyle/>
          <a:p>
            <a:r>
              <a:rPr lang="en-GB" dirty="0" smtClean="0"/>
              <a:t>Computers process information first and then store it separately in registers</a:t>
            </a:r>
          </a:p>
          <a:p>
            <a:r>
              <a:rPr lang="en-GB" dirty="0" smtClean="0"/>
              <a:t>Neural networks both process and store information</a:t>
            </a:r>
            <a:endParaRPr lang="en-GB" dirty="0"/>
          </a:p>
        </p:txBody>
      </p:sp>
      <p:pic>
        <p:nvPicPr>
          <p:cNvPr id="4" name="Picture 3" descr="computer-vs-human.jpg"/>
          <p:cNvPicPr>
            <a:picLocks noChangeAspect="1"/>
          </p:cNvPicPr>
          <p:nvPr/>
        </p:nvPicPr>
        <p:blipFill>
          <a:blip r:embed="rId2" cstate="print"/>
          <a:stretch>
            <a:fillRect/>
          </a:stretch>
        </p:blipFill>
        <p:spPr>
          <a:xfrm>
            <a:off x="5004048" y="2983012"/>
            <a:ext cx="3096344" cy="33309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68760"/>
          </a:xfrm>
          <a:solidFill>
            <a:srgbClr val="0070C0"/>
          </a:solidFill>
        </p:spPr>
        <p:txBody>
          <a:bodyPr>
            <a:normAutofit fontScale="90000"/>
          </a:bodyPr>
          <a:lstStyle/>
          <a:p>
            <a:r>
              <a:rPr lang="en-GB" dirty="0" smtClean="0"/>
              <a:t/>
            </a:r>
            <a:br>
              <a:rPr lang="en-GB" dirty="0" smtClean="0"/>
            </a:br>
            <a:r>
              <a:rPr lang="en-GB" sz="4000" dirty="0" smtClean="0">
                <a:solidFill>
                  <a:schemeClr val="bg1"/>
                </a:solidFill>
              </a:rPr>
              <a:t>Defence Advanced Research Projects Agency (DARPA)</a:t>
            </a:r>
            <a:r>
              <a:rPr lang="en-GB" dirty="0" smtClean="0"/>
              <a:t/>
            </a:r>
            <a:br>
              <a:rPr lang="en-GB" dirty="0" smtClean="0"/>
            </a:br>
            <a:endParaRPr lang="en-GB" dirty="0"/>
          </a:p>
        </p:txBody>
      </p:sp>
      <p:sp>
        <p:nvSpPr>
          <p:cNvPr id="3" name="TextBox 2"/>
          <p:cNvSpPr txBox="1"/>
          <p:nvPr/>
        </p:nvSpPr>
        <p:spPr>
          <a:xfrm>
            <a:off x="251520" y="1772816"/>
            <a:ext cx="8208912" cy="2492990"/>
          </a:xfrm>
          <a:prstGeom prst="rect">
            <a:avLst/>
          </a:prstGeom>
          <a:noFill/>
        </p:spPr>
        <p:txBody>
          <a:bodyPr wrap="square" rtlCol="0">
            <a:spAutoFit/>
          </a:bodyPr>
          <a:lstStyle/>
          <a:p>
            <a:r>
              <a:rPr lang="en-US" sz="2400" dirty="0" smtClean="0"/>
              <a:t>Systems of </a:t>
            </a:r>
            <a:r>
              <a:rPr lang="en-US" sz="2400" dirty="0" err="1" smtClean="0"/>
              <a:t>Neuromorphic</a:t>
            </a:r>
            <a:r>
              <a:rPr lang="en-US" sz="2400" dirty="0" smtClean="0"/>
              <a:t> Adaptive Plastic Scalable Electronics, </a:t>
            </a:r>
          </a:p>
          <a:p>
            <a:r>
              <a:rPr lang="en-US" sz="2400" dirty="0" smtClean="0"/>
              <a:t>or  </a:t>
            </a:r>
            <a:r>
              <a:rPr lang="en-US" sz="2400" dirty="0" err="1" smtClean="0"/>
              <a:t>SyNAPSE</a:t>
            </a:r>
            <a:r>
              <a:rPr lang="en-US" sz="2400" dirty="0" smtClean="0"/>
              <a:t>.  </a:t>
            </a:r>
          </a:p>
          <a:p>
            <a:endParaRPr lang="en-US" dirty="0" smtClean="0"/>
          </a:p>
          <a:p>
            <a:r>
              <a:rPr lang="en-US" sz="2400" dirty="0" smtClean="0"/>
              <a:t>"The program will develop a brain inspired electronic ‘chip’ that </a:t>
            </a:r>
          </a:p>
          <a:p>
            <a:r>
              <a:rPr lang="en-US" sz="2400" dirty="0" smtClean="0"/>
              <a:t>mimics the function, size, and power consumption of a </a:t>
            </a:r>
          </a:p>
          <a:p>
            <a:r>
              <a:rPr lang="en-US" sz="2400" dirty="0" smtClean="0"/>
              <a:t>biological cortex,"</a:t>
            </a:r>
            <a:endParaRPr lang="en-GB" sz="2400" dirty="0" smtClean="0"/>
          </a:p>
          <a:p>
            <a:endParaRPr lang="en-GB" dirty="0"/>
          </a:p>
        </p:txBody>
      </p:sp>
      <p:sp>
        <p:nvSpPr>
          <p:cNvPr id="5" name="TextBox 4"/>
          <p:cNvSpPr txBox="1"/>
          <p:nvPr/>
        </p:nvSpPr>
        <p:spPr>
          <a:xfrm>
            <a:off x="395536" y="4437112"/>
            <a:ext cx="3685125" cy="1569660"/>
          </a:xfrm>
          <a:prstGeom prst="rect">
            <a:avLst/>
          </a:prstGeom>
          <a:noFill/>
        </p:spPr>
        <p:txBody>
          <a:bodyPr wrap="square" rtlCol="0">
            <a:spAutoFit/>
          </a:bodyPr>
          <a:lstStyle/>
          <a:p>
            <a:r>
              <a:rPr lang="en-GB" sz="2400" dirty="0" smtClean="0"/>
              <a:t>Grants awarded to:</a:t>
            </a:r>
          </a:p>
          <a:p>
            <a:r>
              <a:rPr lang="en-GB" sz="2400" dirty="0" smtClean="0"/>
              <a:t>IBM</a:t>
            </a:r>
          </a:p>
          <a:p>
            <a:r>
              <a:rPr lang="en-GB" sz="2400" dirty="0" smtClean="0"/>
              <a:t>Hughes Research Labs (HRL)</a:t>
            </a:r>
          </a:p>
          <a:p>
            <a:r>
              <a:rPr lang="en-GB" sz="2400" dirty="0" smtClean="0"/>
              <a:t>Hewlett Packard (HP)</a:t>
            </a:r>
            <a:endParaRPr lang="en-GB" sz="2400" dirty="0"/>
          </a:p>
        </p:txBody>
      </p:sp>
      <p:pic>
        <p:nvPicPr>
          <p:cNvPr id="6" name="Picture 5" descr="brain-computer-chip.jpg"/>
          <p:cNvPicPr>
            <a:picLocks noChangeAspect="1"/>
          </p:cNvPicPr>
          <p:nvPr/>
        </p:nvPicPr>
        <p:blipFill>
          <a:blip r:embed="rId2" cstate="print"/>
          <a:stretch>
            <a:fillRect/>
          </a:stretch>
        </p:blipFill>
        <p:spPr>
          <a:xfrm>
            <a:off x="4716016" y="3645024"/>
            <a:ext cx="3679304" cy="3066087"/>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6712"/>
          </a:xfrm>
          <a:solidFill>
            <a:srgbClr val="0070C0"/>
          </a:solidFill>
        </p:spPr>
        <p:txBody>
          <a:bodyPr/>
          <a:lstStyle/>
          <a:p>
            <a:r>
              <a:rPr lang="en-GB" dirty="0" smtClean="0">
                <a:solidFill>
                  <a:schemeClr val="bg1"/>
                </a:solidFill>
              </a:rPr>
              <a:t>Computers that work like brains</a:t>
            </a:r>
            <a:endParaRPr lang="en-GB" dirty="0">
              <a:solidFill>
                <a:schemeClr val="bg1"/>
              </a:solidFill>
            </a:endParaRPr>
          </a:p>
        </p:txBody>
      </p:sp>
      <p:pic>
        <p:nvPicPr>
          <p:cNvPr id="4" name="Content Placeholder 3" descr="27151601.jpg"/>
          <p:cNvPicPr>
            <a:picLocks noGrp="1" noChangeAspect="1"/>
          </p:cNvPicPr>
          <p:nvPr>
            <p:ph idx="1"/>
          </p:nvPr>
        </p:nvPicPr>
        <p:blipFill>
          <a:blip r:embed="rId2" cstate="print"/>
          <a:stretch>
            <a:fillRect/>
          </a:stretch>
        </p:blipFill>
        <p:spPr>
          <a:xfrm>
            <a:off x="457077" y="1268760"/>
            <a:ext cx="8397872" cy="4968552"/>
          </a:xfrm>
        </p:spPr>
      </p:pic>
      <p:pic>
        <p:nvPicPr>
          <p:cNvPr id="5" name="Picture 4" descr="70px-Memristor-Symbol_svg.png"/>
          <p:cNvPicPr>
            <a:picLocks noChangeAspect="1"/>
          </p:cNvPicPr>
          <p:nvPr/>
        </p:nvPicPr>
        <p:blipFill>
          <a:blip r:embed="rId3" cstate="print"/>
          <a:stretch>
            <a:fillRect/>
          </a:stretch>
        </p:blipFill>
        <p:spPr>
          <a:xfrm>
            <a:off x="8172400" y="4725144"/>
            <a:ext cx="666750" cy="135255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TheMissingMemristorFound 1.jpg"/>
          <p:cNvPicPr>
            <a:picLocks noGrp="1" noChangeAspect="1"/>
          </p:cNvPicPr>
          <p:nvPr>
            <p:ph idx="1"/>
          </p:nvPr>
        </p:nvPicPr>
        <p:blipFill>
          <a:blip r:embed="rId2" cstate="print"/>
          <a:stretch>
            <a:fillRect/>
          </a:stretch>
        </p:blipFill>
        <p:spPr>
          <a:xfrm>
            <a:off x="611560" y="138094"/>
            <a:ext cx="5112568" cy="6719906"/>
          </a:xfrm>
        </p:spPr>
      </p:pic>
      <p:pic>
        <p:nvPicPr>
          <p:cNvPr id="5" name="Picture 4" descr="225px-Memristor.jpg"/>
          <p:cNvPicPr>
            <a:picLocks noChangeAspect="1"/>
          </p:cNvPicPr>
          <p:nvPr/>
        </p:nvPicPr>
        <p:blipFill>
          <a:blip r:embed="rId3" cstate="print"/>
          <a:stretch>
            <a:fillRect/>
          </a:stretch>
        </p:blipFill>
        <p:spPr>
          <a:xfrm>
            <a:off x="6156175" y="2492896"/>
            <a:ext cx="2360237" cy="2244848"/>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 name="Picture 6" descr="225px-Memristor.jpg"/>
          <p:cNvPicPr>
            <a:picLocks noChangeAspect="1"/>
          </p:cNvPicPr>
          <p:nvPr/>
        </p:nvPicPr>
        <p:blipFill>
          <a:blip r:embed="rId2" cstate="print"/>
          <a:stretch>
            <a:fillRect/>
          </a:stretch>
        </p:blipFill>
        <p:spPr>
          <a:xfrm>
            <a:off x="3543300" y="2450592"/>
            <a:ext cx="2057400" cy="1956816"/>
          </a:xfrm>
          <a:prstGeom prst="rect">
            <a:avLst/>
          </a:prstGeom>
        </p:spPr>
      </p:pic>
      <p:pic>
        <p:nvPicPr>
          <p:cNvPr id="8" name="Picture 7" descr="original.jpg"/>
          <p:cNvPicPr>
            <a:picLocks noChangeAspect="1"/>
          </p:cNvPicPr>
          <p:nvPr/>
        </p:nvPicPr>
        <p:blipFill>
          <a:blip r:embed="rId3" cstate="print"/>
          <a:stretch>
            <a:fillRect/>
          </a:stretch>
        </p:blipFill>
        <p:spPr>
          <a:xfrm>
            <a:off x="1847850" y="254000"/>
            <a:ext cx="5448300" cy="6350000"/>
          </a:xfrm>
          <a:prstGeom prst="rect">
            <a:avLst/>
          </a:prstGeom>
        </p:spPr>
      </p:pic>
      <p:sp>
        <p:nvSpPr>
          <p:cNvPr id="9" name="Content Placeholder 8"/>
          <p:cNvSpPr>
            <a:spLocks noGrp="1"/>
          </p:cNvSpPr>
          <p:nvPr>
            <p:ph idx="1"/>
          </p:nvPr>
        </p:nvSpPr>
        <p:spPr/>
        <p:txBody>
          <a:bodyPr/>
          <a:lstStyle/>
          <a:p>
            <a:endParaRPr lang="en-GB"/>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6712"/>
          </a:xfrm>
          <a:solidFill>
            <a:srgbClr val="0070C0"/>
          </a:solidFill>
        </p:spPr>
        <p:txBody>
          <a:bodyPr>
            <a:normAutofit/>
          </a:bodyPr>
          <a:lstStyle/>
          <a:p>
            <a:r>
              <a:rPr lang="en-GB" sz="4000" dirty="0" err="1" smtClean="0">
                <a:solidFill>
                  <a:schemeClr val="bg1"/>
                </a:solidFill>
              </a:rPr>
              <a:t>Memristor</a:t>
            </a:r>
            <a:r>
              <a:rPr lang="en-GB" sz="4000" dirty="0" smtClean="0">
                <a:solidFill>
                  <a:schemeClr val="bg1"/>
                </a:solidFill>
              </a:rPr>
              <a:t> chips behaving like synapses</a:t>
            </a:r>
            <a:endParaRPr lang="en-GB" sz="4000" dirty="0">
              <a:solidFill>
                <a:schemeClr val="bg1"/>
              </a:solidFill>
            </a:endParaRPr>
          </a:p>
        </p:txBody>
      </p:sp>
      <p:pic>
        <p:nvPicPr>
          <p:cNvPr id="6" name="Picture 5" descr="http___pubs.acs.org_doi_pdf_10.jpg"/>
          <p:cNvPicPr>
            <a:picLocks noChangeAspect="1"/>
          </p:cNvPicPr>
          <p:nvPr/>
        </p:nvPicPr>
        <p:blipFill>
          <a:blip r:embed="rId2" cstate="print"/>
          <a:stretch>
            <a:fillRect/>
          </a:stretch>
        </p:blipFill>
        <p:spPr>
          <a:xfrm>
            <a:off x="611560" y="925196"/>
            <a:ext cx="6048672" cy="5356625"/>
          </a:xfrm>
          <a:prstGeom prst="rect">
            <a:avLst/>
          </a:prstGeom>
        </p:spPr>
      </p:pic>
      <p:sp>
        <p:nvSpPr>
          <p:cNvPr id="7" name="TextBox 6"/>
          <p:cNvSpPr txBox="1"/>
          <p:nvPr/>
        </p:nvSpPr>
        <p:spPr>
          <a:xfrm>
            <a:off x="6948264" y="5661248"/>
            <a:ext cx="2297173" cy="830997"/>
          </a:xfrm>
          <a:prstGeom prst="rect">
            <a:avLst/>
          </a:prstGeom>
          <a:noFill/>
        </p:spPr>
        <p:txBody>
          <a:bodyPr wrap="square" rtlCol="0">
            <a:spAutoFit/>
          </a:bodyPr>
          <a:lstStyle/>
          <a:p>
            <a:r>
              <a:rPr lang="en-GB" sz="2400" dirty="0" smtClean="0"/>
              <a:t>Jo et al (2010) </a:t>
            </a:r>
            <a:r>
              <a:rPr lang="en-GB" sz="2400" dirty="0" err="1" smtClean="0"/>
              <a:t>NanoLetters</a:t>
            </a:r>
            <a:endParaRPr lang="en-GB" sz="24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descr="satire-mind-control-chip.jpg"/>
          <p:cNvPicPr>
            <a:picLocks noChangeAspect="1"/>
          </p:cNvPicPr>
          <p:nvPr/>
        </p:nvPicPr>
        <p:blipFill>
          <a:blip r:embed="rId2" cstate="print"/>
          <a:stretch>
            <a:fillRect/>
          </a:stretch>
        </p:blipFill>
        <p:spPr>
          <a:xfrm>
            <a:off x="0" y="0"/>
            <a:ext cx="8388424" cy="6832098"/>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descr="XCCAG5O8AQCAS3GIIJCAL1ACR9CALO8FQZCA2J0HLECAHVKHNBCA0HE4SRCATLEH8HCAF7TTCTCA3HNBXSCAI54O62CA87LUW9CAAD766MCAXNY5GLCAHIXQYYCA2HGZYQCAFVGXQNCAKCPAPECAJUNGMD.jpg"/>
          <p:cNvPicPr>
            <a:picLocks noChangeAspect="1"/>
          </p:cNvPicPr>
          <p:nvPr/>
        </p:nvPicPr>
        <p:blipFill>
          <a:blip r:embed="rId2" cstate="print"/>
          <a:stretch>
            <a:fillRect/>
          </a:stretch>
        </p:blipFill>
        <p:spPr>
          <a:xfrm>
            <a:off x="251520" y="4725144"/>
            <a:ext cx="1152128" cy="1577914"/>
          </a:xfrm>
          <a:prstGeom prst="rect">
            <a:avLst/>
          </a:prstGeom>
        </p:spPr>
      </p:pic>
      <p:pic>
        <p:nvPicPr>
          <p:cNvPr id="5" name="Picture 4" descr="JZCA8FGCHXCASGVBELCADY0JSRCAQ9VL8MCA34J8BJCA3YWJNUCA0B0A44CABN5V2ZCAP103RNCASF3WOWCAOA8222CAMHKBPFCA82Y34PCARAU1D8CAT1SHN0CAP2NIH2CANU9KFYCA8WLR2DCAGGRYZC.jpg"/>
          <p:cNvPicPr>
            <a:picLocks noChangeAspect="1"/>
          </p:cNvPicPr>
          <p:nvPr/>
        </p:nvPicPr>
        <p:blipFill>
          <a:blip r:embed="rId3" cstate="print"/>
          <a:stretch>
            <a:fillRect/>
          </a:stretch>
        </p:blipFill>
        <p:spPr>
          <a:xfrm>
            <a:off x="6588224" y="4797152"/>
            <a:ext cx="1339974" cy="1339974"/>
          </a:xfrm>
          <a:prstGeom prst="rect">
            <a:avLst/>
          </a:prstGeom>
        </p:spPr>
      </p:pic>
      <p:pic>
        <p:nvPicPr>
          <p:cNvPr id="6" name="Picture 5" descr="tinfoilhat.jpg"/>
          <p:cNvPicPr>
            <a:picLocks noChangeAspect="1"/>
          </p:cNvPicPr>
          <p:nvPr/>
        </p:nvPicPr>
        <p:blipFill>
          <a:blip r:embed="rId4" cstate="print"/>
          <a:stretch>
            <a:fillRect/>
          </a:stretch>
        </p:blipFill>
        <p:spPr>
          <a:xfrm>
            <a:off x="1475656" y="260648"/>
            <a:ext cx="5821258" cy="395845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a:solidFill>
            <a:srgbClr val="0070C0"/>
          </a:solidFill>
        </p:spPr>
        <p:txBody>
          <a:bodyPr/>
          <a:lstStyle/>
          <a:p>
            <a:r>
              <a:rPr lang="en-GB" dirty="0" smtClean="0">
                <a:solidFill>
                  <a:schemeClr val="bg1"/>
                </a:solidFill>
              </a:rPr>
              <a:t>Brain imaging - </a:t>
            </a:r>
            <a:r>
              <a:rPr lang="en-GB" dirty="0" err="1" smtClean="0">
                <a:solidFill>
                  <a:schemeClr val="bg1"/>
                </a:solidFill>
              </a:rPr>
              <a:t>fMRI</a:t>
            </a:r>
            <a:endParaRPr lang="en-GB" dirty="0">
              <a:solidFill>
                <a:schemeClr val="bg1"/>
              </a:solidFill>
            </a:endParaRPr>
          </a:p>
        </p:txBody>
      </p:sp>
      <p:pic>
        <p:nvPicPr>
          <p:cNvPr id="4" name="Content Placeholder 3" descr="7t_scanner_bruker_siemens_small2_400x559.jpg"/>
          <p:cNvPicPr>
            <a:picLocks noGrp="1" noChangeAspect="1"/>
          </p:cNvPicPr>
          <p:nvPr>
            <p:ph idx="1"/>
          </p:nvPr>
        </p:nvPicPr>
        <p:blipFill>
          <a:blip r:embed="rId2" cstate="print"/>
          <a:stretch>
            <a:fillRect/>
          </a:stretch>
        </p:blipFill>
        <p:spPr>
          <a:xfrm>
            <a:off x="5364088" y="764704"/>
            <a:ext cx="3312368" cy="4629034"/>
          </a:xfrm>
        </p:spPr>
      </p:pic>
      <p:pic>
        <p:nvPicPr>
          <p:cNvPr id="5" name="Picture 4" descr="458925a-i1_0.jpg"/>
          <p:cNvPicPr>
            <a:picLocks noChangeAspect="1"/>
          </p:cNvPicPr>
          <p:nvPr/>
        </p:nvPicPr>
        <p:blipFill>
          <a:blip r:embed="rId3" cstate="print"/>
          <a:stretch>
            <a:fillRect/>
          </a:stretch>
        </p:blipFill>
        <p:spPr>
          <a:xfrm>
            <a:off x="1338064" y="980728"/>
            <a:ext cx="3233936" cy="3225851"/>
          </a:xfrm>
          <a:prstGeom prst="rect">
            <a:avLst/>
          </a:prstGeom>
        </p:spPr>
      </p:pic>
      <p:sp>
        <p:nvSpPr>
          <p:cNvPr id="6" name="TextBox 5"/>
          <p:cNvSpPr txBox="1"/>
          <p:nvPr/>
        </p:nvSpPr>
        <p:spPr>
          <a:xfrm>
            <a:off x="0" y="5157192"/>
            <a:ext cx="1475656" cy="830997"/>
          </a:xfrm>
          <a:prstGeom prst="rect">
            <a:avLst/>
          </a:prstGeom>
          <a:noFill/>
        </p:spPr>
        <p:txBody>
          <a:bodyPr wrap="square" rtlCol="0">
            <a:spAutoFit/>
          </a:bodyPr>
          <a:lstStyle/>
          <a:p>
            <a:r>
              <a:rPr lang="en-GB" sz="2400" dirty="0" smtClean="0"/>
              <a:t>Real time </a:t>
            </a:r>
            <a:r>
              <a:rPr lang="en-GB" sz="2400" dirty="0" err="1" smtClean="0"/>
              <a:t>fMRI</a:t>
            </a:r>
            <a:r>
              <a:rPr lang="en-GB" sz="2400" dirty="0" smtClean="0"/>
              <a:t> </a:t>
            </a:r>
            <a:endParaRPr lang="en-GB" sz="2400" dirty="0"/>
          </a:p>
        </p:txBody>
      </p:sp>
      <p:pic>
        <p:nvPicPr>
          <p:cNvPr id="9" name="Picture 8" descr="shapeimage_2.png"/>
          <p:cNvPicPr>
            <a:picLocks noChangeAspect="1"/>
          </p:cNvPicPr>
          <p:nvPr/>
        </p:nvPicPr>
        <p:blipFill>
          <a:blip r:embed="rId4" cstate="print"/>
          <a:stretch>
            <a:fillRect/>
          </a:stretch>
        </p:blipFill>
        <p:spPr>
          <a:xfrm>
            <a:off x="1331640" y="4509120"/>
            <a:ext cx="3240360" cy="2214246"/>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2696"/>
          </a:xfrm>
          <a:solidFill>
            <a:srgbClr val="0070C0"/>
          </a:solidFill>
        </p:spPr>
        <p:txBody>
          <a:bodyPr>
            <a:normAutofit fontScale="90000"/>
          </a:bodyPr>
          <a:lstStyle/>
          <a:p>
            <a:r>
              <a:rPr lang="en-GB" dirty="0" smtClean="0">
                <a:solidFill>
                  <a:schemeClr val="bg1"/>
                </a:solidFill>
              </a:rPr>
              <a:t>Organic brains?</a:t>
            </a:r>
            <a:endParaRPr lang="en-GB" dirty="0">
              <a:solidFill>
                <a:schemeClr val="bg1"/>
              </a:solidFill>
            </a:endParaRPr>
          </a:p>
        </p:txBody>
      </p:sp>
      <p:pic>
        <p:nvPicPr>
          <p:cNvPr id="4" name="Content Placeholder 3" descr="image001.png"/>
          <p:cNvPicPr>
            <a:picLocks noGrp="1" noChangeAspect="1"/>
          </p:cNvPicPr>
          <p:nvPr>
            <p:ph idx="1"/>
          </p:nvPr>
        </p:nvPicPr>
        <p:blipFill>
          <a:blip r:embed="rId2" cstate="print"/>
          <a:stretch>
            <a:fillRect/>
          </a:stretch>
        </p:blipFill>
        <p:spPr>
          <a:xfrm>
            <a:off x="2952750" y="1758156"/>
            <a:ext cx="3238500" cy="4210050"/>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descr="brain0162.jpg"/>
          <p:cNvPicPr>
            <a:picLocks noChangeAspect="1"/>
          </p:cNvPicPr>
          <p:nvPr/>
        </p:nvPicPr>
        <p:blipFill>
          <a:blip r:embed="rId2" cstate="print"/>
          <a:stretch>
            <a:fillRect/>
          </a:stretch>
        </p:blipFill>
        <p:spPr>
          <a:xfrm>
            <a:off x="0" y="-171400"/>
            <a:ext cx="9144000" cy="6858000"/>
          </a:xfrm>
          <a:prstGeom prst="rect">
            <a:avLst/>
          </a:prstGeom>
        </p:spPr>
      </p:pic>
      <p:sp>
        <p:nvSpPr>
          <p:cNvPr id="4" name="TextBox 3"/>
          <p:cNvSpPr txBox="1"/>
          <p:nvPr/>
        </p:nvSpPr>
        <p:spPr>
          <a:xfrm>
            <a:off x="0" y="0"/>
            <a:ext cx="9144000" cy="584775"/>
          </a:xfrm>
          <a:prstGeom prst="rect">
            <a:avLst/>
          </a:prstGeom>
          <a:solidFill>
            <a:srgbClr val="0070C0"/>
          </a:solidFill>
        </p:spPr>
        <p:txBody>
          <a:bodyPr wrap="square" rtlCol="0">
            <a:spAutoFit/>
          </a:bodyPr>
          <a:lstStyle/>
          <a:p>
            <a:r>
              <a:rPr lang="en-GB" sz="3200" dirty="0" smtClean="0">
                <a:solidFill>
                  <a:schemeClr val="bg1"/>
                </a:solidFill>
              </a:rPr>
              <a:t>Advances in Molecular Physics and Polymer Chemistry</a:t>
            </a:r>
            <a:r>
              <a:rPr lang="en-GB" sz="3200" dirty="0" smtClean="0"/>
              <a:t> </a:t>
            </a:r>
            <a:endParaRPr lang="en-GB" sz="32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descr="brain0163.jpg"/>
          <p:cNvPicPr>
            <a:picLocks noChangeAspect="1"/>
          </p:cNvPicPr>
          <p:nvPr/>
        </p:nvPicPr>
        <p:blipFill>
          <a:blip r:embed="rId2" cstate="print"/>
          <a:stretch>
            <a:fillRect/>
          </a:stretch>
        </p:blipFill>
        <p:spPr>
          <a:xfrm>
            <a:off x="-180528" y="-171400"/>
            <a:ext cx="9144000" cy="6858000"/>
          </a:xfrm>
          <a:prstGeom prst="rect">
            <a:avLst/>
          </a:prstGeom>
        </p:spPr>
      </p:pic>
      <p:sp>
        <p:nvSpPr>
          <p:cNvPr id="4" name="TextBox 3"/>
          <p:cNvSpPr txBox="1"/>
          <p:nvPr/>
        </p:nvSpPr>
        <p:spPr>
          <a:xfrm>
            <a:off x="-180528" y="0"/>
            <a:ext cx="9324528" cy="538609"/>
          </a:xfrm>
          <a:prstGeom prst="rect">
            <a:avLst/>
          </a:prstGeom>
          <a:solidFill>
            <a:srgbClr val="0070C0"/>
          </a:solidFill>
        </p:spPr>
        <p:txBody>
          <a:bodyPr wrap="square" rtlCol="0">
            <a:spAutoFit/>
          </a:bodyPr>
          <a:lstStyle/>
          <a:p>
            <a:r>
              <a:rPr lang="en-GB" sz="2900" dirty="0" smtClean="0">
                <a:solidFill>
                  <a:schemeClr val="bg1"/>
                </a:solidFill>
              </a:rPr>
              <a:t>How a fabricated  organic-based neural network might look </a:t>
            </a:r>
            <a:endParaRPr lang="en-GB" sz="2900" dirty="0">
              <a:solidFill>
                <a:schemeClr val="bg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descr="Stivers-1-1-04-New-brain.gif"/>
          <p:cNvPicPr>
            <a:picLocks noChangeAspect="1"/>
          </p:cNvPicPr>
          <p:nvPr/>
        </p:nvPicPr>
        <p:blipFill>
          <a:blip r:embed="rId2" cstate="print"/>
          <a:stretch>
            <a:fillRect/>
          </a:stretch>
        </p:blipFill>
        <p:spPr>
          <a:xfrm>
            <a:off x="827584" y="545563"/>
            <a:ext cx="7416824" cy="5823411"/>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0"/>
            <a:ext cx="9144000" cy="620688"/>
          </a:xfrm>
          <a:solidFill>
            <a:srgbClr val="0070C0"/>
          </a:solidFill>
        </p:spPr>
        <p:txBody>
          <a:bodyPr>
            <a:normAutofit fontScale="90000"/>
          </a:bodyPr>
          <a:lstStyle/>
          <a:p>
            <a:r>
              <a:rPr lang="en-GB" dirty="0" err="1" smtClean="0">
                <a:solidFill>
                  <a:schemeClr val="bg1"/>
                </a:solidFill>
              </a:rPr>
              <a:t>Neuroethics</a:t>
            </a:r>
            <a:endParaRPr lang="en-GB" dirty="0">
              <a:solidFill>
                <a:schemeClr val="bg1"/>
              </a:solidFill>
            </a:endParaRPr>
          </a:p>
        </p:txBody>
      </p:sp>
      <p:sp>
        <p:nvSpPr>
          <p:cNvPr id="68611" name="Rectangle 3"/>
          <p:cNvSpPr>
            <a:spLocks noGrp="1" noChangeArrowheads="1"/>
          </p:cNvSpPr>
          <p:nvPr>
            <p:ph type="body" idx="1"/>
          </p:nvPr>
        </p:nvSpPr>
        <p:spPr>
          <a:xfrm>
            <a:off x="457200" y="908720"/>
            <a:ext cx="8229600" cy="5217443"/>
          </a:xfrm>
        </p:spPr>
        <p:txBody>
          <a:bodyPr/>
          <a:lstStyle/>
          <a:p>
            <a:r>
              <a:rPr lang="en-GB" dirty="0" smtClean="0"/>
              <a:t>Reading and controlling the thoughts of others</a:t>
            </a:r>
          </a:p>
          <a:p>
            <a:endParaRPr lang="en-GB" dirty="0" smtClean="0"/>
          </a:p>
          <a:p>
            <a:r>
              <a:rPr lang="en-GB" dirty="0" smtClean="0"/>
              <a:t>Improving on normal function</a:t>
            </a:r>
          </a:p>
          <a:p>
            <a:endParaRPr lang="en-GB" dirty="0"/>
          </a:p>
        </p:txBody>
      </p:sp>
      <p:pic>
        <p:nvPicPr>
          <p:cNvPr id="68612" name="Picture 4" descr="robocop-poster"/>
          <p:cNvPicPr>
            <a:picLocks noChangeAspect="1" noChangeArrowheads="1"/>
          </p:cNvPicPr>
          <p:nvPr/>
        </p:nvPicPr>
        <p:blipFill>
          <a:blip r:embed="rId2" cstate="print"/>
          <a:srcRect/>
          <a:stretch>
            <a:fillRect/>
          </a:stretch>
        </p:blipFill>
        <p:spPr bwMode="auto">
          <a:xfrm>
            <a:off x="6012160" y="2348880"/>
            <a:ext cx="2600325" cy="4122737"/>
          </a:xfrm>
          <a:prstGeom prst="rect">
            <a:avLst/>
          </a:prstGeom>
          <a:noFill/>
        </p:spPr>
      </p:pic>
      <p:pic>
        <p:nvPicPr>
          <p:cNvPr id="68613" name="Picture 5" descr="nirvana1"/>
          <p:cNvPicPr>
            <a:picLocks noChangeAspect="1" noChangeArrowheads="1"/>
          </p:cNvPicPr>
          <p:nvPr/>
        </p:nvPicPr>
        <p:blipFill>
          <a:blip r:embed="rId3" cstate="print"/>
          <a:srcRect/>
          <a:stretch>
            <a:fillRect/>
          </a:stretch>
        </p:blipFill>
        <p:spPr bwMode="auto">
          <a:xfrm>
            <a:off x="611560" y="3212976"/>
            <a:ext cx="4391025" cy="2701925"/>
          </a:xfrm>
          <a:prstGeom prst="rect">
            <a:avLst/>
          </a:prstGeom>
          <a:noFill/>
        </p:spPr>
      </p:pic>
      <p:pic>
        <p:nvPicPr>
          <p:cNvPr id="6" name="Picture 5" descr="untitled.bmp"/>
          <p:cNvPicPr>
            <a:picLocks noChangeAspect="1"/>
          </p:cNvPicPr>
          <p:nvPr/>
        </p:nvPicPr>
        <p:blipFill>
          <a:blip r:embed="rId4" cstate="print"/>
          <a:stretch>
            <a:fillRect/>
          </a:stretch>
        </p:blipFill>
        <p:spPr>
          <a:xfrm>
            <a:off x="3491880" y="1556792"/>
            <a:ext cx="1696931" cy="21720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68611">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8613"/>
                                        </p:tgtEl>
                                        <p:attrNameLst>
                                          <p:attrName>style.visibility</p:attrName>
                                        </p:attrNameLst>
                                      </p:cBhvr>
                                      <p:to>
                                        <p:strVal val="visible"/>
                                      </p:to>
                                    </p:set>
                                  </p:childTnLst>
                                </p:cTn>
                              </p:par>
                              <p:par>
                                <p:cTn id="20" presetID="3" presetClass="entr" presetSubtype="10" fill="hold" nodeType="withEffect">
                                  <p:stCondLst>
                                    <p:cond delay="0"/>
                                  </p:stCondLst>
                                  <p:childTnLst>
                                    <p:set>
                                      <p:cBhvr>
                                        <p:cTn id="21" dur="1" fill="hold">
                                          <p:stCondLst>
                                            <p:cond delay="0"/>
                                          </p:stCondLst>
                                        </p:cTn>
                                        <p:tgtEl>
                                          <p:spTgt spid="68612"/>
                                        </p:tgtEl>
                                        <p:attrNameLst>
                                          <p:attrName>style.visibility</p:attrName>
                                        </p:attrNameLst>
                                      </p:cBhvr>
                                      <p:to>
                                        <p:strVal val="visible"/>
                                      </p:to>
                                    </p:set>
                                    <p:animEffect transition="in" filter="blinds(horizontal)">
                                      <p:cBhvr>
                                        <p:cTn id="22" dur="500"/>
                                        <p:tgtEl>
                                          <p:spTgt spid="68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ChangeArrowheads="1"/>
          </p:cNvSpPr>
          <p:nvPr>
            <p:ph type="body" idx="4294967295"/>
          </p:nvPr>
        </p:nvSpPr>
        <p:spPr>
          <a:xfrm>
            <a:off x="683568" y="1268760"/>
            <a:ext cx="7546032" cy="4857403"/>
          </a:xfrm>
        </p:spPr>
        <p:txBody>
          <a:bodyPr/>
          <a:lstStyle/>
          <a:p>
            <a:r>
              <a:rPr lang="en-GB" dirty="0"/>
              <a:t>Machines with consciousness?</a:t>
            </a:r>
          </a:p>
        </p:txBody>
      </p:sp>
      <p:pic>
        <p:nvPicPr>
          <p:cNvPr id="69636" name="Picture 4" descr="robots1"/>
          <p:cNvPicPr>
            <a:picLocks noChangeAspect="1" noChangeArrowheads="1"/>
          </p:cNvPicPr>
          <p:nvPr/>
        </p:nvPicPr>
        <p:blipFill>
          <a:blip r:embed="rId2" cstate="print"/>
          <a:srcRect/>
          <a:stretch>
            <a:fillRect/>
          </a:stretch>
        </p:blipFill>
        <p:spPr bwMode="auto">
          <a:xfrm>
            <a:off x="2339752" y="2132932"/>
            <a:ext cx="4320480" cy="4320480"/>
          </a:xfrm>
          <a:prstGeom prst="rect">
            <a:avLst/>
          </a:prstGeom>
          <a:noFill/>
        </p:spPr>
      </p:pic>
      <p:sp>
        <p:nvSpPr>
          <p:cNvPr id="4" name="TextBox 3"/>
          <p:cNvSpPr txBox="1"/>
          <p:nvPr/>
        </p:nvSpPr>
        <p:spPr>
          <a:xfrm>
            <a:off x="0" y="0"/>
            <a:ext cx="9144000" cy="707886"/>
          </a:xfrm>
          <a:prstGeom prst="rect">
            <a:avLst/>
          </a:prstGeom>
          <a:solidFill>
            <a:srgbClr val="0070C0"/>
          </a:solidFill>
        </p:spPr>
        <p:txBody>
          <a:bodyPr wrap="square" rtlCol="0">
            <a:spAutoFit/>
          </a:bodyPr>
          <a:lstStyle/>
          <a:p>
            <a:pPr algn="ctr"/>
            <a:r>
              <a:rPr lang="en-GB" sz="4000" dirty="0" err="1" smtClean="0">
                <a:solidFill>
                  <a:schemeClr val="bg1"/>
                </a:solidFill>
              </a:rPr>
              <a:t>Neuroethics</a:t>
            </a:r>
            <a:endParaRPr lang="en-GB" sz="4000" dirty="0">
              <a:solidFill>
                <a:schemeClr val="bg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836712"/>
          </a:xfrm>
          <a:solidFill>
            <a:srgbClr val="0070C0"/>
          </a:solidFill>
        </p:spPr>
        <p:txBody>
          <a:bodyPr>
            <a:normAutofit/>
          </a:bodyPr>
          <a:lstStyle/>
          <a:p>
            <a:r>
              <a:rPr lang="en-GB" dirty="0" smtClean="0">
                <a:solidFill>
                  <a:schemeClr val="bg1"/>
                </a:solidFill>
              </a:rPr>
              <a:t>Summary</a:t>
            </a:r>
            <a:endParaRPr lang="en-GB" dirty="0">
              <a:solidFill>
                <a:schemeClr val="bg1"/>
              </a:solidFill>
            </a:endParaRPr>
          </a:p>
        </p:txBody>
      </p:sp>
      <p:sp>
        <p:nvSpPr>
          <p:cNvPr id="8" name="Content Placeholder 7"/>
          <p:cNvSpPr>
            <a:spLocks noGrp="1"/>
          </p:cNvSpPr>
          <p:nvPr>
            <p:ph idx="1"/>
          </p:nvPr>
        </p:nvSpPr>
        <p:spPr>
          <a:xfrm>
            <a:off x="457200" y="1052736"/>
            <a:ext cx="8229600" cy="5073427"/>
          </a:xfrm>
        </p:spPr>
        <p:txBody>
          <a:bodyPr/>
          <a:lstStyle/>
          <a:p>
            <a:r>
              <a:rPr lang="en-GB" dirty="0" smtClean="0"/>
              <a:t>Advances in brain recording technology and computational approaches will increasingly allow interpretation of mental activity</a:t>
            </a:r>
          </a:p>
          <a:p>
            <a:pPr>
              <a:buNone/>
            </a:pPr>
            <a:r>
              <a:rPr lang="en-GB" dirty="0" smtClean="0"/>
              <a:t>  </a:t>
            </a:r>
            <a:endParaRPr lang="en-GB" dirty="0"/>
          </a:p>
        </p:txBody>
      </p:sp>
      <p:pic>
        <p:nvPicPr>
          <p:cNvPr id="9" name="Picture 8" descr="tzun1267l.jpg"/>
          <p:cNvPicPr>
            <a:picLocks noChangeAspect="1"/>
          </p:cNvPicPr>
          <p:nvPr/>
        </p:nvPicPr>
        <p:blipFill>
          <a:blip r:embed="rId2" cstate="print"/>
          <a:stretch>
            <a:fillRect/>
          </a:stretch>
        </p:blipFill>
        <p:spPr>
          <a:xfrm>
            <a:off x="2843808" y="2708920"/>
            <a:ext cx="3312368" cy="37427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836712"/>
          </a:xfrm>
          <a:solidFill>
            <a:srgbClr val="0070C0"/>
          </a:solidFill>
        </p:spPr>
        <p:txBody>
          <a:bodyPr>
            <a:normAutofit/>
          </a:bodyPr>
          <a:lstStyle/>
          <a:p>
            <a:r>
              <a:rPr lang="en-GB" dirty="0" smtClean="0">
                <a:solidFill>
                  <a:schemeClr val="bg1"/>
                </a:solidFill>
              </a:rPr>
              <a:t>Summary</a:t>
            </a:r>
            <a:endParaRPr lang="en-GB" dirty="0">
              <a:solidFill>
                <a:schemeClr val="bg1"/>
              </a:solidFill>
            </a:endParaRPr>
          </a:p>
        </p:txBody>
      </p:sp>
      <p:sp>
        <p:nvSpPr>
          <p:cNvPr id="8" name="Content Placeholder 7"/>
          <p:cNvSpPr>
            <a:spLocks noGrp="1"/>
          </p:cNvSpPr>
          <p:nvPr>
            <p:ph idx="1"/>
          </p:nvPr>
        </p:nvSpPr>
        <p:spPr>
          <a:xfrm>
            <a:off x="457200" y="1052736"/>
            <a:ext cx="8229600" cy="5073427"/>
          </a:xfrm>
        </p:spPr>
        <p:txBody>
          <a:bodyPr/>
          <a:lstStyle/>
          <a:p>
            <a:r>
              <a:rPr lang="en-GB" dirty="0" smtClean="0"/>
              <a:t>Our thoughts may be used against us!</a:t>
            </a:r>
          </a:p>
          <a:p>
            <a:pPr>
              <a:buNone/>
            </a:pPr>
            <a:r>
              <a:rPr lang="en-GB" dirty="0" smtClean="0"/>
              <a:t>  </a:t>
            </a:r>
            <a:endParaRPr lang="en-GB" dirty="0"/>
          </a:p>
        </p:txBody>
      </p:sp>
      <p:pic>
        <p:nvPicPr>
          <p:cNvPr id="5" name="Picture 4" descr="duped.jpg"/>
          <p:cNvPicPr>
            <a:picLocks noChangeAspect="1"/>
          </p:cNvPicPr>
          <p:nvPr/>
        </p:nvPicPr>
        <p:blipFill>
          <a:blip r:embed="rId2" cstate="print"/>
          <a:stretch>
            <a:fillRect/>
          </a:stretch>
        </p:blipFill>
        <p:spPr>
          <a:xfrm>
            <a:off x="1043608" y="1988840"/>
            <a:ext cx="3423841" cy="4134450"/>
          </a:xfrm>
          <a:prstGeom prst="rect">
            <a:avLst/>
          </a:prstGeom>
        </p:spPr>
      </p:pic>
      <p:pic>
        <p:nvPicPr>
          <p:cNvPr id="6" name="Picture 5" descr="aton1484l.jpg"/>
          <p:cNvPicPr>
            <a:picLocks noChangeAspect="1"/>
          </p:cNvPicPr>
          <p:nvPr/>
        </p:nvPicPr>
        <p:blipFill>
          <a:blip r:embed="rId3" cstate="print"/>
          <a:stretch>
            <a:fillRect/>
          </a:stretch>
        </p:blipFill>
        <p:spPr>
          <a:xfrm>
            <a:off x="4716016" y="1844824"/>
            <a:ext cx="4032448" cy="4518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836712"/>
          </a:xfrm>
          <a:solidFill>
            <a:srgbClr val="0070C0"/>
          </a:solidFill>
        </p:spPr>
        <p:txBody>
          <a:bodyPr>
            <a:normAutofit/>
          </a:bodyPr>
          <a:lstStyle/>
          <a:p>
            <a:r>
              <a:rPr lang="en-GB" dirty="0" smtClean="0">
                <a:solidFill>
                  <a:schemeClr val="bg1"/>
                </a:solidFill>
              </a:rPr>
              <a:t>Summary</a:t>
            </a:r>
            <a:endParaRPr lang="en-GB" dirty="0">
              <a:solidFill>
                <a:schemeClr val="bg1"/>
              </a:solidFill>
            </a:endParaRPr>
          </a:p>
        </p:txBody>
      </p:sp>
      <p:sp>
        <p:nvSpPr>
          <p:cNvPr id="8" name="Content Placeholder 7"/>
          <p:cNvSpPr>
            <a:spLocks noGrp="1"/>
          </p:cNvSpPr>
          <p:nvPr>
            <p:ph idx="1"/>
          </p:nvPr>
        </p:nvSpPr>
        <p:spPr>
          <a:xfrm>
            <a:off x="457200" y="1052736"/>
            <a:ext cx="8229600" cy="5073427"/>
          </a:xfrm>
        </p:spPr>
        <p:txBody>
          <a:bodyPr/>
          <a:lstStyle/>
          <a:p>
            <a:r>
              <a:rPr lang="en-GB" dirty="0" smtClean="0"/>
              <a:t>Use of biofeedback  and stem cell strategies will increasingly be used to treat damaged or dysfunctional brains</a:t>
            </a:r>
          </a:p>
          <a:p>
            <a:pPr>
              <a:buNone/>
            </a:pPr>
            <a:r>
              <a:rPr lang="en-GB" dirty="0" smtClean="0"/>
              <a:t>  </a:t>
            </a:r>
            <a:endParaRPr lang="en-GB" dirty="0"/>
          </a:p>
        </p:txBody>
      </p:sp>
      <p:pic>
        <p:nvPicPr>
          <p:cNvPr id="5" name="Picture 4" descr="meditation_cartoon_anger_modified.jpg"/>
          <p:cNvPicPr>
            <a:picLocks noChangeAspect="1"/>
          </p:cNvPicPr>
          <p:nvPr/>
        </p:nvPicPr>
        <p:blipFill>
          <a:blip r:embed="rId2" cstate="print"/>
          <a:stretch>
            <a:fillRect/>
          </a:stretch>
        </p:blipFill>
        <p:spPr>
          <a:xfrm>
            <a:off x="3203848" y="2708920"/>
            <a:ext cx="3286125" cy="381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836712"/>
          </a:xfrm>
          <a:solidFill>
            <a:srgbClr val="0070C0"/>
          </a:solidFill>
        </p:spPr>
        <p:txBody>
          <a:bodyPr>
            <a:normAutofit/>
          </a:bodyPr>
          <a:lstStyle/>
          <a:p>
            <a:r>
              <a:rPr lang="en-GB" dirty="0" smtClean="0">
                <a:solidFill>
                  <a:schemeClr val="bg1"/>
                </a:solidFill>
              </a:rPr>
              <a:t>Summary</a:t>
            </a:r>
            <a:endParaRPr lang="en-GB" dirty="0">
              <a:solidFill>
                <a:schemeClr val="bg1"/>
              </a:solidFill>
            </a:endParaRPr>
          </a:p>
        </p:txBody>
      </p:sp>
      <p:sp>
        <p:nvSpPr>
          <p:cNvPr id="8" name="Content Placeholder 7"/>
          <p:cNvSpPr>
            <a:spLocks noGrp="1"/>
          </p:cNvSpPr>
          <p:nvPr>
            <p:ph idx="1"/>
          </p:nvPr>
        </p:nvSpPr>
        <p:spPr>
          <a:xfrm>
            <a:off x="457200" y="1052736"/>
            <a:ext cx="8229600" cy="5073427"/>
          </a:xfrm>
        </p:spPr>
        <p:txBody>
          <a:bodyPr/>
          <a:lstStyle/>
          <a:p>
            <a:r>
              <a:rPr lang="en-GB" dirty="0" smtClean="0"/>
              <a:t>We will be able to control external devices using brain machine interfaces</a:t>
            </a:r>
          </a:p>
          <a:p>
            <a:pPr>
              <a:buNone/>
            </a:pPr>
            <a:r>
              <a:rPr lang="en-GB" dirty="0" smtClean="0"/>
              <a:t>  </a:t>
            </a:r>
            <a:endParaRPr lang="en-GB" dirty="0"/>
          </a:p>
        </p:txBody>
      </p:sp>
      <p:pic>
        <p:nvPicPr>
          <p:cNvPr id="6" name="Picture 5" descr="untitled2.bmp"/>
          <p:cNvPicPr>
            <a:picLocks noChangeAspect="1"/>
          </p:cNvPicPr>
          <p:nvPr/>
        </p:nvPicPr>
        <p:blipFill>
          <a:blip r:embed="rId2" cstate="print"/>
          <a:stretch>
            <a:fillRect/>
          </a:stretch>
        </p:blipFill>
        <p:spPr>
          <a:xfrm>
            <a:off x="0" y="2060848"/>
            <a:ext cx="3648406" cy="2736304"/>
          </a:xfrm>
          <a:prstGeom prst="rect">
            <a:avLst/>
          </a:prstGeom>
        </p:spPr>
      </p:pic>
      <p:pic>
        <p:nvPicPr>
          <p:cNvPr id="9" name="Content Placeholder 3" descr="ARMARIII.jpg"/>
          <p:cNvPicPr>
            <a:picLocks noChangeAspect="1"/>
          </p:cNvPicPr>
          <p:nvPr/>
        </p:nvPicPr>
        <p:blipFill>
          <a:blip r:embed="rId3" cstate="print"/>
          <a:stretch>
            <a:fillRect/>
          </a:stretch>
        </p:blipFill>
        <p:spPr>
          <a:xfrm>
            <a:off x="6300192" y="1772816"/>
            <a:ext cx="2592287" cy="3005551"/>
          </a:xfrm>
          <a:prstGeom prst="rect">
            <a:avLst/>
          </a:prstGeom>
        </p:spPr>
      </p:pic>
      <p:pic>
        <p:nvPicPr>
          <p:cNvPr id="10" name="Picture 9" descr="06TH-OPED-BRAIN_263824f.jpg"/>
          <p:cNvPicPr>
            <a:picLocks noChangeAspect="1"/>
          </p:cNvPicPr>
          <p:nvPr/>
        </p:nvPicPr>
        <p:blipFill>
          <a:blip r:embed="rId4" cstate="print"/>
          <a:stretch>
            <a:fillRect/>
          </a:stretch>
        </p:blipFill>
        <p:spPr>
          <a:xfrm>
            <a:off x="3131840" y="4221088"/>
            <a:ext cx="3460703" cy="22835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VisualE1.gif"/>
          <p:cNvPicPr>
            <a:picLocks noGrp="1" noChangeAspect="1"/>
          </p:cNvPicPr>
          <p:nvPr>
            <p:ph idx="4294967295"/>
          </p:nvPr>
        </p:nvPicPr>
        <p:blipFill>
          <a:blip r:embed="rId2" cstate="print"/>
          <a:stretch>
            <a:fillRect/>
          </a:stretch>
        </p:blipFill>
        <p:spPr>
          <a:xfrm>
            <a:off x="4679950" y="3263900"/>
            <a:ext cx="4464050" cy="3594100"/>
          </a:xfrm>
        </p:spPr>
      </p:pic>
      <p:pic>
        <p:nvPicPr>
          <p:cNvPr id="5" name="Picture 4" descr="36658324.jpg"/>
          <p:cNvPicPr>
            <a:picLocks noChangeAspect="1"/>
          </p:cNvPicPr>
          <p:nvPr/>
        </p:nvPicPr>
        <p:blipFill>
          <a:blip r:embed="rId3" cstate="print"/>
          <a:stretch>
            <a:fillRect/>
          </a:stretch>
        </p:blipFill>
        <p:spPr>
          <a:xfrm>
            <a:off x="6156176" y="836712"/>
            <a:ext cx="2448272" cy="2417017"/>
          </a:xfrm>
          <a:prstGeom prst="rect">
            <a:avLst/>
          </a:prstGeom>
        </p:spPr>
      </p:pic>
      <p:pic>
        <p:nvPicPr>
          <p:cNvPr id="6" name="Picture 5" descr="F1_large.jpg"/>
          <p:cNvPicPr>
            <a:picLocks noChangeAspect="1"/>
          </p:cNvPicPr>
          <p:nvPr/>
        </p:nvPicPr>
        <p:blipFill>
          <a:blip r:embed="rId4" cstate="print"/>
          <a:stretch>
            <a:fillRect/>
          </a:stretch>
        </p:blipFill>
        <p:spPr>
          <a:xfrm>
            <a:off x="68138" y="862727"/>
            <a:ext cx="4503862" cy="5823874"/>
          </a:xfrm>
          <a:prstGeom prst="rect">
            <a:avLst/>
          </a:prstGeom>
        </p:spPr>
      </p:pic>
      <p:sp>
        <p:nvSpPr>
          <p:cNvPr id="7" name="TextBox 6"/>
          <p:cNvSpPr txBox="1"/>
          <p:nvPr/>
        </p:nvSpPr>
        <p:spPr>
          <a:xfrm>
            <a:off x="0" y="0"/>
            <a:ext cx="9144000" cy="646331"/>
          </a:xfrm>
          <a:prstGeom prst="rect">
            <a:avLst/>
          </a:prstGeom>
          <a:solidFill>
            <a:srgbClr val="0070C0"/>
          </a:solidFill>
        </p:spPr>
        <p:txBody>
          <a:bodyPr wrap="square" rtlCol="0">
            <a:spAutoFit/>
          </a:bodyPr>
          <a:lstStyle/>
          <a:p>
            <a:r>
              <a:rPr lang="en-GB" sz="3600" dirty="0" smtClean="0"/>
              <a:t>         </a:t>
            </a:r>
            <a:r>
              <a:rPr lang="en-GB" sz="3600" dirty="0" err="1" smtClean="0">
                <a:solidFill>
                  <a:schemeClr val="bg1"/>
                </a:solidFill>
              </a:rPr>
              <a:t>Magnetoencephalography</a:t>
            </a:r>
            <a:r>
              <a:rPr lang="en-GB" sz="3600" dirty="0" smtClean="0">
                <a:solidFill>
                  <a:schemeClr val="bg1"/>
                </a:solidFill>
              </a:rPr>
              <a:t> (MEG)</a:t>
            </a:r>
            <a:endParaRPr lang="en-GB" sz="3600" dirty="0">
              <a:solidFill>
                <a:schemeClr val="bg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descr="remote_fight_1.jpg"/>
          <p:cNvPicPr>
            <a:picLocks noGrp="1" noChangeAspect="1"/>
          </p:cNvPicPr>
          <p:nvPr>
            <p:ph idx="1"/>
          </p:nvPr>
        </p:nvPicPr>
        <p:blipFill>
          <a:blip r:embed="rId2" cstate="print"/>
          <a:stretch>
            <a:fillRect/>
          </a:stretch>
        </p:blipFill>
        <p:spPr>
          <a:xfrm>
            <a:off x="283289" y="404664"/>
            <a:ext cx="8105135" cy="5741137"/>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836712"/>
          </a:xfrm>
          <a:solidFill>
            <a:srgbClr val="0070C0"/>
          </a:solidFill>
        </p:spPr>
        <p:txBody>
          <a:bodyPr>
            <a:normAutofit/>
          </a:bodyPr>
          <a:lstStyle/>
          <a:p>
            <a:r>
              <a:rPr lang="en-GB" dirty="0" smtClean="0">
                <a:solidFill>
                  <a:schemeClr val="bg1"/>
                </a:solidFill>
              </a:rPr>
              <a:t>Summary</a:t>
            </a:r>
            <a:endParaRPr lang="en-GB" dirty="0">
              <a:solidFill>
                <a:schemeClr val="bg1"/>
              </a:solidFill>
            </a:endParaRPr>
          </a:p>
        </p:txBody>
      </p:sp>
      <p:sp>
        <p:nvSpPr>
          <p:cNvPr id="8" name="Content Placeholder 7"/>
          <p:cNvSpPr>
            <a:spLocks noGrp="1"/>
          </p:cNvSpPr>
          <p:nvPr>
            <p:ph idx="1"/>
          </p:nvPr>
        </p:nvSpPr>
        <p:spPr>
          <a:xfrm>
            <a:off x="457200" y="1052736"/>
            <a:ext cx="8229600" cy="5073427"/>
          </a:xfrm>
        </p:spPr>
        <p:txBody>
          <a:bodyPr/>
          <a:lstStyle/>
          <a:p>
            <a:r>
              <a:rPr lang="en-GB" dirty="0" smtClean="0"/>
              <a:t>Computers will become more like brains</a:t>
            </a:r>
          </a:p>
          <a:p>
            <a:pPr>
              <a:buNone/>
            </a:pPr>
            <a:r>
              <a:rPr lang="en-GB" dirty="0" smtClean="0"/>
              <a:t>  </a:t>
            </a:r>
            <a:endParaRPr lang="en-GB" dirty="0"/>
          </a:p>
        </p:txBody>
      </p:sp>
      <p:pic>
        <p:nvPicPr>
          <p:cNvPr id="5" name="Picture 4" descr="jfa1548l.jpg"/>
          <p:cNvPicPr>
            <a:picLocks noChangeAspect="1"/>
          </p:cNvPicPr>
          <p:nvPr/>
        </p:nvPicPr>
        <p:blipFill>
          <a:blip r:embed="rId2" cstate="print"/>
          <a:stretch>
            <a:fillRect/>
          </a:stretch>
        </p:blipFill>
        <p:spPr>
          <a:xfrm>
            <a:off x="1763688" y="1772816"/>
            <a:ext cx="5184576" cy="46661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836712"/>
          </a:xfrm>
          <a:solidFill>
            <a:srgbClr val="0070C0"/>
          </a:solidFill>
        </p:spPr>
        <p:txBody>
          <a:bodyPr>
            <a:normAutofit/>
          </a:bodyPr>
          <a:lstStyle/>
          <a:p>
            <a:r>
              <a:rPr lang="en-GB" dirty="0" smtClean="0">
                <a:solidFill>
                  <a:schemeClr val="bg1"/>
                </a:solidFill>
              </a:rPr>
              <a:t>Summary</a:t>
            </a:r>
            <a:endParaRPr lang="en-GB" dirty="0">
              <a:solidFill>
                <a:schemeClr val="bg1"/>
              </a:solidFill>
            </a:endParaRPr>
          </a:p>
        </p:txBody>
      </p:sp>
      <p:sp>
        <p:nvSpPr>
          <p:cNvPr id="8" name="Content Placeholder 7"/>
          <p:cNvSpPr>
            <a:spLocks noGrp="1"/>
          </p:cNvSpPr>
          <p:nvPr>
            <p:ph idx="1"/>
          </p:nvPr>
        </p:nvSpPr>
        <p:spPr>
          <a:xfrm>
            <a:off x="457200" y="908720"/>
            <a:ext cx="8229600" cy="5217443"/>
          </a:xfrm>
        </p:spPr>
        <p:txBody>
          <a:bodyPr/>
          <a:lstStyle/>
          <a:p>
            <a:r>
              <a:rPr lang="en-GB" dirty="0" err="1" smtClean="0"/>
              <a:t>Neuroprosthesis</a:t>
            </a:r>
            <a:r>
              <a:rPr lang="en-GB" dirty="0" smtClean="0"/>
              <a:t> will become more routine </a:t>
            </a:r>
          </a:p>
          <a:p>
            <a:pPr>
              <a:buNone/>
            </a:pPr>
            <a:r>
              <a:rPr lang="en-GB" dirty="0" smtClean="0"/>
              <a:t>  </a:t>
            </a:r>
            <a:endParaRPr lang="en-GB" dirty="0"/>
          </a:p>
        </p:txBody>
      </p:sp>
      <p:pic>
        <p:nvPicPr>
          <p:cNvPr id="6" name="Content Placeholder 4" descr="on_off_head.jpg"/>
          <p:cNvPicPr>
            <a:picLocks noChangeAspect="1"/>
          </p:cNvPicPr>
          <p:nvPr/>
        </p:nvPicPr>
        <p:blipFill>
          <a:blip r:embed="rId2" cstate="print"/>
          <a:stretch>
            <a:fillRect/>
          </a:stretch>
        </p:blipFill>
        <p:spPr>
          <a:xfrm>
            <a:off x="3779913" y="4437112"/>
            <a:ext cx="2028678" cy="2420888"/>
          </a:xfrm>
          <a:prstGeom prst="rect">
            <a:avLst/>
          </a:prstGeom>
        </p:spPr>
      </p:pic>
      <p:pic>
        <p:nvPicPr>
          <p:cNvPr id="7" name="Picture 6" descr="121603processors_sm.jpg"/>
          <p:cNvPicPr>
            <a:picLocks noChangeAspect="1"/>
          </p:cNvPicPr>
          <p:nvPr/>
        </p:nvPicPr>
        <p:blipFill>
          <a:blip r:embed="rId3" cstate="print"/>
          <a:stretch>
            <a:fillRect/>
          </a:stretch>
        </p:blipFill>
        <p:spPr>
          <a:xfrm>
            <a:off x="5076056" y="1556792"/>
            <a:ext cx="3816424" cy="2701235"/>
          </a:xfrm>
          <a:prstGeom prst="rect">
            <a:avLst/>
          </a:prstGeom>
        </p:spPr>
      </p:pic>
      <p:sp>
        <p:nvSpPr>
          <p:cNvPr id="9" name="TextBox 8"/>
          <p:cNvSpPr txBox="1"/>
          <p:nvPr/>
        </p:nvSpPr>
        <p:spPr>
          <a:xfrm>
            <a:off x="6012160" y="4365104"/>
            <a:ext cx="2808312" cy="523220"/>
          </a:xfrm>
          <a:prstGeom prst="rect">
            <a:avLst/>
          </a:prstGeom>
          <a:noFill/>
        </p:spPr>
        <p:txBody>
          <a:bodyPr wrap="square" rtlCol="0">
            <a:spAutoFit/>
          </a:bodyPr>
          <a:lstStyle/>
          <a:p>
            <a:r>
              <a:rPr lang="en-GB" sz="2800" dirty="0" smtClean="0"/>
              <a:t>Google implant!</a:t>
            </a:r>
            <a:endParaRPr lang="en-GB" sz="2800" dirty="0"/>
          </a:p>
        </p:txBody>
      </p:sp>
      <p:pic>
        <p:nvPicPr>
          <p:cNvPr id="10" name="Picture 9" descr="4119507213_f28c442579_o.jpg"/>
          <p:cNvPicPr>
            <a:picLocks noChangeAspect="1"/>
          </p:cNvPicPr>
          <p:nvPr/>
        </p:nvPicPr>
        <p:blipFill>
          <a:blip r:embed="rId4" cstate="print"/>
          <a:stretch>
            <a:fillRect/>
          </a:stretch>
        </p:blipFill>
        <p:spPr>
          <a:xfrm>
            <a:off x="899592" y="1556792"/>
            <a:ext cx="3641903" cy="28083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medium_run-brain.jpg"/>
          <p:cNvPicPr>
            <a:picLocks noGrp="1" noChangeAspect="1"/>
          </p:cNvPicPr>
          <p:nvPr>
            <p:ph idx="1"/>
          </p:nvPr>
        </p:nvPicPr>
        <p:blipFill>
          <a:blip r:embed="rId2" cstate="print"/>
          <a:stretch>
            <a:fillRect/>
          </a:stretch>
        </p:blipFill>
        <p:spPr>
          <a:xfrm>
            <a:off x="445999" y="548680"/>
            <a:ext cx="8068743" cy="5688632"/>
          </a:xfr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a:solidFill>
            <a:srgbClr val="0070C0"/>
          </a:solidFill>
        </p:spPr>
        <p:txBody>
          <a:bodyPr/>
          <a:lstStyle/>
          <a:p>
            <a:r>
              <a:rPr lang="en-GB" dirty="0" smtClean="0">
                <a:solidFill>
                  <a:schemeClr val="bg1"/>
                </a:solidFill>
              </a:rPr>
              <a:t>Shining light on the brain</a:t>
            </a:r>
            <a:endParaRPr lang="en-GB" dirty="0">
              <a:solidFill>
                <a:schemeClr val="bg1"/>
              </a:solidFill>
            </a:endParaRPr>
          </a:p>
        </p:txBody>
      </p:sp>
      <p:pic>
        <p:nvPicPr>
          <p:cNvPr id="4" name="Content Placeholder 3" descr="honda_bmi.jpg"/>
          <p:cNvPicPr>
            <a:picLocks noGrp="1" noChangeAspect="1"/>
          </p:cNvPicPr>
          <p:nvPr>
            <p:ph idx="1"/>
          </p:nvPr>
        </p:nvPicPr>
        <p:blipFill>
          <a:blip r:embed="rId2" cstate="print"/>
          <a:stretch>
            <a:fillRect/>
          </a:stretch>
        </p:blipFill>
        <p:spPr>
          <a:xfrm>
            <a:off x="0" y="3429000"/>
            <a:ext cx="3810000" cy="3289300"/>
          </a:xfrm>
        </p:spPr>
      </p:pic>
      <p:pic>
        <p:nvPicPr>
          <p:cNvPr id="5" name="Picture 4" descr="48839_schizotypes_1.jpg"/>
          <p:cNvPicPr>
            <a:picLocks noChangeAspect="1"/>
          </p:cNvPicPr>
          <p:nvPr/>
        </p:nvPicPr>
        <p:blipFill>
          <a:blip r:embed="rId3" cstate="print"/>
          <a:stretch>
            <a:fillRect/>
          </a:stretch>
        </p:blipFill>
        <p:spPr>
          <a:xfrm>
            <a:off x="251520" y="1162050"/>
            <a:ext cx="2857500" cy="2266950"/>
          </a:xfrm>
          <a:prstGeom prst="rect">
            <a:avLst/>
          </a:prstGeom>
        </p:spPr>
      </p:pic>
      <p:pic>
        <p:nvPicPr>
          <p:cNvPr id="6" name="Picture 5" descr="2[1](26).jpg"/>
          <p:cNvPicPr>
            <a:picLocks noChangeAspect="1"/>
          </p:cNvPicPr>
          <p:nvPr/>
        </p:nvPicPr>
        <p:blipFill>
          <a:blip r:embed="rId4" cstate="print"/>
          <a:stretch>
            <a:fillRect/>
          </a:stretch>
        </p:blipFill>
        <p:spPr>
          <a:xfrm>
            <a:off x="4283968" y="1700808"/>
            <a:ext cx="3998692" cy="5013176"/>
          </a:xfrm>
          <a:prstGeom prst="rect">
            <a:avLst/>
          </a:prstGeom>
        </p:spPr>
      </p:pic>
      <p:sp>
        <p:nvSpPr>
          <p:cNvPr id="7" name="TextBox 6"/>
          <p:cNvSpPr txBox="1"/>
          <p:nvPr/>
        </p:nvSpPr>
        <p:spPr>
          <a:xfrm>
            <a:off x="3635896" y="1052736"/>
            <a:ext cx="4680520" cy="584775"/>
          </a:xfrm>
          <a:prstGeom prst="rect">
            <a:avLst/>
          </a:prstGeom>
          <a:noFill/>
        </p:spPr>
        <p:txBody>
          <a:bodyPr wrap="square" rtlCol="0">
            <a:spAutoFit/>
          </a:bodyPr>
          <a:lstStyle/>
          <a:p>
            <a:r>
              <a:rPr lang="en-GB" sz="3200" dirty="0" smtClean="0"/>
              <a:t>Near infrared spectroscopy</a:t>
            </a:r>
            <a:endParaRPr lang="en-GB" sz="3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0070C0"/>
          </a:solidFill>
        </p:spPr>
        <p:txBody>
          <a:bodyPr/>
          <a:lstStyle/>
          <a:p>
            <a:r>
              <a:rPr lang="en-GB" dirty="0" err="1" smtClean="0">
                <a:solidFill>
                  <a:schemeClr val="bg1"/>
                </a:solidFill>
              </a:rPr>
              <a:t>Optogenetics</a:t>
            </a:r>
            <a:endParaRPr lang="en-GB" dirty="0">
              <a:solidFill>
                <a:schemeClr val="bg1"/>
              </a:solidFill>
            </a:endParaRPr>
          </a:p>
        </p:txBody>
      </p:sp>
      <p:pic>
        <p:nvPicPr>
          <p:cNvPr id="4" name="Content Placeholder 3" descr="medium_rat_optogenetics.jpg"/>
          <p:cNvPicPr>
            <a:picLocks noGrp="1" noChangeAspect="1"/>
          </p:cNvPicPr>
          <p:nvPr>
            <p:ph idx="1"/>
          </p:nvPr>
        </p:nvPicPr>
        <p:blipFill>
          <a:blip r:embed="rId2" cstate="print"/>
          <a:stretch>
            <a:fillRect/>
          </a:stretch>
        </p:blipFill>
        <p:spPr>
          <a:xfrm>
            <a:off x="4788024" y="3804882"/>
            <a:ext cx="3505572" cy="2640864"/>
          </a:xfrm>
        </p:spPr>
      </p:pic>
      <p:pic>
        <p:nvPicPr>
          <p:cNvPr id="5" name="Picture 4" descr="nmeth_f_324-F2.jpg"/>
          <p:cNvPicPr>
            <a:picLocks noChangeAspect="1"/>
          </p:cNvPicPr>
          <p:nvPr/>
        </p:nvPicPr>
        <p:blipFill>
          <a:blip r:embed="rId3" cstate="print"/>
          <a:stretch>
            <a:fillRect/>
          </a:stretch>
        </p:blipFill>
        <p:spPr>
          <a:xfrm>
            <a:off x="66675" y="1340768"/>
            <a:ext cx="9010650" cy="3024336"/>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6712"/>
          </a:xfrm>
          <a:solidFill>
            <a:srgbClr val="0070C0"/>
          </a:solidFill>
        </p:spPr>
        <p:txBody>
          <a:bodyPr>
            <a:normAutofit/>
          </a:bodyPr>
          <a:lstStyle/>
          <a:p>
            <a:r>
              <a:rPr lang="en-GB" dirty="0" smtClean="0">
                <a:solidFill>
                  <a:schemeClr val="bg1"/>
                </a:solidFill>
              </a:rPr>
              <a:t>Brain stimulation using light or sound</a:t>
            </a:r>
            <a:endParaRPr lang="en-GB" dirty="0">
              <a:solidFill>
                <a:schemeClr val="bg1"/>
              </a:solidFill>
            </a:endParaRPr>
          </a:p>
        </p:txBody>
      </p:sp>
      <p:pic>
        <p:nvPicPr>
          <p:cNvPr id="4" name="Content Placeholder 3" descr="http___www.ias.ac.jpg"/>
          <p:cNvPicPr>
            <a:picLocks noGrp="1" noChangeAspect="1"/>
          </p:cNvPicPr>
          <p:nvPr>
            <p:ph idx="1"/>
          </p:nvPr>
        </p:nvPicPr>
        <p:blipFill>
          <a:blip r:embed="rId2" cstate="print"/>
          <a:stretch>
            <a:fillRect/>
          </a:stretch>
        </p:blipFill>
        <p:spPr>
          <a:xfrm>
            <a:off x="1259631" y="1412776"/>
            <a:ext cx="5616625" cy="4320480"/>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7365</TotalTime>
  <Words>818</Words>
  <Application>Microsoft Office PowerPoint</Application>
  <PresentationFormat>On-screen Show (4:3)</PresentationFormat>
  <Paragraphs>132</Paragraphs>
  <Slides>65</Slides>
  <Notes>2</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Future Brain</vt:lpstr>
      <vt:lpstr>Future Brain</vt:lpstr>
      <vt:lpstr>Some key areas for advance</vt:lpstr>
      <vt:lpstr>What kinds of advances may occur in the next 25 years?</vt:lpstr>
      <vt:lpstr>Brain imaging - fMRI</vt:lpstr>
      <vt:lpstr>Slide 6</vt:lpstr>
      <vt:lpstr>Shining light on the brain</vt:lpstr>
      <vt:lpstr>Optogenetics</vt:lpstr>
      <vt:lpstr>Brain stimulation using light or sound</vt:lpstr>
      <vt:lpstr>What kinds of advances may occur in the next 25 years?</vt:lpstr>
      <vt:lpstr>Slide 11</vt:lpstr>
      <vt:lpstr>Using brain imaging to enable vegetative state patients to communicate</vt:lpstr>
      <vt:lpstr>The brain as a lie detector? </vt:lpstr>
      <vt:lpstr>The difference between truth and lies</vt:lpstr>
      <vt:lpstr>I know what you are looking at</vt:lpstr>
      <vt:lpstr>Slide 16</vt:lpstr>
      <vt:lpstr>What kinds of advances may occur in the next 25 years?</vt:lpstr>
      <vt:lpstr>Using rtfMRI to show voluntary control over brain response to face expressions</vt:lpstr>
      <vt:lpstr>Meta-cognitive awareness</vt:lpstr>
      <vt:lpstr>Voluntary control over activity of single neurones</vt:lpstr>
      <vt:lpstr>Slide 21</vt:lpstr>
      <vt:lpstr>Altered brain rhythms in mental disorders</vt:lpstr>
      <vt:lpstr>Slide 23</vt:lpstr>
      <vt:lpstr>Neural network models of coupled brain rhythms</vt:lpstr>
      <vt:lpstr>Slide 25</vt:lpstr>
      <vt:lpstr>Changes in brain rhythms during development</vt:lpstr>
      <vt:lpstr>Altered brain rhythms in schizophrenia</vt:lpstr>
      <vt:lpstr>Neurotherapy</vt:lpstr>
      <vt:lpstr>Brain adaptation and self-repair</vt:lpstr>
      <vt:lpstr>Self-repair with neuronal stem cells</vt:lpstr>
      <vt:lpstr>What kinds of advances may occur in the next 25 years?</vt:lpstr>
      <vt:lpstr>Neural prosthetic arm</vt:lpstr>
      <vt:lpstr>Brain controlling external speech synthesizer</vt:lpstr>
      <vt:lpstr>Slide 34</vt:lpstr>
      <vt:lpstr>Brain machine interfaces</vt:lpstr>
      <vt:lpstr>Slide 36</vt:lpstr>
      <vt:lpstr>And there’s an App for that too!</vt:lpstr>
      <vt:lpstr>……may even improve interpersonal communication</vt:lpstr>
      <vt:lpstr>What kinds of advances may occur in the next 25 years?</vt:lpstr>
      <vt:lpstr>Neuromorphic approaches</vt:lpstr>
      <vt:lpstr>Artificial brain within a decade?</vt:lpstr>
      <vt:lpstr>Computers vs Brains</vt:lpstr>
      <vt:lpstr> Defence Advanced Research Projects Agency (DARPA) </vt:lpstr>
      <vt:lpstr>Computers that work like brains</vt:lpstr>
      <vt:lpstr>Slide 45</vt:lpstr>
      <vt:lpstr>Slide 46</vt:lpstr>
      <vt:lpstr>Memristor chips behaving like synapses</vt:lpstr>
      <vt:lpstr>Slide 48</vt:lpstr>
      <vt:lpstr>Slide 49</vt:lpstr>
      <vt:lpstr>Organic brains?</vt:lpstr>
      <vt:lpstr>Slide 51</vt:lpstr>
      <vt:lpstr>Slide 52</vt:lpstr>
      <vt:lpstr>Slide 53</vt:lpstr>
      <vt:lpstr>Neuroethics</vt:lpstr>
      <vt:lpstr>Slide 55</vt:lpstr>
      <vt:lpstr>Summary</vt:lpstr>
      <vt:lpstr>Summary</vt:lpstr>
      <vt:lpstr>Summary</vt:lpstr>
      <vt:lpstr>Summary</vt:lpstr>
      <vt:lpstr>Slide 60</vt:lpstr>
      <vt:lpstr>Summary</vt:lpstr>
      <vt:lpstr>Summary</vt:lpstr>
      <vt:lpstr>Slide 63</vt:lpstr>
      <vt:lpstr>Slide 64</vt:lpstr>
      <vt:lpstr>Slide 65</vt:lpstr>
    </vt:vector>
  </TitlesOfParts>
  <Company>The Babraham Institute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Brain</dc:title>
  <dc:creator>kendrick</dc:creator>
  <cp:lastModifiedBy>kendrick</cp:lastModifiedBy>
  <cp:revision>379</cp:revision>
  <dcterms:created xsi:type="dcterms:W3CDTF">2011-02-11T10:16:09Z</dcterms:created>
  <dcterms:modified xsi:type="dcterms:W3CDTF">2011-03-17T09:51:04Z</dcterms:modified>
</cp:coreProperties>
</file>