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313" r:id="rId4"/>
    <p:sldId id="388" r:id="rId5"/>
    <p:sldId id="415" r:id="rId6"/>
    <p:sldId id="412" r:id="rId7"/>
    <p:sldId id="416" r:id="rId8"/>
    <p:sldId id="417" r:id="rId9"/>
    <p:sldId id="418" r:id="rId10"/>
    <p:sldId id="419" r:id="rId11"/>
    <p:sldId id="403" r:id="rId12"/>
    <p:sldId id="402" r:id="rId13"/>
    <p:sldId id="420" r:id="rId14"/>
    <p:sldId id="400" r:id="rId15"/>
    <p:sldId id="401" r:id="rId16"/>
    <p:sldId id="399" r:id="rId17"/>
    <p:sldId id="413" r:id="rId18"/>
    <p:sldId id="414" r:id="rId19"/>
    <p:sldId id="395" r:id="rId20"/>
    <p:sldId id="261" r:id="rId21"/>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p15:clr>
            <a:srgbClr val="A4A3A4"/>
          </p15:clr>
        </p15:guide>
        <p15:guide id="2" orient="horz" pos="1026">
          <p15:clr>
            <a:srgbClr val="A4A3A4"/>
          </p15:clr>
        </p15:guide>
        <p15:guide id="3" orient="horz" pos="300">
          <p15:clr>
            <a:srgbClr val="A4A3A4"/>
          </p15:clr>
        </p15:guide>
        <p15:guide id="4" orient="horz" pos="935">
          <p15:clr>
            <a:srgbClr val="A4A3A4"/>
          </p15:clr>
        </p15:guide>
        <p15:guide id="5" pos="2880">
          <p15:clr>
            <a:srgbClr val="A4A3A4"/>
          </p15:clr>
        </p15:guide>
        <p15:guide id="6" pos="2631">
          <p15:clr>
            <a:srgbClr val="A4A3A4"/>
          </p15:clr>
        </p15:guide>
        <p15:guide id="7" pos="295">
          <p15:clr>
            <a:srgbClr val="A4A3A4"/>
          </p15:clr>
        </p15:guide>
        <p15:guide id="8" pos="5465">
          <p15:clr>
            <a:srgbClr val="A4A3A4"/>
          </p15:clr>
        </p15:guide>
        <p15:guide id="9" pos="32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0" d="100"/>
          <a:sy n="80" d="100"/>
        </p:scale>
        <p:origin x="1116" y="60"/>
      </p:cViewPr>
      <p:guideLst>
        <p:guide orient="horz" pos="4020"/>
        <p:guide orient="horz" pos="1026"/>
        <p:guide orient="horz" pos="300"/>
        <p:guide orient="horz" pos="935"/>
        <p:guide pos="2880"/>
        <p:guide pos="2631"/>
        <p:guide pos="295"/>
        <p:guide pos="5465"/>
        <p:guide pos="3208"/>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6" d="100"/>
          <a:sy n="76" d="100"/>
        </p:scale>
        <p:origin x="17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Summary!$B$16</c:f>
              <c:strCache>
                <c:ptCount val="1"/>
                <c:pt idx="0">
                  <c:v>Western Europe and Scandinavia</c:v>
                </c:pt>
              </c:strCache>
            </c:strRef>
          </c:tx>
          <c:invertIfNegative val="0"/>
          <c:cat>
            <c:numRef>
              <c:f>Summary!$C$15:$G$15</c:f>
              <c:numCache>
                <c:formatCode>General</c:formatCode>
                <c:ptCount val="5"/>
                <c:pt idx="0">
                  <c:v>1998</c:v>
                </c:pt>
                <c:pt idx="1">
                  <c:v>2008</c:v>
                </c:pt>
                <c:pt idx="2">
                  <c:v>2013</c:v>
                </c:pt>
                <c:pt idx="3">
                  <c:v>2018</c:v>
                </c:pt>
                <c:pt idx="4">
                  <c:v>2028</c:v>
                </c:pt>
              </c:numCache>
            </c:numRef>
          </c:cat>
          <c:val>
            <c:numRef>
              <c:f>Summary!$C$16:$G$16</c:f>
              <c:numCache>
                <c:formatCode>0.0%</c:formatCode>
                <c:ptCount val="5"/>
                <c:pt idx="0">
                  <c:v>0.3011447285770541</c:v>
                </c:pt>
                <c:pt idx="1">
                  <c:v>0.29022824052237212</c:v>
                </c:pt>
                <c:pt idx="2">
                  <c:v>0.2336709905032123</c:v>
                </c:pt>
                <c:pt idx="3">
                  <c:v>0.19295131794764397</c:v>
                </c:pt>
                <c:pt idx="4">
                  <c:v>0.14540529936773605</c:v>
                </c:pt>
              </c:numCache>
            </c:numRef>
          </c:val>
        </c:ser>
        <c:ser>
          <c:idx val="1"/>
          <c:order val="1"/>
          <c:tx>
            <c:strRef>
              <c:f>Summary!$B$17</c:f>
              <c:strCache>
                <c:ptCount val="1"/>
                <c:pt idx="0">
                  <c:v>Central and Eastern Europe</c:v>
                </c:pt>
              </c:strCache>
            </c:strRef>
          </c:tx>
          <c:invertIfNegative val="0"/>
          <c:cat>
            <c:numRef>
              <c:f>Summary!$C$15:$G$15</c:f>
              <c:numCache>
                <c:formatCode>General</c:formatCode>
                <c:ptCount val="5"/>
                <c:pt idx="0">
                  <c:v>1998</c:v>
                </c:pt>
                <c:pt idx="1">
                  <c:v>2008</c:v>
                </c:pt>
                <c:pt idx="2">
                  <c:v>2013</c:v>
                </c:pt>
                <c:pt idx="3">
                  <c:v>2018</c:v>
                </c:pt>
                <c:pt idx="4">
                  <c:v>2028</c:v>
                </c:pt>
              </c:numCache>
            </c:numRef>
          </c:cat>
          <c:val>
            <c:numRef>
              <c:f>Summary!$C$17:$G$17</c:f>
              <c:numCache>
                <c:formatCode>0.0%</c:formatCode>
                <c:ptCount val="5"/>
                <c:pt idx="0">
                  <c:v>2.547311421893432E-2</c:v>
                </c:pt>
                <c:pt idx="1">
                  <c:v>4.1921364982004113E-2</c:v>
                </c:pt>
                <c:pt idx="2">
                  <c:v>3.502709465417668E-2</c:v>
                </c:pt>
                <c:pt idx="3">
                  <c:v>3.8078960967404041E-2</c:v>
                </c:pt>
                <c:pt idx="4">
                  <c:v>4.5708504409479066E-2</c:v>
                </c:pt>
              </c:numCache>
            </c:numRef>
          </c:val>
        </c:ser>
        <c:ser>
          <c:idx val="2"/>
          <c:order val="2"/>
          <c:tx>
            <c:strRef>
              <c:f>Summary!$B$18</c:f>
              <c:strCache>
                <c:ptCount val="1"/>
                <c:pt idx="0">
                  <c:v>Middle East and North Africa</c:v>
                </c:pt>
              </c:strCache>
            </c:strRef>
          </c:tx>
          <c:invertIfNegative val="0"/>
          <c:cat>
            <c:numRef>
              <c:f>Summary!$C$15:$G$15</c:f>
              <c:numCache>
                <c:formatCode>General</c:formatCode>
                <c:ptCount val="5"/>
                <c:pt idx="0">
                  <c:v>1998</c:v>
                </c:pt>
                <c:pt idx="1">
                  <c:v>2008</c:v>
                </c:pt>
                <c:pt idx="2">
                  <c:v>2013</c:v>
                </c:pt>
                <c:pt idx="3">
                  <c:v>2018</c:v>
                </c:pt>
                <c:pt idx="4">
                  <c:v>2028</c:v>
                </c:pt>
              </c:numCache>
            </c:numRef>
          </c:cat>
          <c:val>
            <c:numRef>
              <c:f>Summary!$C$18:$G$18</c:f>
              <c:numCache>
                <c:formatCode>0.0%</c:formatCode>
                <c:ptCount val="5"/>
                <c:pt idx="0">
                  <c:v>2.5541273751378889E-2</c:v>
                </c:pt>
                <c:pt idx="1">
                  <c:v>4.2403430197445753E-2</c:v>
                </c:pt>
                <c:pt idx="2">
                  <c:v>4.5725183687303418E-2</c:v>
                </c:pt>
                <c:pt idx="3">
                  <c:v>4.5749942238983009E-2</c:v>
                </c:pt>
                <c:pt idx="4">
                  <c:v>4.5135229843682192E-2</c:v>
                </c:pt>
              </c:numCache>
            </c:numRef>
          </c:val>
        </c:ser>
        <c:ser>
          <c:idx val="3"/>
          <c:order val="3"/>
          <c:tx>
            <c:strRef>
              <c:f>Summary!$B$19</c:f>
              <c:strCache>
                <c:ptCount val="1"/>
                <c:pt idx="0">
                  <c:v>Sub-Saharan Africa</c:v>
                </c:pt>
              </c:strCache>
            </c:strRef>
          </c:tx>
          <c:invertIfNegative val="0"/>
          <c:cat>
            <c:numRef>
              <c:f>Summary!$C$15:$G$15</c:f>
              <c:numCache>
                <c:formatCode>General</c:formatCode>
                <c:ptCount val="5"/>
                <c:pt idx="0">
                  <c:v>1998</c:v>
                </c:pt>
                <c:pt idx="1">
                  <c:v>2008</c:v>
                </c:pt>
                <c:pt idx="2">
                  <c:v>2013</c:v>
                </c:pt>
                <c:pt idx="3">
                  <c:v>2018</c:v>
                </c:pt>
                <c:pt idx="4">
                  <c:v>2028</c:v>
                </c:pt>
              </c:numCache>
            </c:numRef>
          </c:cat>
          <c:val>
            <c:numRef>
              <c:f>Summary!$C$19:$G$19</c:f>
              <c:numCache>
                <c:formatCode>0.0%</c:formatCode>
                <c:ptCount val="5"/>
                <c:pt idx="0">
                  <c:v>1.0386410987423943E-2</c:v>
                </c:pt>
                <c:pt idx="1">
                  <c:v>1.5290914571142187E-2</c:v>
                </c:pt>
                <c:pt idx="2">
                  <c:v>1.7870314719874603E-2</c:v>
                </c:pt>
                <c:pt idx="3">
                  <c:v>1.9949761571623766E-2</c:v>
                </c:pt>
                <c:pt idx="4">
                  <c:v>2.2923543016866329E-2</c:v>
                </c:pt>
              </c:numCache>
            </c:numRef>
          </c:val>
        </c:ser>
        <c:ser>
          <c:idx val="4"/>
          <c:order val="4"/>
          <c:tx>
            <c:strRef>
              <c:f>Summary!$B$20</c:f>
              <c:strCache>
                <c:ptCount val="1"/>
                <c:pt idx="0">
                  <c:v>Central Asia</c:v>
                </c:pt>
              </c:strCache>
            </c:strRef>
          </c:tx>
          <c:invertIfNegative val="0"/>
          <c:cat>
            <c:numRef>
              <c:f>Summary!$C$15:$G$15</c:f>
              <c:numCache>
                <c:formatCode>General</c:formatCode>
                <c:ptCount val="5"/>
                <c:pt idx="0">
                  <c:v>1998</c:v>
                </c:pt>
                <c:pt idx="1">
                  <c:v>2008</c:v>
                </c:pt>
                <c:pt idx="2">
                  <c:v>2013</c:v>
                </c:pt>
                <c:pt idx="3">
                  <c:v>2018</c:v>
                </c:pt>
                <c:pt idx="4">
                  <c:v>2028</c:v>
                </c:pt>
              </c:numCache>
            </c:numRef>
          </c:cat>
          <c:val>
            <c:numRef>
              <c:f>Summary!$C$20:$G$20</c:f>
              <c:numCache>
                <c:formatCode>0.0%</c:formatCode>
                <c:ptCount val="5"/>
                <c:pt idx="0">
                  <c:v>2.9551761633863041E-2</c:v>
                </c:pt>
                <c:pt idx="1">
                  <c:v>5.6182052381234235E-2</c:v>
                </c:pt>
                <c:pt idx="2">
                  <c:v>6.5223260978759509E-2</c:v>
                </c:pt>
                <c:pt idx="3">
                  <c:v>7.227497869901664E-2</c:v>
                </c:pt>
                <c:pt idx="4">
                  <c:v>8.5865090374444564E-2</c:v>
                </c:pt>
              </c:numCache>
            </c:numRef>
          </c:val>
        </c:ser>
        <c:ser>
          <c:idx val="5"/>
          <c:order val="5"/>
          <c:tx>
            <c:strRef>
              <c:f>Summary!$B$21</c:f>
              <c:strCache>
                <c:ptCount val="1"/>
                <c:pt idx="0">
                  <c:v>East Asia</c:v>
                </c:pt>
              </c:strCache>
            </c:strRef>
          </c:tx>
          <c:invertIfNegative val="0"/>
          <c:cat>
            <c:numRef>
              <c:f>Summary!$C$15:$G$15</c:f>
              <c:numCache>
                <c:formatCode>General</c:formatCode>
                <c:ptCount val="5"/>
                <c:pt idx="0">
                  <c:v>1998</c:v>
                </c:pt>
                <c:pt idx="1">
                  <c:v>2008</c:v>
                </c:pt>
                <c:pt idx="2">
                  <c:v>2013</c:v>
                </c:pt>
                <c:pt idx="3">
                  <c:v>2018</c:v>
                </c:pt>
                <c:pt idx="4">
                  <c:v>2028</c:v>
                </c:pt>
              </c:numCache>
            </c:numRef>
          </c:cat>
          <c:val>
            <c:numRef>
              <c:f>Summary!$C$21:$G$21</c:f>
              <c:numCache>
                <c:formatCode>0.0%</c:formatCode>
                <c:ptCount val="5"/>
                <c:pt idx="0">
                  <c:v>0.20362963650104671</c:v>
                </c:pt>
                <c:pt idx="1">
                  <c:v>0.20167300803605112</c:v>
                </c:pt>
                <c:pt idx="2">
                  <c:v>0.24903982280734066</c:v>
                </c:pt>
                <c:pt idx="3">
                  <c:v>0.27932798149390248</c:v>
                </c:pt>
                <c:pt idx="4">
                  <c:v>0.32637769152877444</c:v>
                </c:pt>
              </c:numCache>
            </c:numRef>
          </c:val>
        </c:ser>
        <c:ser>
          <c:idx val="6"/>
          <c:order val="6"/>
          <c:tx>
            <c:strRef>
              <c:f>Summary!$B$22</c:f>
              <c:strCache>
                <c:ptCount val="1"/>
                <c:pt idx="0">
                  <c:v>Pacific</c:v>
                </c:pt>
              </c:strCache>
            </c:strRef>
          </c:tx>
          <c:invertIfNegative val="0"/>
          <c:cat>
            <c:numRef>
              <c:f>Summary!$C$15:$G$15</c:f>
              <c:numCache>
                <c:formatCode>General</c:formatCode>
                <c:ptCount val="5"/>
                <c:pt idx="0">
                  <c:v>1998</c:v>
                </c:pt>
                <c:pt idx="1">
                  <c:v>2008</c:v>
                </c:pt>
                <c:pt idx="2">
                  <c:v>2013</c:v>
                </c:pt>
                <c:pt idx="3">
                  <c:v>2018</c:v>
                </c:pt>
                <c:pt idx="4">
                  <c:v>2028</c:v>
                </c:pt>
              </c:numCache>
            </c:numRef>
          </c:cat>
          <c:val>
            <c:numRef>
              <c:f>Summary!$C$22:$G$22</c:f>
              <c:numCache>
                <c:formatCode>0.0%</c:formatCode>
                <c:ptCount val="5"/>
                <c:pt idx="0">
                  <c:v>1.4529960053726131E-2</c:v>
                </c:pt>
                <c:pt idx="1">
                  <c:v>1.9388712677216483E-2</c:v>
                </c:pt>
                <c:pt idx="2">
                  <c:v>2.3003305326972402E-2</c:v>
                </c:pt>
                <c:pt idx="3">
                  <c:v>2.0710579011556349E-2</c:v>
                </c:pt>
                <c:pt idx="4">
                  <c:v>2.1403939427238141E-2</c:v>
                </c:pt>
              </c:numCache>
            </c:numRef>
          </c:val>
        </c:ser>
        <c:ser>
          <c:idx val="7"/>
          <c:order val="7"/>
          <c:tx>
            <c:strRef>
              <c:f>Summary!$B$23</c:f>
              <c:strCache>
                <c:ptCount val="1"/>
                <c:pt idx="0">
                  <c:v>Latin America and the Caribbean</c:v>
                </c:pt>
              </c:strCache>
            </c:strRef>
          </c:tx>
          <c:invertIfNegative val="0"/>
          <c:cat>
            <c:numRef>
              <c:f>Summary!$C$15:$G$15</c:f>
              <c:numCache>
                <c:formatCode>General</c:formatCode>
                <c:ptCount val="5"/>
                <c:pt idx="0">
                  <c:v>1998</c:v>
                </c:pt>
                <c:pt idx="1">
                  <c:v>2008</c:v>
                </c:pt>
                <c:pt idx="2">
                  <c:v>2013</c:v>
                </c:pt>
                <c:pt idx="3">
                  <c:v>2018</c:v>
                </c:pt>
                <c:pt idx="4">
                  <c:v>2028</c:v>
                </c:pt>
              </c:numCache>
            </c:numRef>
          </c:cat>
          <c:val>
            <c:numRef>
              <c:f>Summary!$C$23:$G$23</c:f>
              <c:numCache>
                <c:formatCode>0.0%</c:formatCode>
                <c:ptCount val="5"/>
                <c:pt idx="0">
                  <c:v>7.1361602670656762E-2</c:v>
                </c:pt>
                <c:pt idx="1">
                  <c:v>6.9840129560086936E-2</c:v>
                </c:pt>
                <c:pt idx="2">
                  <c:v>7.8442392486302623E-2</c:v>
                </c:pt>
                <c:pt idx="3">
                  <c:v>7.8858212529262006E-2</c:v>
                </c:pt>
                <c:pt idx="4">
                  <c:v>8.6153905016076351E-2</c:v>
                </c:pt>
              </c:numCache>
            </c:numRef>
          </c:val>
        </c:ser>
        <c:ser>
          <c:idx val="8"/>
          <c:order val="8"/>
          <c:tx>
            <c:strRef>
              <c:f>Summary!$B$24</c:f>
              <c:strCache>
                <c:ptCount val="1"/>
                <c:pt idx="0">
                  <c:v>North America</c:v>
                </c:pt>
              </c:strCache>
            </c:strRef>
          </c:tx>
          <c:invertIfNegative val="0"/>
          <c:cat>
            <c:numRef>
              <c:f>Summary!$C$15:$G$15</c:f>
              <c:numCache>
                <c:formatCode>General</c:formatCode>
                <c:ptCount val="5"/>
                <c:pt idx="0">
                  <c:v>1998</c:v>
                </c:pt>
                <c:pt idx="1">
                  <c:v>2008</c:v>
                </c:pt>
                <c:pt idx="2">
                  <c:v>2013</c:v>
                </c:pt>
                <c:pt idx="3">
                  <c:v>2018</c:v>
                </c:pt>
                <c:pt idx="4">
                  <c:v>2028</c:v>
                </c:pt>
              </c:numCache>
            </c:numRef>
          </c:cat>
          <c:val>
            <c:numRef>
              <c:f>Summary!$C$24:$G$24</c:f>
              <c:numCache>
                <c:formatCode>0.0%</c:formatCode>
                <c:ptCount val="5"/>
                <c:pt idx="0">
                  <c:v>0.31838151160591605</c:v>
                </c:pt>
                <c:pt idx="1">
                  <c:v>0.26307214707244714</c:v>
                </c:pt>
                <c:pt idx="2">
                  <c:v>0.25199763483605775</c:v>
                </c:pt>
                <c:pt idx="3">
                  <c:v>0.25209826554060766</c:v>
                </c:pt>
                <c:pt idx="4">
                  <c:v>0.22102679701570302</c:v>
                </c:pt>
              </c:numCache>
            </c:numRef>
          </c:val>
        </c:ser>
        <c:dLbls>
          <c:showLegendKey val="0"/>
          <c:showVal val="0"/>
          <c:showCatName val="0"/>
          <c:showSerName val="0"/>
          <c:showPercent val="0"/>
          <c:showBubbleSize val="0"/>
        </c:dLbls>
        <c:gapWidth val="150"/>
        <c:overlap val="100"/>
        <c:axId val="277554368"/>
        <c:axId val="277554760"/>
      </c:barChart>
      <c:catAx>
        <c:axId val="277554368"/>
        <c:scaling>
          <c:orientation val="minMax"/>
        </c:scaling>
        <c:delete val="0"/>
        <c:axPos val="b"/>
        <c:numFmt formatCode="General" sourceLinked="1"/>
        <c:majorTickMark val="out"/>
        <c:minorTickMark val="none"/>
        <c:tickLblPos val="nextTo"/>
        <c:txPr>
          <a:bodyPr/>
          <a:lstStyle/>
          <a:p>
            <a:pPr>
              <a:defRPr sz="1400" baseline="0"/>
            </a:pPr>
            <a:endParaRPr lang="en-US"/>
          </a:p>
        </c:txPr>
        <c:crossAx val="277554760"/>
        <c:crosses val="autoZero"/>
        <c:auto val="1"/>
        <c:lblAlgn val="ctr"/>
        <c:lblOffset val="100"/>
        <c:noMultiLvlLbl val="0"/>
      </c:catAx>
      <c:valAx>
        <c:axId val="277554760"/>
        <c:scaling>
          <c:orientation val="minMax"/>
        </c:scaling>
        <c:delete val="0"/>
        <c:axPos val="l"/>
        <c:majorGridlines/>
        <c:numFmt formatCode="0%" sourceLinked="1"/>
        <c:majorTickMark val="out"/>
        <c:minorTickMark val="none"/>
        <c:tickLblPos val="nextTo"/>
        <c:txPr>
          <a:bodyPr/>
          <a:lstStyle/>
          <a:p>
            <a:pPr>
              <a:defRPr sz="1600" baseline="0"/>
            </a:pPr>
            <a:endParaRPr lang="en-US"/>
          </a:p>
        </c:txPr>
        <c:crossAx val="277554368"/>
        <c:crosses val="autoZero"/>
        <c:crossBetween val="between"/>
      </c:valAx>
      <c:spPr>
        <a:ln>
          <a:solidFill>
            <a:schemeClr val="bg1">
              <a:lumMod val="50000"/>
            </a:schemeClr>
          </a:solidFill>
        </a:ln>
      </c:spPr>
    </c:plotArea>
    <c:legend>
      <c:legendPos val="r"/>
      <c:layout/>
      <c:overlay val="0"/>
      <c:txPr>
        <a:bodyPr/>
        <a:lstStyle/>
        <a:p>
          <a:pPr>
            <a:defRPr sz="1400" baseline="0"/>
          </a:pPr>
          <a:endParaRPr lang="en-US"/>
        </a:p>
      </c:txPr>
    </c:legend>
    <c:plotVisOnly val="1"/>
    <c:dispBlanksAs val="gap"/>
    <c:showDLblsOverMax val="0"/>
  </c:chart>
  <c:spPr>
    <a:ln>
      <a:noFill/>
    </a:ln>
  </c:spPr>
  <c:txPr>
    <a:bodyPr/>
    <a:lstStyle/>
    <a:p>
      <a:pPr>
        <a:defRPr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08608398167254E-2"/>
          <c:y val="3.7099230339775774E-2"/>
          <c:w val="0.88673973926192706"/>
          <c:h val="0.80423736729715223"/>
        </c:manualLayout>
      </c:layout>
      <c:lineChart>
        <c:grouping val="standard"/>
        <c:varyColors val="0"/>
        <c:ser>
          <c:idx val="2"/>
          <c:order val="0"/>
          <c:tx>
            <c:strRef>
              <c:f>Sheet1!$D$1</c:f>
              <c:strCache>
                <c:ptCount val="1"/>
              </c:strCache>
            </c:strRef>
          </c:tx>
          <c:spPr>
            <a:ln>
              <a:solidFill>
                <a:schemeClr val="tx2"/>
              </a:solidFill>
            </a:ln>
          </c:spPr>
          <c:marker>
            <c:symbol val="none"/>
          </c:marker>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Sheet1!$B$2:$B$17</c:f>
              <c:numCache>
                <c:formatCode>0.0%</c:formatCode>
                <c:ptCount val="16"/>
                <c:pt idx="0">
                  <c:v>2.0937139803096565E-2</c:v>
                </c:pt>
                <c:pt idx="1">
                  <c:v>1.7931899494339605E-2</c:v>
                </c:pt>
                <c:pt idx="2">
                  <c:v>3.3283521448328073E-2</c:v>
                </c:pt>
                <c:pt idx="3">
                  <c:v>3.0520273453474342E-2</c:v>
                </c:pt>
                <c:pt idx="4">
                  <c:v>3.0590117358617911E-3</c:v>
                </c:pt>
                <c:pt idx="5">
                  <c:v>-4.4193252041652843E-2</c:v>
                </c:pt>
                <c:pt idx="6">
                  <c:v>1.9448783609510349E-2</c:v>
                </c:pt>
                <c:pt idx="7">
                  <c:v>1.6321242272750822E-2</c:v>
                </c:pt>
                <c:pt idx="8">
                  <c:v>-5.5166751345789283E-3</c:v>
                </c:pt>
                <c:pt idx="9">
                  <c:v>-4.0778626041860135E-3</c:v>
                </c:pt>
                <c:pt idx="10">
                  <c:v>9.2517829875953094E-3</c:v>
                </c:pt>
                <c:pt idx="11">
                  <c:v>1.3629987972006635E-2</c:v>
                </c:pt>
                <c:pt idx="12">
                  <c:v>1.4693271231597289E-2</c:v>
                </c:pt>
                <c:pt idx="13">
                  <c:v>1.530651427464302E-2</c:v>
                </c:pt>
                <c:pt idx="14">
                  <c:v>1.5786068912408819E-2</c:v>
                </c:pt>
                <c:pt idx="15">
                  <c:v>1.5620789542610803E-2</c:v>
                </c:pt>
              </c:numCache>
            </c:numRef>
          </c:val>
          <c:smooth val="0"/>
        </c:ser>
        <c:dLbls>
          <c:showLegendKey val="0"/>
          <c:showVal val="0"/>
          <c:showCatName val="0"/>
          <c:showSerName val="0"/>
          <c:showPercent val="0"/>
          <c:showBubbleSize val="0"/>
        </c:dLbls>
        <c:smooth val="0"/>
        <c:axId val="277441744"/>
        <c:axId val="277442136"/>
      </c:lineChart>
      <c:catAx>
        <c:axId val="277441744"/>
        <c:scaling>
          <c:orientation val="minMax"/>
        </c:scaling>
        <c:delete val="0"/>
        <c:axPos val="b"/>
        <c:majorGridlines>
          <c:spPr>
            <a:ln>
              <a:solidFill>
                <a:schemeClr val="bg1">
                  <a:lumMod val="75000"/>
                </a:schemeClr>
              </a:solidFill>
            </a:ln>
          </c:spPr>
        </c:majorGridlines>
        <c:numFmt formatCode="General" sourceLinked="0"/>
        <c:majorTickMark val="out"/>
        <c:minorTickMark val="none"/>
        <c:tickLblPos val="low"/>
        <c:spPr>
          <a:ln w="6350">
            <a:solidFill>
              <a:schemeClr val="tx1"/>
            </a:solidFill>
          </a:ln>
        </c:spPr>
        <c:txPr>
          <a:bodyPr rot="-5400000" vert="horz"/>
          <a:lstStyle/>
          <a:p>
            <a:pPr>
              <a:defRPr sz="1600" baseline="0"/>
            </a:pPr>
            <a:endParaRPr lang="en-US"/>
          </a:p>
        </c:txPr>
        <c:crossAx val="277442136"/>
        <c:crosses val="autoZero"/>
        <c:auto val="1"/>
        <c:lblAlgn val="ctr"/>
        <c:lblOffset val="100"/>
        <c:noMultiLvlLbl val="0"/>
      </c:catAx>
      <c:valAx>
        <c:axId val="277442136"/>
        <c:scaling>
          <c:orientation val="minMax"/>
        </c:scaling>
        <c:delete val="0"/>
        <c:axPos val="l"/>
        <c:majorGridlines>
          <c:spPr>
            <a:ln w="6350">
              <a:solidFill>
                <a:schemeClr val="bg1">
                  <a:lumMod val="75000"/>
                </a:schemeClr>
              </a:solidFill>
            </a:ln>
          </c:spPr>
        </c:majorGridlines>
        <c:numFmt formatCode="0%" sourceLinked="0"/>
        <c:majorTickMark val="out"/>
        <c:minorTickMark val="none"/>
        <c:tickLblPos val="nextTo"/>
        <c:spPr>
          <a:ln>
            <a:solidFill>
              <a:schemeClr val="tx1"/>
            </a:solidFill>
          </a:ln>
        </c:spPr>
        <c:txPr>
          <a:bodyPr/>
          <a:lstStyle/>
          <a:p>
            <a:pPr>
              <a:defRPr sz="1600" baseline="0"/>
            </a:pPr>
            <a:endParaRPr lang="en-US"/>
          </a:p>
        </c:txPr>
        <c:crossAx val="277441744"/>
        <c:crosses val="autoZero"/>
        <c:crossBetween val="midCat"/>
      </c:valAx>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Index of trade competition</a:t>
            </a:r>
            <a:r>
              <a:rPr lang="en-US" baseline="0" dirty="0" smtClean="0"/>
              <a:t> – EU and China</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Sheet1!$A$2:$A$3</c:f>
              <c:numCache>
                <c:formatCode>General</c:formatCode>
                <c:ptCount val="2"/>
                <c:pt idx="0">
                  <c:v>2000</c:v>
                </c:pt>
                <c:pt idx="1">
                  <c:v>2012</c:v>
                </c:pt>
              </c:numCache>
            </c:numRef>
          </c:cat>
          <c:val>
            <c:numRef>
              <c:f>Sheet1!$B$2:$B$3</c:f>
              <c:numCache>
                <c:formatCode>General</c:formatCode>
                <c:ptCount val="2"/>
                <c:pt idx="0">
                  <c:v>15</c:v>
                </c:pt>
                <c:pt idx="1">
                  <c:v>35</c:v>
                </c:pt>
              </c:numCache>
            </c:numRef>
          </c:val>
        </c:ser>
        <c:dLbls>
          <c:showLegendKey val="0"/>
          <c:showVal val="0"/>
          <c:showCatName val="0"/>
          <c:showSerName val="0"/>
          <c:showPercent val="0"/>
          <c:showBubbleSize val="0"/>
        </c:dLbls>
        <c:gapWidth val="219"/>
        <c:overlap val="-27"/>
        <c:axId val="277442920"/>
        <c:axId val="277443312"/>
      </c:barChart>
      <c:catAx>
        <c:axId val="277442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7443312"/>
        <c:crosses val="autoZero"/>
        <c:auto val="1"/>
        <c:lblAlgn val="ctr"/>
        <c:lblOffset val="100"/>
        <c:noMultiLvlLbl val="0"/>
      </c:catAx>
      <c:valAx>
        <c:axId val="277443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7442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Index of trade competition</a:t>
            </a:r>
            <a:r>
              <a:rPr lang="en-US" baseline="0" dirty="0" smtClean="0"/>
              <a:t> – EU and China</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2000</c:v>
                </c:pt>
                <c:pt idx="1">
                  <c:v>2012</c:v>
                </c:pt>
                <c:pt idx="2">
                  <c:v>2028</c:v>
                </c:pt>
              </c:numCache>
            </c:numRef>
          </c:cat>
          <c:val>
            <c:numRef>
              <c:f>Sheet1!$B$2:$B$4</c:f>
              <c:numCache>
                <c:formatCode>General</c:formatCode>
                <c:ptCount val="3"/>
                <c:pt idx="0">
                  <c:v>15</c:v>
                </c:pt>
                <c:pt idx="1">
                  <c:v>35</c:v>
                </c:pt>
                <c:pt idx="2">
                  <c:v>75</c:v>
                </c:pt>
              </c:numCache>
            </c:numRef>
          </c:val>
        </c:ser>
        <c:dLbls>
          <c:showLegendKey val="0"/>
          <c:showVal val="0"/>
          <c:showCatName val="0"/>
          <c:showSerName val="0"/>
          <c:showPercent val="0"/>
          <c:showBubbleSize val="0"/>
        </c:dLbls>
        <c:gapWidth val="219"/>
        <c:overlap val="-27"/>
        <c:axId val="277444096"/>
        <c:axId val="277444488"/>
      </c:barChart>
      <c:catAx>
        <c:axId val="27744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7444488"/>
        <c:crosses val="autoZero"/>
        <c:auto val="1"/>
        <c:lblAlgn val="ctr"/>
        <c:lblOffset val="100"/>
        <c:noMultiLvlLbl val="0"/>
      </c:catAx>
      <c:valAx>
        <c:axId val="277444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7444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2DFA5-C340-4FD4-A5F1-236FC13E4C7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80551E6F-B3AC-49DF-A6DD-18A4E8712600}">
      <dgm:prSet phldrT="[Text]" custT="1"/>
      <dgm:spPr>
        <a:solidFill>
          <a:schemeClr val="tx1"/>
        </a:solidFill>
      </dgm:spPr>
      <dgm:t>
        <a:bodyPr/>
        <a:lstStyle/>
        <a:p>
          <a:r>
            <a:rPr lang="en-GB" sz="1600" b="1" dirty="0" smtClean="0"/>
            <a:t>Competitive </a:t>
          </a:r>
        </a:p>
        <a:p>
          <a:r>
            <a:rPr lang="en-GB" sz="1600" b="1" dirty="0" smtClean="0"/>
            <a:t>wage below welfare level</a:t>
          </a:r>
          <a:endParaRPr lang="en-GB" sz="1600" b="1" dirty="0"/>
        </a:p>
      </dgm:t>
    </dgm:pt>
    <dgm:pt modelId="{2019C32D-07EF-4242-8E61-7F14FA3C3185}" type="parTrans" cxnId="{8C90963D-275B-42C1-BEC4-5ABC215FBE60}">
      <dgm:prSet/>
      <dgm:spPr/>
      <dgm:t>
        <a:bodyPr/>
        <a:lstStyle/>
        <a:p>
          <a:endParaRPr lang="en-GB"/>
        </a:p>
      </dgm:t>
    </dgm:pt>
    <dgm:pt modelId="{299030FE-3A7F-42E6-855C-4AEE1500B1F6}" type="sibTrans" cxnId="{8C90963D-275B-42C1-BEC4-5ABC215FBE60}">
      <dgm:prSet/>
      <dgm:spPr>
        <a:solidFill>
          <a:schemeClr val="tx1"/>
        </a:solidFill>
      </dgm:spPr>
      <dgm:t>
        <a:bodyPr/>
        <a:lstStyle/>
        <a:p>
          <a:endParaRPr lang="en-GB" dirty="0"/>
        </a:p>
      </dgm:t>
    </dgm:pt>
    <dgm:pt modelId="{12EA26E3-E944-44E0-98C5-E8623E4AB775}">
      <dgm:prSet phldrT="[Text]" custT="1"/>
      <dgm:spPr>
        <a:solidFill>
          <a:schemeClr val="tx1"/>
        </a:solidFill>
      </dgm:spPr>
      <dgm:t>
        <a:bodyPr/>
        <a:lstStyle/>
        <a:p>
          <a:r>
            <a:rPr lang="en-GB" sz="1600" b="1" dirty="0" smtClean="0"/>
            <a:t>Collapsing employment and GDP</a:t>
          </a:r>
          <a:endParaRPr lang="en-GB" sz="1600" b="1" dirty="0"/>
        </a:p>
      </dgm:t>
    </dgm:pt>
    <dgm:pt modelId="{9E3A73D4-0CFE-4127-9899-D2CB559E3356}" type="parTrans" cxnId="{CF5F89CF-EF2A-42D1-AEB6-72C34793D8FE}">
      <dgm:prSet/>
      <dgm:spPr/>
      <dgm:t>
        <a:bodyPr/>
        <a:lstStyle/>
        <a:p>
          <a:endParaRPr lang="en-GB"/>
        </a:p>
      </dgm:t>
    </dgm:pt>
    <dgm:pt modelId="{EE951301-EE3B-4093-BD25-892E758BD54D}" type="sibTrans" cxnId="{CF5F89CF-EF2A-42D1-AEB6-72C34793D8FE}">
      <dgm:prSet/>
      <dgm:spPr>
        <a:solidFill>
          <a:schemeClr val="tx1"/>
        </a:solidFill>
      </dgm:spPr>
      <dgm:t>
        <a:bodyPr/>
        <a:lstStyle/>
        <a:p>
          <a:endParaRPr lang="en-GB" dirty="0"/>
        </a:p>
      </dgm:t>
    </dgm:pt>
    <dgm:pt modelId="{54A9A52F-BC9C-4602-B131-7D274AE75FAD}">
      <dgm:prSet phldrT="[Text]" custT="1"/>
      <dgm:spPr>
        <a:solidFill>
          <a:schemeClr val="tx1"/>
        </a:solidFill>
      </dgm:spPr>
      <dgm:t>
        <a:bodyPr/>
        <a:lstStyle/>
        <a:p>
          <a:r>
            <a:rPr lang="en-GB" sz="2000" b="1" dirty="0" smtClean="0"/>
            <a:t>Escalating deficits</a:t>
          </a:r>
          <a:endParaRPr lang="en-GB" sz="2000" b="1" dirty="0"/>
        </a:p>
      </dgm:t>
    </dgm:pt>
    <dgm:pt modelId="{DB6F3EBF-005C-457D-A9E8-CFAC1097093D}" type="parTrans" cxnId="{DD22E306-5160-41CD-ADA6-021FB9AAAA08}">
      <dgm:prSet/>
      <dgm:spPr/>
      <dgm:t>
        <a:bodyPr/>
        <a:lstStyle/>
        <a:p>
          <a:endParaRPr lang="en-GB"/>
        </a:p>
      </dgm:t>
    </dgm:pt>
    <dgm:pt modelId="{1CAC8E99-943A-417C-99D9-BB1CBFA68F30}" type="sibTrans" cxnId="{DD22E306-5160-41CD-ADA6-021FB9AAAA08}">
      <dgm:prSet/>
      <dgm:spPr>
        <a:solidFill>
          <a:schemeClr val="tx1"/>
        </a:solidFill>
      </dgm:spPr>
      <dgm:t>
        <a:bodyPr/>
        <a:lstStyle/>
        <a:p>
          <a:endParaRPr lang="en-GB" dirty="0"/>
        </a:p>
      </dgm:t>
    </dgm:pt>
    <dgm:pt modelId="{3D964B4A-EEC3-4195-8902-5651B865813F}">
      <dgm:prSet phldrT="[Text]" custT="1"/>
      <dgm:spPr>
        <a:solidFill>
          <a:schemeClr val="tx1"/>
        </a:solidFill>
      </dgm:spPr>
      <dgm:t>
        <a:bodyPr/>
        <a:lstStyle/>
        <a:p>
          <a:r>
            <a:rPr lang="en-GB" sz="1600" b="1" dirty="0" smtClean="0"/>
            <a:t>Financial collapse</a:t>
          </a:r>
          <a:endParaRPr lang="en-GB" sz="1600" b="1" dirty="0"/>
        </a:p>
      </dgm:t>
    </dgm:pt>
    <dgm:pt modelId="{2680448D-8A04-4ED4-9AF9-46222C535207}" type="parTrans" cxnId="{144336FF-D077-429E-AF06-F4836663AA66}">
      <dgm:prSet/>
      <dgm:spPr/>
      <dgm:t>
        <a:bodyPr/>
        <a:lstStyle/>
        <a:p>
          <a:endParaRPr lang="en-GB"/>
        </a:p>
      </dgm:t>
    </dgm:pt>
    <dgm:pt modelId="{2FCE6724-B922-4537-80C7-DA6EA9244D3A}" type="sibTrans" cxnId="{144336FF-D077-429E-AF06-F4836663AA66}">
      <dgm:prSet/>
      <dgm:spPr>
        <a:solidFill>
          <a:schemeClr val="tx1"/>
        </a:solidFill>
      </dgm:spPr>
      <dgm:t>
        <a:bodyPr/>
        <a:lstStyle/>
        <a:p>
          <a:endParaRPr lang="en-GB" dirty="0"/>
        </a:p>
      </dgm:t>
    </dgm:pt>
    <dgm:pt modelId="{5766B3D2-6762-4BF5-B10E-9C3CC92878C8}">
      <dgm:prSet phldrT="[Text]" custT="1"/>
      <dgm:spPr>
        <a:solidFill>
          <a:schemeClr val="tx1"/>
        </a:solidFill>
      </dgm:spPr>
      <dgm:t>
        <a:bodyPr/>
        <a:lstStyle/>
        <a:p>
          <a:r>
            <a:rPr lang="en-GB" sz="1400" b="1" dirty="0" smtClean="0"/>
            <a:t>Higher taxes and reduced public services</a:t>
          </a:r>
          <a:endParaRPr lang="en-GB" sz="1400" b="1" dirty="0"/>
        </a:p>
      </dgm:t>
    </dgm:pt>
    <dgm:pt modelId="{D2231739-F5B7-47E1-9002-95A756107BC5}" type="parTrans" cxnId="{2083700F-855A-47A5-AA89-44C6FCF4AE97}">
      <dgm:prSet/>
      <dgm:spPr/>
      <dgm:t>
        <a:bodyPr/>
        <a:lstStyle/>
        <a:p>
          <a:endParaRPr lang="en-GB"/>
        </a:p>
      </dgm:t>
    </dgm:pt>
    <dgm:pt modelId="{3F7D2683-FCDB-49EC-8924-A38D409F5F2F}" type="sibTrans" cxnId="{2083700F-855A-47A5-AA89-44C6FCF4AE97}">
      <dgm:prSet/>
      <dgm:spPr>
        <a:solidFill>
          <a:schemeClr val="tx1"/>
        </a:solidFill>
      </dgm:spPr>
      <dgm:t>
        <a:bodyPr/>
        <a:lstStyle/>
        <a:p>
          <a:endParaRPr lang="en-GB" dirty="0"/>
        </a:p>
      </dgm:t>
    </dgm:pt>
    <dgm:pt modelId="{9017AFBB-6AC0-4EFE-B916-E45F00EF908E}" type="pres">
      <dgm:prSet presAssocID="{3252DFA5-C340-4FD4-A5F1-236FC13E4C7B}" presName="cycle" presStyleCnt="0">
        <dgm:presLayoutVars>
          <dgm:dir/>
          <dgm:resizeHandles val="exact"/>
        </dgm:presLayoutVars>
      </dgm:prSet>
      <dgm:spPr/>
      <dgm:t>
        <a:bodyPr/>
        <a:lstStyle/>
        <a:p>
          <a:endParaRPr lang="en-GB"/>
        </a:p>
      </dgm:t>
    </dgm:pt>
    <dgm:pt modelId="{5D3AF7D3-5EFE-4118-8EAC-BB3AC05BAF80}" type="pres">
      <dgm:prSet presAssocID="{80551E6F-B3AC-49DF-A6DD-18A4E8712600}" presName="node" presStyleLbl="node1" presStyleIdx="0" presStyleCnt="5" custScaleX="112997">
        <dgm:presLayoutVars>
          <dgm:bulletEnabled val="1"/>
        </dgm:presLayoutVars>
      </dgm:prSet>
      <dgm:spPr/>
      <dgm:t>
        <a:bodyPr/>
        <a:lstStyle/>
        <a:p>
          <a:endParaRPr lang="en-GB"/>
        </a:p>
      </dgm:t>
    </dgm:pt>
    <dgm:pt modelId="{940561F9-2B03-4BAA-B1CD-960B1D8A959C}" type="pres">
      <dgm:prSet presAssocID="{299030FE-3A7F-42E6-855C-4AEE1500B1F6}" presName="sibTrans" presStyleLbl="sibTrans2D1" presStyleIdx="0" presStyleCnt="5"/>
      <dgm:spPr/>
      <dgm:t>
        <a:bodyPr/>
        <a:lstStyle/>
        <a:p>
          <a:endParaRPr lang="en-GB"/>
        </a:p>
      </dgm:t>
    </dgm:pt>
    <dgm:pt modelId="{887997A6-BFE9-4C22-9168-5648DBFDF8F7}" type="pres">
      <dgm:prSet presAssocID="{299030FE-3A7F-42E6-855C-4AEE1500B1F6}" presName="connectorText" presStyleLbl="sibTrans2D1" presStyleIdx="0" presStyleCnt="5"/>
      <dgm:spPr/>
      <dgm:t>
        <a:bodyPr/>
        <a:lstStyle/>
        <a:p>
          <a:endParaRPr lang="en-GB"/>
        </a:p>
      </dgm:t>
    </dgm:pt>
    <dgm:pt modelId="{E3018B30-0D1F-4D6A-AB50-DBC77E96A981}" type="pres">
      <dgm:prSet presAssocID="{12EA26E3-E944-44E0-98C5-E8623E4AB775}" presName="node" presStyleLbl="node1" presStyleIdx="1" presStyleCnt="5" custScaleX="110526">
        <dgm:presLayoutVars>
          <dgm:bulletEnabled val="1"/>
        </dgm:presLayoutVars>
      </dgm:prSet>
      <dgm:spPr/>
      <dgm:t>
        <a:bodyPr/>
        <a:lstStyle/>
        <a:p>
          <a:endParaRPr lang="en-GB"/>
        </a:p>
      </dgm:t>
    </dgm:pt>
    <dgm:pt modelId="{79823A20-4801-458C-9257-8867B0D38FD2}" type="pres">
      <dgm:prSet presAssocID="{EE951301-EE3B-4093-BD25-892E758BD54D}" presName="sibTrans" presStyleLbl="sibTrans2D1" presStyleIdx="1" presStyleCnt="5"/>
      <dgm:spPr/>
      <dgm:t>
        <a:bodyPr/>
        <a:lstStyle/>
        <a:p>
          <a:endParaRPr lang="en-GB"/>
        </a:p>
      </dgm:t>
    </dgm:pt>
    <dgm:pt modelId="{0766C3F7-CE03-427A-BE44-5953AA03ECA8}" type="pres">
      <dgm:prSet presAssocID="{EE951301-EE3B-4093-BD25-892E758BD54D}" presName="connectorText" presStyleLbl="sibTrans2D1" presStyleIdx="1" presStyleCnt="5"/>
      <dgm:spPr/>
      <dgm:t>
        <a:bodyPr/>
        <a:lstStyle/>
        <a:p>
          <a:endParaRPr lang="en-GB"/>
        </a:p>
      </dgm:t>
    </dgm:pt>
    <dgm:pt modelId="{2B5416EB-8CF1-467B-BE84-95F4B26C2E9D}" type="pres">
      <dgm:prSet presAssocID="{54A9A52F-BC9C-4602-B131-7D274AE75FAD}" presName="node" presStyleLbl="node1" presStyleIdx="2" presStyleCnt="5" custScaleX="108909">
        <dgm:presLayoutVars>
          <dgm:bulletEnabled val="1"/>
        </dgm:presLayoutVars>
      </dgm:prSet>
      <dgm:spPr/>
      <dgm:t>
        <a:bodyPr/>
        <a:lstStyle/>
        <a:p>
          <a:endParaRPr lang="en-GB"/>
        </a:p>
      </dgm:t>
    </dgm:pt>
    <dgm:pt modelId="{BB87B022-F764-4D64-9BB9-22F5BB9EAF2C}" type="pres">
      <dgm:prSet presAssocID="{1CAC8E99-943A-417C-99D9-BB1CBFA68F30}" presName="sibTrans" presStyleLbl="sibTrans2D1" presStyleIdx="2" presStyleCnt="5"/>
      <dgm:spPr/>
      <dgm:t>
        <a:bodyPr/>
        <a:lstStyle/>
        <a:p>
          <a:endParaRPr lang="en-GB"/>
        </a:p>
      </dgm:t>
    </dgm:pt>
    <dgm:pt modelId="{BAB3B237-DDAE-46C4-98E7-69E67743E61E}" type="pres">
      <dgm:prSet presAssocID="{1CAC8E99-943A-417C-99D9-BB1CBFA68F30}" presName="connectorText" presStyleLbl="sibTrans2D1" presStyleIdx="2" presStyleCnt="5"/>
      <dgm:spPr/>
      <dgm:t>
        <a:bodyPr/>
        <a:lstStyle/>
        <a:p>
          <a:endParaRPr lang="en-GB"/>
        </a:p>
      </dgm:t>
    </dgm:pt>
    <dgm:pt modelId="{6480D89A-3FCF-4FA3-B3DD-448E82D7AA95}" type="pres">
      <dgm:prSet presAssocID="{3D964B4A-EEC3-4195-8902-5651B865813F}" presName="node" presStyleLbl="node1" presStyleIdx="3" presStyleCnt="5">
        <dgm:presLayoutVars>
          <dgm:bulletEnabled val="1"/>
        </dgm:presLayoutVars>
      </dgm:prSet>
      <dgm:spPr/>
      <dgm:t>
        <a:bodyPr/>
        <a:lstStyle/>
        <a:p>
          <a:endParaRPr lang="en-GB"/>
        </a:p>
      </dgm:t>
    </dgm:pt>
    <dgm:pt modelId="{36F3DAC6-0DF9-4241-965A-0463FE419F2F}" type="pres">
      <dgm:prSet presAssocID="{2FCE6724-B922-4537-80C7-DA6EA9244D3A}" presName="sibTrans" presStyleLbl="sibTrans2D1" presStyleIdx="3" presStyleCnt="5"/>
      <dgm:spPr/>
      <dgm:t>
        <a:bodyPr/>
        <a:lstStyle/>
        <a:p>
          <a:endParaRPr lang="en-GB"/>
        </a:p>
      </dgm:t>
    </dgm:pt>
    <dgm:pt modelId="{256E9691-7491-4C6F-A99D-0CEE2B0D8616}" type="pres">
      <dgm:prSet presAssocID="{2FCE6724-B922-4537-80C7-DA6EA9244D3A}" presName="connectorText" presStyleLbl="sibTrans2D1" presStyleIdx="3" presStyleCnt="5"/>
      <dgm:spPr/>
      <dgm:t>
        <a:bodyPr/>
        <a:lstStyle/>
        <a:p>
          <a:endParaRPr lang="en-GB"/>
        </a:p>
      </dgm:t>
    </dgm:pt>
    <dgm:pt modelId="{8AC3EF21-FB62-4E72-801E-0A22C458FFA9}" type="pres">
      <dgm:prSet presAssocID="{5766B3D2-6762-4BF5-B10E-9C3CC92878C8}" presName="node" presStyleLbl="node1" presStyleIdx="4" presStyleCnt="5">
        <dgm:presLayoutVars>
          <dgm:bulletEnabled val="1"/>
        </dgm:presLayoutVars>
      </dgm:prSet>
      <dgm:spPr/>
      <dgm:t>
        <a:bodyPr/>
        <a:lstStyle/>
        <a:p>
          <a:endParaRPr lang="en-GB"/>
        </a:p>
      </dgm:t>
    </dgm:pt>
    <dgm:pt modelId="{38D29822-DC00-484D-827B-97CA6AAD54DF}" type="pres">
      <dgm:prSet presAssocID="{3F7D2683-FCDB-49EC-8924-A38D409F5F2F}" presName="sibTrans" presStyleLbl="sibTrans2D1" presStyleIdx="4" presStyleCnt="5"/>
      <dgm:spPr/>
      <dgm:t>
        <a:bodyPr/>
        <a:lstStyle/>
        <a:p>
          <a:endParaRPr lang="en-GB"/>
        </a:p>
      </dgm:t>
    </dgm:pt>
    <dgm:pt modelId="{56274F30-1D87-4269-BA00-D856364764BE}" type="pres">
      <dgm:prSet presAssocID="{3F7D2683-FCDB-49EC-8924-A38D409F5F2F}" presName="connectorText" presStyleLbl="sibTrans2D1" presStyleIdx="4" presStyleCnt="5"/>
      <dgm:spPr/>
      <dgm:t>
        <a:bodyPr/>
        <a:lstStyle/>
        <a:p>
          <a:endParaRPr lang="en-GB"/>
        </a:p>
      </dgm:t>
    </dgm:pt>
  </dgm:ptLst>
  <dgm:cxnLst>
    <dgm:cxn modelId="{F448396A-90E6-4C14-8327-35B69D150748}" type="presOf" srcId="{3D964B4A-EEC3-4195-8902-5651B865813F}" destId="{6480D89A-3FCF-4FA3-B3DD-448E82D7AA95}" srcOrd="0" destOrd="0" presId="urn:microsoft.com/office/officeart/2005/8/layout/cycle2"/>
    <dgm:cxn modelId="{D1DA1EDC-F549-4144-91AE-97DAD21D312B}" type="presOf" srcId="{3F7D2683-FCDB-49EC-8924-A38D409F5F2F}" destId="{56274F30-1D87-4269-BA00-D856364764BE}" srcOrd="1" destOrd="0" presId="urn:microsoft.com/office/officeart/2005/8/layout/cycle2"/>
    <dgm:cxn modelId="{11CD751C-47A9-4F3E-98BB-A3D3948472E1}" type="presOf" srcId="{5766B3D2-6762-4BF5-B10E-9C3CC92878C8}" destId="{8AC3EF21-FB62-4E72-801E-0A22C458FFA9}" srcOrd="0" destOrd="0" presId="urn:microsoft.com/office/officeart/2005/8/layout/cycle2"/>
    <dgm:cxn modelId="{05CE6F85-05DC-4762-A513-086B85F9B6BB}" type="presOf" srcId="{1CAC8E99-943A-417C-99D9-BB1CBFA68F30}" destId="{BAB3B237-DDAE-46C4-98E7-69E67743E61E}" srcOrd="1" destOrd="0" presId="urn:microsoft.com/office/officeart/2005/8/layout/cycle2"/>
    <dgm:cxn modelId="{F7E03FE1-62E4-435F-8F2C-CEBACD3B38BB}" type="presOf" srcId="{12EA26E3-E944-44E0-98C5-E8623E4AB775}" destId="{E3018B30-0D1F-4D6A-AB50-DBC77E96A981}" srcOrd="0" destOrd="0" presId="urn:microsoft.com/office/officeart/2005/8/layout/cycle2"/>
    <dgm:cxn modelId="{FA10A884-1BB6-4E2B-8957-D0E39D33B3FE}" type="presOf" srcId="{54A9A52F-BC9C-4602-B131-7D274AE75FAD}" destId="{2B5416EB-8CF1-467B-BE84-95F4B26C2E9D}" srcOrd="0" destOrd="0" presId="urn:microsoft.com/office/officeart/2005/8/layout/cycle2"/>
    <dgm:cxn modelId="{2083700F-855A-47A5-AA89-44C6FCF4AE97}" srcId="{3252DFA5-C340-4FD4-A5F1-236FC13E4C7B}" destId="{5766B3D2-6762-4BF5-B10E-9C3CC92878C8}" srcOrd="4" destOrd="0" parTransId="{D2231739-F5B7-47E1-9002-95A756107BC5}" sibTransId="{3F7D2683-FCDB-49EC-8924-A38D409F5F2F}"/>
    <dgm:cxn modelId="{FC37907B-0878-4E2F-BCBE-708646B25AE2}" type="presOf" srcId="{299030FE-3A7F-42E6-855C-4AEE1500B1F6}" destId="{887997A6-BFE9-4C22-9168-5648DBFDF8F7}" srcOrd="1" destOrd="0" presId="urn:microsoft.com/office/officeart/2005/8/layout/cycle2"/>
    <dgm:cxn modelId="{FBD6C714-C943-4973-A79F-70C9F565E756}" type="presOf" srcId="{EE951301-EE3B-4093-BD25-892E758BD54D}" destId="{0766C3F7-CE03-427A-BE44-5953AA03ECA8}" srcOrd="1" destOrd="0" presId="urn:microsoft.com/office/officeart/2005/8/layout/cycle2"/>
    <dgm:cxn modelId="{D6435989-8638-45C7-BC9D-3F0FA94A99E4}" type="presOf" srcId="{3252DFA5-C340-4FD4-A5F1-236FC13E4C7B}" destId="{9017AFBB-6AC0-4EFE-B916-E45F00EF908E}" srcOrd="0" destOrd="0" presId="urn:microsoft.com/office/officeart/2005/8/layout/cycle2"/>
    <dgm:cxn modelId="{B9D21A73-1E64-4399-8082-B72921F284E6}" type="presOf" srcId="{1CAC8E99-943A-417C-99D9-BB1CBFA68F30}" destId="{BB87B022-F764-4D64-9BB9-22F5BB9EAF2C}" srcOrd="0" destOrd="0" presId="urn:microsoft.com/office/officeart/2005/8/layout/cycle2"/>
    <dgm:cxn modelId="{DD22E306-5160-41CD-ADA6-021FB9AAAA08}" srcId="{3252DFA5-C340-4FD4-A5F1-236FC13E4C7B}" destId="{54A9A52F-BC9C-4602-B131-7D274AE75FAD}" srcOrd="2" destOrd="0" parTransId="{DB6F3EBF-005C-457D-A9E8-CFAC1097093D}" sibTransId="{1CAC8E99-943A-417C-99D9-BB1CBFA68F30}"/>
    <dgm:cxn modelId="{F4D5ECB6-5C37-41EE-98D1-10D5AEC8A458}" type="presOf" srcId="{3F7D2683-FCDB-49EC-8924-A38D409F5F2F}" destId="{38D29822-DC00-484D-827B-97CA6AAD54DF}" srcOrd="0" destOrd="0" presId="urn:microsoft.com/office/officeart/2005/8/layout/cycle2"/>
    <dgm:cxn modelId="{CF5F89CF-EF2A-42D1-AEB6-72C34793D8FE}" srcId="{3252DFA5-C340-4FD4-A5F1-236FC13E4C7B}" destId="{12EA26E3-E944-44E0-98C5-E8623E4AB775}" srcOrd="1" destOrd="0" parTransId="{9E3A73D4-0CFE-4127-9899-D2CB559E3356}" sibTransId="{EE951301-EE3B-4093-BD25-892E758BD54D}"/>
    <dgm:cxn modelId="{8C90963D-275B-42C1-BEC4-5ABC215FBE60}" srcId="{3252DFA5-C340-4FD4-A5F1-236FC13E4C7B}" destId="{80551E6F-B3AC-49DF-A6DD-18A4E8712600}" srcOrd="0" destOrd="0" parTransId="{2019C32D-07EF-4242-8E61-7F14FA3C3185}" sibTransId="{299030FE-3A7F-42E6-855C-4AEE1500B1F6}"/>
    <dgm:cxn modelId="{D61EB792-4C90-4A35-915B-BB20161CA631}" type="presOf" srcId="{2FCE6724-B922-4537-80C7-DA6EA9244D3A}" destId="{36F3DAC6-0DF9-4241-965A-0463FE419F2F}" srcOrd="0" destOrd="0" presId="urn:microsoft.com/office/officeart/2005/8/layout/cycle2"/>
    <dgm:cxn modelId="{144336FF-D077-429E-AF06-F4836663AA66}" srcId="{3252DFA5-C340-4FD4-A5F1-236FC13E4C7B}" destId="{3D964B4A-EEC3-4195-8902-5651B865813F}" srcOrd="3" destOrd="0" parTransId="{2680448D-8A04-4ED4-9AF9-46222C535207}" sibTransId="{2FCE6724-B922-4537-80C7-DA6EA9244D3A}"/>
    <dgm:cxn modelId="{037978CF-B4B4-4322-9147-17FC5C367E81}" type="presOf" srcId="{80551E6F-B3AC-49DF-A6DD-18A4E8712600}" destId="{5D3AF7D3-5EFE-4118-8EAC-BB3AC05BAF80}" srcOrd="0" destOrd="0" presId="urn:microsoft.com/office/officeart/2005/8/layout/cycle2"/>
    <dgm:cxn modelId="{CD054753-3356-4776-9DE9-EE42C6483C8C}" type="presOf" srcId="{299030FE-3A7F-42E6-855C-4AEE1500B1F6}" destId="{940561F9-2B03-4BAA-B1CD-960B1D8A959C}" srcOrd="0" destOrd="0" presId="urn:microsoft.com/office/officeart/2005/8/layout/cycle2"/>
    <dgm:cxn modelId="{47AE1EBC-1199-4E39-BB6A-4C14D92EFD03}" type="presOf" srcId="{2FCE6724-B922-4537-80C7-DA6EA9244D3A}" destId="{256E9691-7491-4C6F-A99D-0CEE2B0D8616}" srcOrd="1" destOrd="0" presId="urn:microsoft.com/office/officeart/2005/8/layout/cycle2"/>
    <dgm:cxn modelId="{372DD528-954E-4099-9FC1-EEA5D63D5294}" type="presOf" srcId="{EE951301-EE3B-4093-BD25-892E758BD54D}" destId="{79823A20-4801-458C-9257-8867B0D38FD2}" srcOrd="0" destOrd="0" presId="urn:microsoft.com/office/officeart/2005/8/layout/cycle2"/>
    <dgm:cxn modelId="{7E2B1A3E-40DC-4014-95F6-2E86ECFD182B}" type="presParOf" srcId="{9017AFBB-6AC0-4EFE-B916-E45F00EF908E}" destId="{5D3AF7D3-5EFE-4118-8EAC-BB3AC05BAF80}" srcOrd="0" destOrd="0" presId="urn:microsoft.com/office/officeart/2005/8/layout/cycle2"/>
    <dgm:cxn modelId="{272E5DD7-778C-41AA-B66E-C54E38B1A9C0}" type="presParOf" srcId="{9017AFBB-6AC0-4EFE-B916-E45F00EF908E}" destId="{940561F9-2B03-4BAA-B1CD-960B1D8A959C}" srcOrd="1" destOrd="0" presId="urn:microsoft.com/office/officeart/2005/8/layout/cycle2"/>
    <dgm:cxn modelId="{3B6913C3-EB5B-4288-89FC-D74EA29E1E06}" type="presParOf" srcId="{940561F9-2B03-4BAA-B1CD-960B1D8A959C}" destId="{887997A6-BFE9-4C22-9168-5648DBFDF8F7}" srcOrd="0" destOrd="0" presId="urn:microsoft.com/office/officeart/2005/8/layout/cycle2"/>
    <dgm:cxn modelId="{0092EA81-C500-44AC-81CA-D253D0C3399A}" type="presParOf" srcId="{9017AFBB-6AC0-4EFE-B916-E45F00EF908E}" destId="{E3018B30-0D1F-4D6A-AB50-DBC77E96A981}" srcOrd="2" destOrd="0" presId="urn:microsoft.com/office/officeart/2005/8/layout/cycle2"/>
    <dgm:cxn modelId="{A5BCA5E1-E138-4AB4-80B8-A6319FDD5401}" type="presParOf" srcId="{9017AFBB-6AC0-4EFE-B916-E45F00EF908E}" destId="{79823A20-4801-458C-9257-8867B0D38FD2}" srcOrd="3" destOrd="0" presId="urn:microsoft.com/office/officeart/2005/8/layout/cycle2"/>
    <dgm:cxn modelId="{D7C0ECFC-FE43-49F0-BEFD-4B7DEFB982F6}" type="presParOf" srcId="{79823A20-4801-458C-9257-8867B0D38FD2}" destId="{0766C3F7-CE03-427A-BE44-5953AA03ECA8}" srcOrd="0" destOrd="0" presId="urn:microsoft.com/office/officeart/2005/8/layout/cycle2"/>
    <dgm:cxn modelId="{F0838742-4FCE-40CD-9649-76565B2DBBE7}" type="presParOf" srcId="{9017AFBB-6AC0-4EFE-B916-E45F00EF908E}" destId="{2B5416EB-8CF1-467B-BE84-95F4B26C2E9D}" srcOrd="4" destOrd="0" presId="urn:microsoft.com/office/officeart/2005/8/layout/cycle2"/>
    <dgm:cxn modelId="{CEDE1EAE-E478-4A7B-82C4-4CF882FDC22C}" type="presParOf" srcId="{9017AFBB-6AC0-4EFE-B916-E45F00EF908E}" destId="{BB87B022-F764-4D64-9BB9-22F5BB9EAF2C}" srcOrd="5" destOrd="0" presId="urn:microsoft.com/office/officeart/2005/8/layout/cycle2"/>
    <dgm:cxn modelId="{B27B1743-45BD-4EBE-8AAF-869B809DDE75}" type="presParOf" srcId="{BB87B022-F764-4D64-9BB9-22F5BB9EAF2C}" destId="{BAB3B237-DDAE-46C4-98E7-69E67743E61E}" srcOrd="0" destOrd="0" presId="urn:microsoft.com/office/officeart/2005/8/layout/cycle2"/>
    <dgm:cxn modelId="{0CD517AC-CDC2-43E2-8905-44978352366A}" type="presParOf" srcId="{9017AFBB-6AC0-4EFE-B916-E45F00EF908E}" destId="{6480D89A-3FCF-4FA3-B3DD-448E82D7AA95}" srcOrd="6" destOrd="0" presId="urn:microsoft.com/office/officeart/2005/8/layout/cycle2"/>
    <dgm:cxn modelId="{D7FA3CC3-3062-4495-BA40-54DB1E7D20B3}" type="presParOf" srcId="{9017AFBB-6AC0-4EFE-B916-E45F00EF908E}" destId="{36F3DAC6-0DF9-4241-965A-0463FE419F2F}" srcOrd="7" destOrd="0" presId="urn:microsoft.com/office/officeart/2005/8/layout/cycle2"/>
    <dgm:cxn modelId="{67B24FF2-92DA-45BF-B42E-4825E206DC7D}" type="presParOf" srcId="{36F3DAC6-0DF9-4241-965A-0463FE419F2F}" destId="{256E9691-7491-4C6F-A99D-0CEE2B0D8616}" srcOrd="0" destOrd="0" presId="urn:microsoft.com/office/officeart/2005/8/layout/cycle2"/>
    <dgm:cxn modelId="{D0214D64-2D7F-486D-B3AA-6AC9B1524042}" type="presParOf" srcId="{9017AFBB-6AC0-4EFE-B916-E45F00EF908E}" destId="{8AC3EF21-FB62-4E72-801E-0A22C458FFA9}" srcOrd="8" destOrd="0" presId="urn:microsoft.com/office/officeart/2005/8/layout/cycle2"/>
    <dgm:cxn modelId="{2F655286-D100-45A1-9878-7B78364F4726}" type="presParOf" srcId="{9017AFBB-6AC0-4EFE-B916-E45F00EF908E}" destId="{38D29822-DC00-484D-827B-97CA6AAD54DF}" srcOrd="9" destOrd="0" presId="urn:microsoft.com/office/officeart/2005/8/layout/cycle2"/>
    <dgm:cxn modelId="{1F3B13E0-5251-43BE-90A1-E29B377DBE94}" type="presParOf" srcId="{38D29822-DC00-484D-827B-97CA6AAD54DF}" destId="{56274F30-1D87-4269-BA00-D856364764B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AF7D3-5EFE-4118-8EAC-BB3AC05BAF80}">
      <dsp:nvSpPr>
        <dsp:cNvPr id="0" name=""/>
        <dsp:cNvSpPr/>
      </dsp:nvSpPr>
      <dsp:spPr>
        <a:xfrm>
          <a:off x="3083071" y="858"/>
          <a:ext cx="1720995" cy="152304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Competitive </a:t>
          </a:r>
        </a:p>
        <a:p>
          <a:pPr lvl="0" algn="ctr" defTabSz="711200">
            <a:lnSpc>
              <a:spcPct val="90000"/>
            </a:lnSpc>
            <a:spcBef>
              <a:spcPct val="0"/>
            </a:spcBef>
            <a:spcAft>
              <a:spcPct val="35000"/>
            </a:spcAft>
          </a:pPr>
          <a:r>
            <a:rPr lang="en-GB" sz="1600" b="1" kern="1200" dirty="0" smtClean="0"/>
            <a:t>wage below welfare level</a:t>
          </a:r>
          <a:endParaRPr lang="en-GB" sz="1600" b="1" kern="1200" dirty="0"/>
        </a:p>
      </dsp:txBody>
      <dsp:txXfrm>
        <a:off x="3335105" y="223903"/>
        <a:ext cx="1216927" cy="1076955"/>
      </dsp:txXfrm>
    </dsp:sp>
    <dsp:sp modelId="{940561F9-2B03-4BAA-B1CD-960B1D8A959C}">
      <dsp:nvSpPr>
        <dsp:cNvPr id="0" name=""/>
        <dsp:cNvSpPr/>
      </dsp:nvSpPr>
      <dsp:spPr>
        <a:xfrm rot="2160000">
          <a:off x="4692136" y="1175432"/>
          <a:ext cx="347397" cy="5140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dirty="0"/>
        </a:p>
      </dsp:txBody>
      <dsp:txXfrm>
        <a:off x="4702088" y="1247608"/>
        <a:ext cx="243178" cy="308417"/>
      </dsp:txXfrm>
    </dsp:sp>
    <dsp:sp modelId="{E3018B30-0D1F-4D6A-AB50-DBC77E96A981}">
      <dsp:nvSpPr>
        <dsp:cNvPr id="0" name=""/>
        <dsp:cNvSpPr/>
      </dsp:nvSpPr>
      <dsp:spPr>
        <a:xfrm>
          <a:off x="4953526" y="1346151"/>
          <a:ext cx="1683361" cy="152304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Collapsing employment and GDP</a:t>
          </a:r>
          <a:endParaRPr lang="en-GB" sz="1600" b="1" kern="1200" dirty="0"/>
        </a:p>
      </dsp:txBody>
      <dsp:txXfrm>
        <a:off x="5200049" y="1569196"/>
        <a:ext cx="1190315" cy="1076955"/>
      </dsp:txXfrm>
    </dsp:sp>
    <dsp:sp modelId="{79823A20-4801-458C-9257-8867B0D38FD2}">
      <dsp:nvSpPr>
        <dsp:cNvPr id="0" name=""/>
        <dsp:cNvSpPr/>
      </dsp:nvSpPr>
      <dsp:spPr>
        <a:xfrm rot="6480000">
          <a:off x="5245314" y="2928713"/>
          <a:ext cx="399223" cy="5140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dirty="0"/>
        </a:p>
      </dsp:txBody>
      <dsp:txXfrm rot="10800000">
        <a:off x="5323703" y="2974565"/>
        <a:ext cx="279456" cy="308417"/>
      </dsp:txXfrm>
    </dsp:sp>
    <dsp:sp modelId="{2B5416EB-8CF1-467B-BE84-95F4B26C2E9D}">
      <dsp:nvSpPr>
        <dsp:cNvPr id="0" name=""/>
        <dsp:cNvSpPr/>
      </dsp:nvSpPr>
      <dsp:spPr>
        <a:xfrm>
          <a:off x="4258577" y="3522881"/>
          <a:ext cx="1658733" cy="152304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t>Escalating deficits</a:t>
          </a:r>
          <a:endParaRPr lang="en-GB" sz="2000" b="1" kern="1200" dirty="0"/>
        </a:p>
      </dsp:txBody>
      <dsp:txXfrm>
        <a:off x="4501493" y="3745926"/>
        <a:ext cx="1172901" cy="1076955"/>
      </dsp:txXfrm>
    </dsp:sp>
    <dsp:sp modelId="{BB87B022-F764-4D64-9BB9-22F5BB9EAF2C}">
      <dsp:nvSpPr>
        <dsp:cNvPr id="0" name=""/>
        <dsp:cNvSpPr/>
      </dsp:nvSpPr>
      <dsp:spPr>
        <a:xfrm rot="10800000">
          <a:off x="3735182" y="4027390"/>
          <a:ext cx="369865" cy="5140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dirty="0"/>
        </a:p>
      </dsp:txBody>
      <dsp:txXfrm rot="10800000">
        <a:off x="3846141" y="4130195"/>
        <a:ext cx="258906" cy="308417"/>
      </dsp:txXfrm>
    </dsp:sp>
    <dsp:sp modelId="{6480D89A-3FCF-4FA3-B3DD-448E82D7AA95}">
      <dsp:nvSpPr>
        <dsp:cNvPr id="0" name=""/>
        <dsp:cNvSpPr/>
      </dsp:nvSpPr>
      <dsp:spPr>
        <a:xfrm>
          <a:off x="2037672" y="3522881"/>
          <a:ext cx="1523045" cy="152304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Financial collapse</a:t>
          </a:r>
          <a:endParaRPr lang="en-GB" sz="1600" b="1" kern="1200" dirty="0"/>
        </a:p>
      </dsp:txBody>
      <dsp:txXfrm>
        <a:off x="2260717" y="3745926"/>
        <a:ext cx="1076955" cy="1076955"/>
      </dsp:txXfrm>
    </dsp:sp>
    <dsp:sp modelId="{36F3DAC6-0DF9-4241-965A-0463FE419F2F}">
      <dsp:nvSpPr>
        <dsp:cNvPr id="0" name=""/>
        <dsp:cNvSpPr/>
      </dsp:nvSpPr>
      <dsp:spPr>
        <a:xfrm rot="15120000">
          <a:off x="2246201" y="2949948"/>
          <a:ext cx="405823" cy="5140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dirty="0"/>
        </a:p>
      </dsp:txBody>
      <dsp:txXfrm rot="10800000">
        <a:off x="2325885" y="3110647"/>
        <a:ext cx="284076" cy="308417"/>
      </dsp:txXfrm>
    </dsp:sp>
    <dsp:sp modelId="{8AC3EF21-FB62-4E72-801E-0A22C458FFA9}">
      <dsp:nvSpPr>
        <dsp:cNvPr id="0" name=""/>
        <dsp:cNvSpPr/>
      </dsp:nvSpPr>
      <dsp:spPr>
        <a:xfrm>
          <a:off x="1330409" y="1346151"/>
          <a:ext cx="1523045" cy="152304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Higher taxes and reduced public services</a:t>
          </a:r>
          <a:endParaRPr lang="en-GB" sz="1400" b="1" kern="1200" dirty="0"/>
        </a:p>
      </dsp:txBody>
      <dsp:txXfrm>
        <a:off x="1553454" y="1569196"/>
        <a:ext cx="1076955" cy="1076955"/>
      </dsp:txXfrm>
    </dsp:sp>
    <dsp:sp modelId="{38D29822-DC00-484D-827B-97CA6AAD54DF}">
      <dsp:nvSpPr>
        <dsp:cNvPr id="0" name=""/>
        <dsp:cNvSpPr/>
      </dsp:nvSpPr>
      <dsp:spPr>
        <a:xfrm rot="19440000">
          <a:off x="2797833" y="1202028"/>
          <a:ext cx="373726" cy="5140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dirty="0"/>
        </a:p>
      </dsp:txBody>
      <dsp:txXfrm>
        <a:off x="2808539" y="1337784"/>
        <a:ext cx="261608" cy="30841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805E6434-2D4B-4C8B-94BA-CA66788F7892}" type="datetimeFigureOut">
              <a:rPr lang="en-GB" smtClean="0"/>
              <a:t>12/02/2014</a:t>
            </a:fld>
            <a:endParaRPr lang="en-GB" dirty="0"/>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03A97C13-9468-4242-9A10-77DECAA002F7}" type="slidenum">
              <a:rPr lang="en-GB" smtClean="0"/>
              <a:t>‹#›</a:t>
            </a:fld>
            <a:endParaRPr lang="en-GB" dirty="0"/>
          </a:p>
        </p:txBody>
      </p:sp>
    </p:spTree>
    <p:extLst>
      <p:ext uri="{BB962C8B-B14F-4D97-AF65-F5344CB8AC3E}">
        <p14:creationId xmlns:p14="http://schemas.microsoft.com/office/powerpoint/2010/main" val="3089537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7CDC0BF8-2BFE-48DF-A066-0B740EBDC33D}" type="datetimeFigureOut">
              <a:rPr lang="en-GB" smtClean="0"/>
              <a:t>12/02/2014</a:t>
            </a:fld>
            <a:endParaRPr lang="en-GB" dirty="0"/>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DBB8F8FB-36B4-4C5C-929F-550C4C870529}" type="slidenum">
              <a:rPr lang="en-GB" smtClean="0"/>
              <a:t>‹#›</a:t>
            </a:fld>
            <a:endParaRPr lang="en-GB" dirty="0"/>
          </a:p>
        </p:txBody>
      </p:sp>
    </p:spTree>
    <p:extLst>
      <p:ext uri="{BB962C8B-B14F-4D97-AF65-F5344CB8AC3E}">
        <p14:creationId xmlns:p14="http://schemas.microsoft.com/office/powerpoint/2010/main" val="198699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B8F8FB-36B4-4C5C-929F-550C4C870529}" type="slidenum">
              <a:rPr lang="en-GB" smtClean="0"/>
              <a:t>2</a:t>
            </a:fld>
            <a:endParaRPr lang="en-GB" dirty="0"/>
          </a:p>
        </p:txBody>
      </p:sp>
    </p:spTree>
    <p:extLst>
      <p:ext uri="{BB962C8B-B14F-4D97-AF65-F5344CB8AC3E}">
        <p14:creationId xmlns:p14="http://schemas.microsoft.com/office/powerpoint/2010/main" val="850955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5616000"/>
            <a:ext cx="9144000" cy="124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468000" y="3960000"/>
            <a:ext cx="8208000" cy="650503"/>
          </a:xfrm>
        </p:spPr>
        <p:txBody>
          <a:bodyPr/>
          <a:lstStyle>
            <a:lvl1pPr>
              <a:defRPr sz="3400" b="1">
                <a:solidFill>
                  <a:schemeClr val="tx2"/>
                </a:solidFill>
              </a:defRPr>
            </a:lvl1pPr>
          </a:lstStyle>
          <a:p>
            <a:r>
              <a:rPr lang="en-US" dirty="0" smtClean="0"/>
              <a:t>Click to edit Master title style</a:t>
            </a:r>
            <a:br>
              <a:rPr lang="en-US" dirty="0" smtClean="0"/>
            </a:br>
            <a:endParaRPr lang="en-GB" dirty="0"/>
          </a:p>
        </p:txBody>
      </p:sp>
      <p:sp>
        <p:nvSpPr>
          <p:cNvPr id="3" name="Subtitle 2"/>
          <p:cNvSpPr>
            <a:spLocks noGrp="1"/>
          </p:cNvSpPr>
          <p:nvPr>
            <p:ph type="subTitle" idx="1"/>
          </p:nvPr>
        </p:nvSpPr>
        <p:spPr>
          <a:xfrm>
            <a:off x="468000" y="4608000"/>
            <a:ext cx="8208000" cy="405176"/>
          </a:xfrm>
        </p:spPr>
        <p:txBody>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468000" y="5040000"/>
            <a:ext cx="8208456" cy="365125"/>
          </a:xfrm>
        </p:spPr>
        <p:txBody>
          <a:bodyPr lIns="0" tIns="0" rIns="0" bIns="0" anchor="t" anchorCtr="0"/>
          <a:lstStyle>
            <a:lvl1pPr>
              <a:defRPr sz="1600">
                <a:solidFill>
                  <a:schemeClr val="tx1"/>
                </a:solidFill>
              </a:defRPr>
            </a:lvl1pPr>
          </a:lstStyle>
          <a:p>
            <a:r>
              <a:rPr lang="en-US" dirty="0" smtClean="0"/>
              <a:t>November 2013</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4615" y="468000"/>
            <a:ext cx="899160" cy="89916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0000" y="6012000"/>
            <a:ext cx="1010045" cy="353308"/>
          </a:xfrm>
          <a:prstGeom prst="rect">
            <a:avLst/>
          </a:prstGeom>
        </p:spPr>
      </p:pic>
      <p:sp>
        <p:nvSpPr>
          <p:cNvPr id="11" name="TextBox 10"/>
          <p:cNvSpPr txBox="1"/>
          <p:nvPr userDrawn="1"/>
        </p:nvSpPr>
        <p:spPr>
          <a:xfrm>
            <a:off x="468000" y="5976000"/>
            <a:ext cx="3456384" cy="549344"/>
          </a:xfrm>
          <a:prstGeom prst="rect">
            <a:avLst/>
          </a:prstGeom>
          <a:noFill/>
        </p:spPr>
        <p:txBody>
          <a:bodyPr wrap="square" lIns="0" tIns="0" rIns="0" bIns="0" rtlCol="0">
            <a:noAutofit/>
          </a:bodyPr>
          <a:lstStyle/>
          <a:p>
            <a:r>
              <a:rPr lang="en-GB" sz="1300" dirty="0" smtClean="0">
                <a:solidFill>
                  <a:schemeClr val="bg1"/>
                </a:solidFill>
              </a:rPr>
              <a:t>The </a:t>
            </a:r>
            <a:r>
              <a:rPr lang="en-GB" sz="1700" dirty="0" smtClean="0">
                <a:solidFill>
                  <a:schemeClr val="bg1"/>
                </a:solidFill>
              </a:rPr>
              <a:t>Prospects</a:t>
            </a:r>
            <a:r>
              <a:rPr lang="en-GB" sz="1300" dirty="0" smtClean="0">
                <a:solidFill>
                  <a:schemeClr val="bg1"/>
                </a:solidFill>
              </a:rPr>
              <a:t> Service</a:t>
            </a:r>
          </a:p>
          <a:p>
            <a:pPr>
              <a:lnSpc>
                <a:spcPct val="150000"/>
              </a:lnSpc>
            </a:pPr>
            <a:r>
              <a:rPr lang="en-GB" sz="1000" dirty="0" smtClean="0">
                <a:solidFill>
                  <a:schemeClr val="bg1"/>
                </a:solidFill>
              </a:rPr>
              <a:t>© Centre</a:t>
            </a:r>
            <a:r>
              <a:rPr lang="en-GB" sz="1000" baseline="0" dirty="0" smtClean="0">
                <a:solidFill>
                  <a:schemeClr val="bg1"/>
                </a:solidFill>
              </a:rPr>
              <a:t> for Economics and Business Research Ltd</a:t>
            </a:r>
            <a:endParaRPr lang="en-GB" sz="1000" dirty="0" smtClean="0">
              <a:solidFill>
                <a:schemeClr val="bg1"/>
              </a:solidFill>
            </a:endParaRPr>
          </a:p>
        </p:txBody>
      </p:sp>
    </p:spTree>
    <p:extLst>
      <p:ext uri="{BB962C8B-B14F-4D97-AF65-F5344CB8AC3E}">
        <p14:creationId xmlns:p14="http://schemas.microsoft.com/office/powerpoint/2010/main" val="21297431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p:cNvSpPr/>
          <p:nvPr userDrawn="1"/>
        </p:nvSpPr>
        <p:spPr>
          <a:xfrm>
            <a:off x="3867" y="6534000"/>
            <a:ext cx="914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68000" y="468000"/>
            <a:ext cx="8208000" cy="44072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468000" y="1620000"/>
            <a:ext cx="3294000" cy="4761328"/>
          </a:xfrm>
        </p:spPr>
        <p:txBody>
          <a:bodyPr/>
          <a:lstStyle>
            <a:lvl1pPr>
              <a:tabLst>
                <a:tab pos="3276000" algn="r"/>
              </a:tabLst>
              <a:defRPr sz="1900">
                <a:solidFill>
                  <a:schemeClr val="tx1">
                    <a:lumMod val="50000"/>
                    <a:lumOff val="50000"/>
                  </a:schemeClr>
                </a:solidFill>
              </a:defRPr>
            </a:lvl1pPr>
            <a:lvl2pPr>
              <a:tabLst>
                <a:tab pos="3276000" algn="r"/>
              </a:tabLst>
              <a:defRPr sz="1900">
                <a:solidFill>
                  <a:schemeClr val="tx1">
                    <a:lumMod val="50000"/>
                    <a:lumOff val="50000"/>
                  </a:schemeClr>
                </a:solidFill>
              </a:defRPr>
            </a:lvl2pPr>
            <a:lvl3pPr>
              <a:tabLst>
                <a:tab pos="3276000" algn="r"/>
              </a:tabLst>
              <a:defRPr sz="1900">
                <a:solidFill>
                  <a:schemeClr val="tx1">
                    <a:lumMod val="50000"/>
                    <a:lumOff val="50000"/>
                  </a:schemeClr>
                </a:solidFill>
              </a:defRPr>
            </a:lvl3pPr>
            <a:lvl4pPr marL="541338" indent="-180975">
              <a:tabLst>
                <a:tab pos="3276000" algn="r"/>
              </a:tabLst>
              <a:defRPr sz="1900">
                <a:solidFill>
                  <a:schemeClr val="tx1">
                    <a:lumMod val="50000"/>
                    <a:lumOff val="50000"/>
                  </a:schemeClr>
                </a:solidFill>
              </a:defRPr>
            </a:lvl4pPr>
            <a:lvl5pPr marL="722313" indent="-180975">
              <a:tabLst>
                <a:tab pos="3276000" algn="r"/>
              </a:tabLst>
              <a:defRPr sz="1900">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000" y="6619800"/>
            <a:ext cx="432283" cy="153793"/>
          </a:xfrm>
          <a:prstGeom prst="rect">
            <a:avLst/>
          </a:prstGeom>
        </p:spPr>
      </p:pic>
      <p:sp>
        <p:nvSpPr>
          <p:cNvPr id="9" name="TextBox 8"/>
          <p:cNvSpPr txBox="1"/>
          <p:nvPr userDrawn="1"/>
        </p:nvSpPr>
        <p:spPr>
          <a:xfrm>
            <a:off x="468000" y="6534000"/>
            <a:ext cx="1655728" cy="288000"/>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rPr>
              <a:t>The </a:t>
            </a:r>
            <a:r>
              <a:rPr lang="en-GB" sz="1300" dirty="0" smtClean="0">
                <a:solidFill>
                  <a:schemeClr val="bg1"/>
                </a:solidFill>
              </a:rPr>
              <a:t>Prospects </a:t>
            </a:r>
            <a:r>
              <a:rPr lang="en-GB" sz="900" dirty="0" smtClean="0">
                <a:solidFill>
                  <a:schemeClr val="bg1"/>
                </a:solidFill>
              </a:rPr>
              <a:t>Service</a:t>
            </a:r>
          </a:p>
        </p:txBody>
      </p:sp>
      <p:sp>
        <p:nvSpPr>
          <p:cNvPr id="10" name="TextBox 9"/>
          <p:cNvSpPr txBox="1"/>
          <p:nvPr userDrawn="1"/>
        </p:nvSpPr>
        <p:spPr>
          <a:xfrm>
            <a:off x="3528000" y="6534000"/>
            <a:ext cx="2556168" cy="324000"/>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dirty="0" smtClean="0">
                <a:solidFill>
                  <a:schemeClr val="bg1"/>
                </a:solidFill>
              </a:rPr>
              <a:t>© Centre for Economics and Business Research,</a:t>
            </a:r>
            <a:r>
              <a:rPr lang="en-GB" sz="700" baseline="0" dirty="0" smtClean="0">
                <a:solidFill>
                  <a:schemeClr val="bg1"/>
                </a:solidFill>
              </a:rPr>
              <a:t> 2014</a:t>
            </a:r>
            <a:endParaRPr lang="en-GB" sz="700" dirty="0" smtClean="0">
              <a:solidFill>
                <a:schemeClr val="bg1"/>
              </a:solidFill>
            </a:endParaRPr>
          </a:p>
        </p:txBody>
      </p:sp>
      <p:sp>
        <p:nvSpPr>
          <p:cNvPr id="12" name="Text Placeholder 11"/>
          <p:cNvSpPr>
            <a:spLocks noGrp="1"/>
          </p:cNvSpPr>
          <p:nvPr>
            <p:ph type="body" sz="quarter" idx="13"/>
          </p:nvPr>
        </p:nvSpPr>
        <p:spPr>
          <a:xfrm>
            <a:off x="6300000" y="1628775"/>
            <a:ext cx="2376000" cy="4752553"/>
          </a:xfrm>
        </p:spPr>
        <p:txBody>
          <a:bodyPr/>
          <a:lstStyle>
            <a:lvl4pPr marL="542925" indent="-180975">
              <a:defRPr sz="1000">
                <a:solidFill>
                  <a:schemeClr val="tx1"/>
                </a:solidFill>
              </a:defRPr>
            </a:lvl4pPr>
            <a:lvl5pPr marL="712788" indent="-169863">
              <a:defRPr sz="10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ate Placeholder 15"/>
          <p:cNvSpPr>
            <a:spLocks noGrp="1"/>
          </p:cNvSpPr>
          <p:nvPr>
            <p:ph type="dt" sz="half" idx="14"/>
          </p:nvPr>
        </p:nvSpPr>
        <p:spPr>
          <a:xfrm>
            <a:off x="7740352" y="188640"/>
            <a:ext cx="935930" cy="268139"/>
          </a:xfrm>
        </p:spPr>
        <p:txBody>
          <a:bodyPr lIns="0" tIns="0" rIns="0" bIns="0"/>
          <a:lstStyle>
            <a:lvl1pPr algn="r">
              <a:defRPr sz="1100"/>
            </a:lvl1pPr>
          </a:lstStyle>
          <a:p>
            <a:r>
              <a:rPr lang="en-US" dirty="0" smtClean="0"/>
              <a:t>November 2013</a:t>
            </a:r>
            <a:endParaRPr lang="en-GB" dirty="0"/>
          </a:p>
        </p:txBody>
      </p:sp>
      <p:sp>
        <p:nvSpPr>
          <p:cNvPr id="17" name="Footer Placeholder 16"/>
          <p:cNvSpPr>
            <a:spLocks noGrp="1"/>
          </p:cNvSpPr>
          <p:nvPr>
            <p:ph type="ftr" sz="quarter" idx="15"/>
          </p:nvPr>
        </p:nvSpPr>
        <p:spPr>
          <a:xfrm>
            <a:off x="4572000" y="188640"/>
            <a:ext cx="3096344" cy="268139"/>
          </a:xfrm>
        </p:spPr>
        <p:txBody>
          <a:bodyPr lIns="0" tIns="0" rIns="0" bIns="0"/>
          <a:lstStyle>
            <a:lvl1pPr algn="r">
              <a:defRPr sz="1100" b="1"/>
            </a:lvl1pPr>
          </a:lstStyle>
          <a:p>
            <a:r>
              <a:rPr lang="en-GB" dirty="0" smtClean="0"/>
              <a:t>Global Prospects</a:t>
            </a:r>
            <a:endParaRPr lang="en-GB" dirty="0"/>
          </a:p>
        </p:txBody>
      </p:sp>
      <p:sp>
        <p:nvSpPr>
          <p:cNvPr id="5" name="Text Placeholder 4"/>
          <p:cNvSpPr>
            <a:spLocks noGrp="1"/>
          </p:cNvSpPr>
          <p:nvPr>
            <p:ph type="body" sz="quarter" idx="17"/>
          </p:nvPr>
        </p:nvSpPr>
        <p:spPr>
          <a:xfrm>
            <a:off x="468313" y="908720"/>
            <a:ext cx="8207375" cy="575593"/>
          </a:xfrm>
        </p:spPr>
        <p:txBody>
          <a:bodyPr/>
          <a:lstStyle>
            <a:lvl1pPr>
              <a:defRPr sz="18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4051028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7" name="Rectangle 6"/>
          <p:cNvSpPr/>
          <p:nvPr userDrawn="1"/>
        </p:nvSpPr>
        <p:spPr>
          <a:xfrm>
            <a:off x="0" y="6534000"/>
            <a:ext cx="914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68000" y="1620000"/>
            <a:ext cx="3294000" cy="4761328"/>
          </a:xfrm>
        </p:spPr>
        <p:txBody>
          <a:bodyPr/>
          <a:lstStyle>
            <a:lvl4pPr>
              <a:spcBef>
                <a:spcPts val="800"/>
              </a:spcBef>
              <a:defRPr/>
            </a:lvl4pPr>
            <a:lvl5pPr>
              <a:spcBef>
                <a:spcPts val="8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000" y="6619800"/>
            <a:ext cx="432283" cy="153793"/>
          </a:xfrm>
          <a:prstGeom prst="rect">
            <a:avLst/>
          </a:prstGeom>
        </p:spPr>
      </p:pic>
      <p:sp>
        <p:nvSpPr>
          <p:cNvPr id="9" name="TextBox 8"/>
          <p:cNvSpPr txBox="1"/>
          <p:nvPr userDrawn="1"/>
        </p:nvSpPr>
        <p:spPr>
          <a:xfrm>
            <a:off x="468000" y="6534000"/>
            <a:ext cx="1655728" cy="288000"/>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rPr>
              <a:t>The </a:t>
            </a:r>
            <a:r>
              <a:rPr lang="en-GB" sz="1300" dirty="0" smtClean="0">
                <a:solidFill>
                  <a:schemeClr val="bg1"/>
                </a:solidFill>
              </a:rPr>
              <a:t>Prospects </a:t>
            </a:r>
            <a:r>
              <a:rPr lang="en-GB" sz="900" dirty="0" smtClean="0">
                <a:solidFill>
                  <a:schemeClr val="bg1"/>
                </a:solidFill>
              </a:rPr>
              <a:t>Service</a:t>
            </a:r>
          </a:p>
        </p:txBody>
      </p:sp>
      <p:sp>
        <p:nvSpPr>
          <p:cNvPr id="10" name="TextBox 9"/>
          <p:cNvSpPr txBox="1"/>
          <p:nvPr userDrawn="1"/>
        </p:nvSpPr>
        <p:spPr>
          <a:xfrm>
            <a:off x="3528000" y="6534000"/>
            <a:ext cx="2556168" cy="324000"/>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dirty="0" smtClean="0">
                <a:solidFill>
                  <a:schemeClr val="bg1"/>
                </a:solidFill>
              </a:rPr>
              <a:t>© Centre for Economics and Business Research,</a:t>
            </a:r>
            <a:r>
              <a:rPr lang="en-GB" sz="700" baseline="0" dirty="0" smtClean="0">
                <a:solidFill>
                  <a:schemeClr val="bg1"/>
                </a:solidFill>
              </a:rPr>
              <a:t> </a:t>
            </a:r>
            <a:r>
              <a:rPr lang="en-GB" sz="700" baseline="0" dirty="0" smtClean="0">
                <a:solidFill>
                  <a:schemeClr val="bg1"/>
                </a:solidFill>
              </a:rPr>
              <a:t>2014</a:t>
            </a:r>
            <a:endParaRPr lang="en-GB" sz="700" dirty="0" smtClean="0">
              <a:solidFill>
                <a:schemeClr val="bg1"/>
              </a:solidFill>
            </a:endParaRPr>
          </a:p>
        </p:txBody>
      </p:sp>
      <p:sp>
        <p:nvSpPr>
          <p:cNvPr id="11" name="Content Placeholder 2"/>
          <p:cNvSpPr>
            <a:spLocks noGrp="1"/>
          </p:cNvSpPr>
          <p:nvPr>
            <p:ph idx="13"/>
          </p:nvPr>
        </p:nvSpPr>
        <p:spPr>
          <a:xfrm>
            <a:off x="4176283" y="1620000"/>
            <a:ext cx="4500000" cy="47613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4"/>
          <p:cNvSpPr>
            <a:spLocks noGrp="1"/>
          </p:cNvSpPr>
          <p:nvPr>
            <p:ph type="body" sz="quarter" idx="17"/>
          </p:nvPr>
        </p:nvSpPr>
        <p:spPr>
          <a:xfrm>
            <a:off x="468313" y="908720"/>
            <a:ext cx="8207375" cy="575593"/>
          </a:xfrm>
        </p:spPr>
        <p:txBody>
          <a:bodyPr/>
          <a:lstStyle>
            <a:lvl1pPr>
              <a:defRPr sz="1800">
                <a:solidFill>
                  <a:schemeClr val="tx2"/>
                </a:solidFill>
              </a:defRPr>
            </a:lvl1pPr>
          </a:lstStyle>
          <a:p>
            <a:pPr lvl="0"/>
            <a:r>
              <a:rPr lang="en-US" smtClean="0"/>
              <a:t>Click to edit Master text styles</a:t>
            </a:r>
          </a:p>
        </p:txBody>
      </p:sp>
      <p:sp>
        <p:nvSpPr>
          <p:cNvPr id="13" name="Date Placeholder 15"/>
          <p:cNvSpPr>
            <a:spLocks noGrp="1"/>
          </p:cNvSpPr>
          <p:nvPr>
            <p:ph type="dt" sz="half" idx="14"/>
          </p:nvPr>
        </p:nvSpPr>
        <p:spPr>
          <a:xfrm>
            <a:off x="7740352" y="188640"/>
            <a:ext cx="935930" cy="268139"/>
          </a:xfrm>
        </p:spPr>
        <p:txBody>
          <a:bodyPr lIns="0" tIns="0" rIns="0" bIns="0"/>
          <a:lstStyle>
            <a:lvl1pPr algn="r">
              <a:defRPr sz="1100"/>
            </a:lvl1pPr>
          </a:lstStyle>
          <a:p>
            <a:r>
              <a:rPr lang="en-US" dirty="0" smtClean="0"/>
              <a:t>November 2013</a:t>
            </a:r>
            <a:endParaRPr lang="en-GB" dirty="0"/>
          </a:p>
        </p:txBody>
      </p:sp>
      <p:sp>
        <p:nvSpPr>
          <p:cNvPr id="14" name="Footer Placeholder 16"/>
          <p:cNvSpPr>
            <a:spLocks noGrp="1"/>
          </p:cNvSpPr>
          <p:nvPr>
            <p:ph type="ftr" sz="quarter" idx="15"/>
          </p:nvPr>
        </p:nvSpPr>
        <p:spPr>
          <a:xfrm>
            <a:off x="4572000" y="188640"/>
            <a:ext cx="3096344" cy="268139"/>
          </a:xfrm>
        </p:spPr>
        <p:txBody>
          <a:bodyPr lIns="0" tIns="0" rIns="0" bIns="0"/>
          <a:lstStyle>
            <a:lvl1pPr algn="r">
              <a:defRPr sz="1100" b="1"/>
            </a:lvl1pPr>
          </a:lstStyle>
          <a:p>
            <a:r>
              <a:rPr lang="en-GB" dirty="0" smtClean="0"/>
              <a:t>Global Prospects</a:t>
            </a:r>
            <a:endParaRPr lang="en-GB" dirty="0"/>
          </a:p>
        </p:txBody>
      </p:sp>
    </p:spTree>
    <p:extLst>
      <p:ext uri="{BB962C8B-B14F-4D97-AF65-F5344CB8AC3E}">
        <p14:creationId xmlns:p14="http://schemas.microsoft.com/office/powerpoint/2010/main" val="3648536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Rectangle 6"/>
          <p:cNvSpPr/>
          <p:nvPr userDrawn="1"/>
        </p:nvSpPr>
        <p:spPr>
          <a:xfrm>
            <a:off x="0" y="6534000"/>
            <a:ext cx="914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68000" y="1620000"/>
            <a:ext cx="3582000" cy="4761328"/>
          </a:xfrm>
        </p:spPr>
        <p:txBody>
          <a:bodyPr/>
          <a:lstStyle>
            <a:lvl4pPr marL="541338" indent="-180975">
              <a:defRPr sz="1000">
                <a:solidFill>
                  <a:schemeClr val="tx1"/>
                </a:solidFill>
              </a:defRPr>
            </a:lvl4pPr>
            <a:lvl5pPr marL="722313" indent="-180975">
              <a:defRPr sz="10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xfrm>
            <a:off x="7380312" y="6534000"/>
            <a:ext cx="621432" cy="324000"/>
          </a:xfrm>
        </p:spPr>
        <p:txBody>
          <a:bodyPr lIns="0" tIns="0" rIns="0" bIns="0" anchor="ctr" anchorCtr="0"/>
          <a:lstStyle>
            <a:lvl1pPr>
              <a:defRPr>
                <a:solidFill>
                  <a:schemeClr val="bg1"/>
                </a:solidFill>
              </a:defRPr>
            </a:lvl1pPr>
          </a:lstStyle>
          <a:p>
            <a:fld id="{CE0C6EFC-3E29-47E2-9326-8BCCC8CE18D5}"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000" y="6619800"/>
            <a:ext cx="432283" cy="153793"/>
          </a:xfrm>
          <a:prstGeom prst="rect">
            <a:avLst/>
          </a:prstGeom>
        </p:spPr>
      </p:pic>
      <p:sp>
        <p:nvSpPr>
          <p:cNvPr id="9" name="TextBox 8"/>
          <p:cNvSpPr txBox="1"/>
          <p:nvPr userDrawn="1"/>
        </p:nvSpPr>
        <p:spPr>
          <a:xfrm>
            <a:off x="468000" y="6534000"/>
            <a:ext cx="1655728" cy="288000"/>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rPr>
              <a:t>The </a:t>
            </a:r>
            <a:r>
              <a:rPr lang="en-GB" sz="1300" dirty="0" smtClean="0">
                <a:solidFill>
                  <a:schemeClr val="bg1"/>
                </a:solidFill>
              </a:rPr>
              <a:t>Prospects </a:t>
            </a:r>
            <a:r>
              <a:rPr lang="en-GB" sz="900" dirty="0" smtClean="0">
                <a:solidFill>
                  <a:schemeClr val="bg1"/>
                </a:solidFill>
              </a:rPr>
              <a:t>Service</a:t>
            </a:r>
          </a:p>
        </p:txBody>
      </p:sp>
      <p:sp>
        <p:nvSpPr>
          <p:cNvPr id="10" name="TextBox 9"/>
          <p:cNvSpPr txBox="1"/>
          <p:nvPr userDrawn="1"/>
        </p:nvSpPr>
        <p:spPr>
          <a:xfrm>
            <a:off x="3528000" y="6534000"/>
            <a:ext cx="2556168" cy="324000"/>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dirty="0" smtClean="0">
                <a:solidFill>
                  <a:schemeClr val="bg1"/>
                </a:solidFill>
              </a:rPr>
              <a:t>© Centre for Economics and Business Research,</a:t>
            </a:r>
            <a:r>
              <a:rPr lang="en-GB" sz="700" baseline="0" dirty="0" smtClean="0">
                <a:solidFill>
                  <a:schemeClr val="bg1"/>
                </a:solidFill>
              </a:rPr>
              <a:t> 2013</a:t>
            </a:r>
            <a:endParaRPr lang="en-GB" sz="700" dirty="0" smtClean="0">
              <a:solidFill>
                <a:schemeClr val="bg1"/>
              </a:solidFill>
            </a:endParaRPr>
          </a:p>
        </p:txBody>
      </p:sp>
      <p:sp>
        <p:nvSpPr>
          <p:cNvPr id="11" name="Content Placeholder 2"/>
          <p:cNvSpPr>
            <a:spLocks noGrp="1"/>
          </p:cNvSpPr>
          <p:nvPr>
            <p:ph idx="13"/>
          </p:nvPr>
        </p:nvSpPr>
        <p:spPr>
          <a:xfrm>
            <a:off x="5094283" y="1620422"/>
            <a:ext cx="3582000" cy="4761328"/>
          </a:xfrm>
        </p:spPr>
        <p:txBody>
          <a:bodyPr/>
          <a:lstStyle>
            <a:lvl4pPr marL="541338" indent="-180975" algn="l">
              <a:defRPr sz="1000">
                <a:solidFill>
                  <a:schemeClr val="tx1"/>
                </a:solidFill>
              </a:defRPr>
            </a:lvl4pPr>
            <a:lvl5pPr marL="722313" indent="-180975" algn="l">
              <a:defRPr sz="10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4"/>
          <p:cNvSpPr>
            <a:spLocks noGrp="1"/>
          </p:cNvSpPr>
          <p:nvPr>
            <p:ph type="body" sz="quarter" idx="17"/>
          </p:nvPr>
        </p:nvSpPr>
        <p:spPr>
          <a:xfrm>
            <a:off x="468313" y="908720"/>
            <a:ext cx="8207375" cy="575593"/>
          </a:xfrm>
        </p:spPr>
        <p:txBody>
          <a:bodyPr/>
          <a:lstStyle>
            <a:lvl1pPr>
              <a:defRPr sz="1800">
                <a:solidFill>
                  <a:schemeClr val="tx2"/>
                </a:solidFill>
              </a:defRPr>
            </a:lvl1pPr>
          </a:lstStyle>
          <a:p>
            <a:pPr lvl="0"/>
            <a:r>
              <a:rPr lang="en-US" smtClean="0"/>
              <a:t>Click to edit Master text styles</a:t>
            </a:r>
          </a:p>
        </p:txBody>
      </p:sp>
      <p:sp>
        <p:nvSpPr>
          <p:cNvPr id="13" name="Date Placeholder 15"/>
          <p:cNvSpPr>
            <a:spLocks noGrp="1"/>
          </p:cNvSpPr>
          <p:nvPr>
            <p:ph type="dt" sz="half" idx="14"/>
          </p:nvPr>
        </p:nvSpPr>
        <p:spPr>
          <a:xfrm>
            <a:off x="7740352" y="188640"/>
            <a:ext cx="935930" cy="268139"/>
          </a:xfrm>
        </p:spPr>
        <p:txBody>
          <a:bodyPr lIns="0" tIns="0" rIns="0" bIns="0"/>
          <a:lstStyle>
            <a:lvl1pPr algn="r">
              <a:defRPr sz="1100"/>
            </a:lvl1pPr>
          </a:lstStyle>
          <a:p>
            <a:r>
              <a:rPr lang="en-US" dirty="0" smtClean="0"/>
              <a:t>November 2013</a:t>
            </a:r>
            <a:endParaRPr lang="en-GB" dirty="0"/>
          </a:p>
        </p:txBody>
      </p:sp>
      <p:sp>
        <p:nvSpPr>
          <p:cNvPr id="14" name="Footer Placeholder 16"/>
          <p:cNvSpPr>
            <a:spLocks noGrp="1"/>
          </p:cNvSpPr>
          <p:nvPr>
            <p:ph type="ftr" sz="quarter" idx="15"/>
          </p:nvPr>
        </p:nvSpPr>
        <p:spPr>
          <a:xfrm>
            <a:off x="4572000" y="188640"/>
            <a:ext cx="3096344" cy="268139"/>
          </a:xfrm>
        </p:spPr>
        <p:txBody>
          <a:bodyPr lIns="0" tIns="0" rIns="0" bIns="0"/>
          <a:lstStyle>
            <a:lvl1pPr algn="r">
              <a:defRPr sz="1100" b="1"/>
            </a:lvl1pPr>
          </a:lstStyle>
          <a:p>
            <a:r>
              <a:rPr lang="en-GB" dirty="0" smtClean="0"/>
              <a:t>Global Prospects</a:t>
            </a:r>
            <a:endParaRPr lang="en-GB" dirty="0"/>
          </a:p>
        </p:txBody>
      </p:sp>
    </p:spTree>
    <p:extLst>
      <p:ext uri="{BB962C8B-B14F-4D97-AF65-F5344CB8AC3E}">
        <p14:creationId xmlns:p14="http://schemas.microsoft.com/office/powerpoint/2010/main" val="32239887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5616000"/>
            <a:ext cx="9144000" cy="124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4615" y="468000"/>
            <a:ext cx="899160" cy="89916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0000" y="6012000"/>
            <a:ext cx="1010045" cy="353308"/>
          </a:xfrm>
          <a:prstGeom prst="rect">
            <a:avLst/>
          </a:prstGeom>
        </p:spPr>
      </p:pic>
      <p:sp>
        <p:nvSpPr>
          <p:cNvPr id="11" name="TextBox 10"/>
          <p:cNvSpPr txBox="1"/>
          <p:nvPr userDrawn="1"/>
        </p:nvSpPr>
        <p:spPr>
          <a:xfrm>
            <a:off x="468000" y="5976000"/>
            <a:ext cx="3456384" cy="693360"/>
          </a:xfrm>
          <a:prstGeom prst="rect">
            <a:avLst/>
          </a:prstGeom>
          <a:noFill/>
        </p:spPr>
        <p:txBody>
          <a:bodyPr wrap="square" lIns="0" tIns="0" rIns="0" bIns="0" rtlCol="0">
            <a:noAutofit/>
          </a:bodyPr>
          <a:lstStyle/>
          <a:p>
            <a:pPr>
              <a:lnSpc>
                <a:spcPct val="100000"/>
              </a:lnSpc>
              <a:spcAft>
                <a:spcPts val="600"/>
              </a:spcAft>
            </a:pPr>
            <a:r>
              <a:rPr lang="en-GB" sz="1000" b="1" dirty="0" smtClean="0">
                <a:solidFill>
                  <a:schemeClr val="bg1"/>
                </a:solidFill>
              </a:rPr>
              <a:t>© Centre</a:t>
            </a:r>
            <a:r>
              <a:rPr lang="en-GB" sz="1000" b="1" baseline="0" dirty="0" smtClean="0">
                <a:solidFill>
                  <a:schemeClr val="bg1"/>
                </a:solidFill>
              </a:rPr>
              <a:t> for Economics and Business Research ltd</a:t>
            </a:r>
          </a:p>
          <a:p>
            <a:pPr>
              <a:lnSpc>
                <a:spcPct val="100000"/>
              </a:lnSpc>
            </a:pPr>
            <a:r>
              <a:rPr lang="en-GB" sz="1000" baseline="0" dirty="0" smtClean="0">
                <a:solidFill>
                  <a:schemeClr val="bg1"/>
                </a:solidFill>
              </a:rPr>
              <a:t>Unit 1  4 Bath Street  London  EC1V 9DX</a:t>
            </a:r>
          </a:p>
          <a:p>
            <a:pPr>
              <a:lnSpc>
                <a:spcPct val="100000"/>
              </a:lnSpc>
            </a:pPr>
            <a:r>
              <a:rPr lang="en-GB" sz="1000" b="1" baseline="0" dirty="0" smtClean="0">
                <a:solidFill>
                  <a:schemeClr val="bg1"/>
                </a:solidFill>
              </a:rPr>
              <a:t>T</a:t>
            </a:r>
            <a:r>
              <a:rPr lang="en-GB" sz="1000" baseline="0" dirty="0" smtClean="0">
                <a:solidFill>
                  <a:schemeClr val="bg1"/>
                </a:solidFill>
              </a:rPr>
              <a:t> 020 7324 2850  </a:t>
            </a:r>
            <a:r>
              <a:rPr lang="en-GB" sz="1000" b="1" baseline="0" dirty="0" smtClean="0">
                <a:solidFill>
                  <a:schemeClr val="bg1"/>
                </a:solidFill>
              </a:rPr>
              <a:t>F</a:t>
            </a:r>
            <a:r>
              <a:rPr lang="en-GB" sz="1000" baseline="0" dirty="0" smtClean="0">
                <a:solidFill>
                  <a:schemeClr val="bg1"/>
                </a:solidFill>
              </a:rPr>
              <a:t> 020 7324 2855  </a:t>
            </a:r>
            <a:r>
              <a:rPr lang="en-GB" sz="1000" b="1" baseline="0" dirty="0" smtClean="0">
                <a:solidFill>
                  <a:schemeClr val="bg1"/>
                </a:solidFill>
              </a:rPr>
              <a:t>E</a:t>
            </a:r>
            <a:r>
              <a:rPr lang="en-GB" sz="1000" baseline="0" dirty="0" smtClean="0">
                <a:solidFill>
                  <a:schemeClr val="bg1"/>
                </a:solidFill>
              </a:rPr>
              <a:t> advice@cebr.com  cebr.com</a:t>
            </a:r>
            <a:endParaRPr lang="en-GB" sz="1000" dirty="0" smtClean="0">
              <a:solidFill>
                <a:schemeClr val="bg1"/>
              </a:solidFill>
            </a:endParaRPr>
          </a:p>
        </p:txBody>
      </p:sp>
    </p:spTree>
    <p:extLst>
      <p:ext uri="{BB962C8B-B14F-4D97-AF65-F5344CB8AC3E}">
        <p14:creationId xmlns:p14="http://schemas.microsoft.com/office/powerpoint/2010/main" val="31243518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4"/>
          <p:cNvSpPr>
            <a:spLocks noGrp="1"/>
          </p:cNvSpPr>
          <p:nvPr>
            <p:ph type="body" sz="quarter" idx="17"/>
          </p:nvPr>
        </p:nvSpPr>
        <p:spPr>
          <a:xfrm>
            <a:off x="468313" y="908720"/>
            <a:ext cx="8207375" cy="575593"/>
          </a:xfrm>
        </p:spPr>
        <p:txBody>
          <a:bodyPr/>
          <a:lstStyle>
            <a:lvl1pPr>
              <a:defRPr sz="1800">
                <a:solidFill>
                  <a:schemeClr val="tx2"/>
                </a:solidFill>
              </a:defRPr>
            </a:lvl1pPr>
          </a:lstStyle>
          <a:p>
            <a:pPr lvl="0"/>
            <a:r>
              <a:rPr lang="en-US" smtClean="0"/>
              <a:t>Click to edit Master text styles</a:t>
            </a:r>
          </a:p>
        </p:txBody>
      </p:sp>
      <p:sp>
        <p:nvSpPr>
          <p:cNvPr id="4" name="Date Placeholder 15"/>
          <p:cNvSpPr>
            <a:spLocks noGrp="1"/>
          </p:cNvSpPr>
          <p:nvPr>
            <p:ph type="dt" sz="half" idx="14"/>
          </p:nvPr>
        </p:nvSpPr>
        <p:spPr>
          <a:xfrm>
            <a:off x="7740352" y="188640"/>
            <a:ext cx="935930" cy="268139"/>
          </a:xfrm>
        </p:spPr>
        <p:txBody>
          <a:bodyPr lIns="0" tIns="0" rIns="0" bIns="0"/>
          <a:lstStyle>
            <a:lvl1pPr algn="r">
              <a:defRPr sz="1100"/>
            </a:lvl1pPr>
          </a:lstStyle>
          <a:p>
            <a:r>
              <a:rPr lang="en-US" dirty="0" smtClean="0"/>
              <a:t>November 2013</a:t>
            </a:r>
            <a:endParaRPr lang="en-GB" dirty="0"/>
          </a:p>
        </p:txBody>
      </p:sp>
      <p:sp>
        <p:nvSpPr>
          <p:cNvPr id="5" name="Footer Placeholder 16"/>
          <p:cNvSpPr>
            <a:spLocks noGrp="1"/>
          </p:cNvSpPr>
          <p:nvPr>
            <p:ph type="ftr" sz="quarter" idx="15"/>
          </p:nvPr>
        </p:nvSpPr>
        <p:spPr>
          <a:xfrm>
            <a:off x="4572000" y="188640"/>
            <a:ext cx="3096344" cy="268139"/>
          </a:xfrm>
        </p:spPr>
        <p:txBody>
          <a:bodyPr lIns="0" tIns="0" rIns="0" bIns="0"/>
          <a:lstStyle>
            <a:lvl1pPr algn="r">
              <a:defRPr sz="1100" b="1"/>
            </a:lvl1pPr>
          </a:lstStyle>
          <a:p>
            <a:r>
              <a:rPr lang="en-GB" dirty="0" smtClean="0"/>
              <a:t>Global Prospects</a:t>
            </a:r>
            <a:endParaRPr lang="en-GB" dirty="0"/>
          </a:p>
        </p:txBody>
      </p:sp>
      <p:sp>
        <p:nvSpPr>
          <p:cNvPr id="6" name="Rectangle 5"/>
          <p:cNvSpPr/>
          <p:nvPr userDrawn="1"/>
        </p:nvSpPr>
        <p:spPr>
          <a:xfrm>
            <a:off x="0" y="6534000"/>
            <a:ext cx="914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lide Number Placeholder 5"/>
          <p:cNvSpPr>
            <a:spLocks noGrp="1"/>
          </p:cNvSpPr>
          <p:nvPr>
            <p:ph type="sldNum" sz="quarter" idx="12"/>
          </p:nvPr>
        </p:nvSpPr>
        <p:spPr>
          <a:xfrm>
            <a:off x="7380312" y="6534000"/>
            <a:ext cx="621432" cy="324000"/>
          </a:xfrm>
        </p:spPr>
        <p:txBody>
          <a:bodyPr lIns="0" tIns="0" rIns="0" bIns="0" anchor="ctr" anchorCtr="0"/>
          <a:lstStyle>
            <a:lvl1pPr>
              <a:defRPr>
                <a:solidFill>
                  <a:schemeClr val="bg1"/>
                </a:solidFill>
              </a:defRPr>
            </a:lvl1pPr>
          </a:lstStyle>
          <a:p>
            <a:fld id="{CE0C6EFC-3E29-47E2-9326-8BCCC8CE18D5}"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000" y="6619800"/>
            <a:ext cx="432283" cy="153793"/>
          </a:xfrm>
          <a:prstGeom prst="rect">
            <a:avLst/>
          </a:prstGeom>
        </p:spPr>
      </p:pic>
      <p:sp>
        <p:nvSpPr>
          <p:cNvPr id="9" name="TextBox 8"/>
          <p:cNvSpPr txBox="1"/>
          <p:nvPr userDrawn="1"/>
        </p:nvSpPr>
        <p:spPr>
          <a:xfrm>
            <a:off x="468000" y="6534000"/>
            <a:ext cx="1655728" cy="288000"/>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rPr>
              <a:t>The </a:t>
            </a:r>
            <a:r>
              <a:rPr lang="en-GB" sz="1300" dirty="0" smtClean="0">
                <a:solidFill>
                  <a:schemeClr val="bg1"/>
                </a:solidFill>
              </a:rPr>
              <a:t>Prospects </a:t>
            </a:r>
            <a:r>
              <a:rPr lang="en-GB" sz="900" dirty="0" smtClean="0">
                <a:solidFill>
                  <a:schemeClr val="bg1"/>
                </a:solidFill>
              </a:rPr>
              <a:t>Service</a:t>
            </a:r>
          </a:p>
        </p:txBody>
      </p:sp>
      <p:sp>
        <p:nvSpPr>
          <p:cNvPr id="10" name="TextBox 9"/>
          <p:cNvSpPr txBox="1"/>
          <p:nvPr userDrawn="1"/>
        </p:nvSpPr>
        <p:spPr>
          <a:xfrm>
            <a:off x="3528000" y="6534000"/>
            <a:ext cx="2556168" cy="324000"/>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dirty="0" smtClean="0">
                <a:solidFill>
                  <a:schemeClr val="bg1"/>
                </a:solidFill>
              </a:rPr>
              <a:t>© Centre for economics and business research,</a:t>
            </a:r>
            <a:r>
              <a:rPr lang="en-GB" sz="700" baseline="0" dirty="0" smtClean="0">
                <a:solidFill>
                  <a:schemeClr val="bg1"/>
                </a:solidFill>
              </a:rPr>
              <a:t> 2013</a:t>
            </a:r>
            <a:endParaRPr lang="en-GB" sz="700" dirty="0" smtClean="0">
              <a:solidFill>
                <a:schemeClr val="bg1"/>
              </a:solidFill>
            </a:endParaRPr>
          </a:p>
        </p:txBody>
      </p:sp>
    </p:spTree>
    <p:extLst>
      <p:ext uri="{BB962C8B-B14F-4D97-AF65-F5344CB8AC3E}">
        <p14:creationId xmlns:p14="http://schemas.microsoft.com/office/powerpoint/2010/main" val="592527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534000"/>
            <a:ext cx="914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5"/>
          <p:cNvSpPr>
            <a:spLocks noGrp="1"/>
          </p:cNvSpPr>
          <p:nvPr>
            <p:ph type="sldNum" sz="quarter" idx="12"/>
          </p:nvPr>
        </p:nvSpPr>
        <p:spPr>
          <a:xfrm>
            <a:off x="7380312" y="6534000"/>
            <a:ext cx="621432" cy="324000"/>
          </a:xfrm>
        </p:spPr>
        <p:txBody>
          <a:bodyPr lIns="0" tIns="0" rIns="0" bIns="0" anchor="ctr" anchorCtr="0"/>
          <a:lstStyle>
            <a:lvl1pPr>
              <a:defRPr>
                <a:solidFill>
                  <a:schemeClr val="bg1"/>
                </a:solidFill>
              </a:defRPr>
            </a:lvl1pPr>
          </a:lstStyle>
          <a:p>
            <a:fld id="{CE0C6EFC-3E29-47E2-9326-8BCCC8CE18D5}" type="slidenum">
              <a:rPr lang="en-GB" smtClean="0"/>
              <a:pPr/>
              <a:t>‹#›</a:t>
            </a:fld>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000" y="6619800"/>
            <a:ext cx="432283" cy="153793"/>
          </a:xfrm>
          <a:prstGeom prst="rect">
            <a:avLst/>
          </a:prstGeom>
        </p:spPr>
      </p:pic>
      <p:sp>
        <p:nvSpPr>
          <p:cNvPr id="5" name="TextBox 4"/>
          <p:cNvSpPr txBox="1"/>
          <p:nvPr userDrawn="1"/>
        </p:nvSpPr>
        <p:spPr>
          <a:xfrm>
            <a:off x="468000" y="6534000"/>
            <a:ext cx="1655728" cy="288000"/>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rPr>
              <a:t>The </a:t>
            </a:r>
            <a:r>
              <a:rPr lang="en-GB" sz="1300" dirty="0" smtClean="0">
                <a:solidFill>
                  <a:schemeClr val="bg1"/>
                </a:solidFill>
              </a:rPr>
              <a:t>Prospects </a:t>
            </a:r>
            <a:r>
              <a:rPr lang="en-GB" sz="900" dirty="0" smtClean="0">
                <a:solidFill>
                  <a:schemeClr val="bg1"/>
                </a:solidFill>
              </a:rPr>
              <a:t>Service</a:t>
            </a:r>
          </a:p>
        </p:txBody>
      </p:sp>
      <p:sp>
        <p:nvSpPr>
          <p:cNvPr id="6" name="TextBox 5"/>
          <p:cNvSpPr txBox="1"/>
          <p:nvPr userDrawn="1"/>
        </p:nvSpPr>
        <p:spPr>
          <a:xfrm>
            <a:off x="3528000" y="6534000"/>
            <a:ext cx="2556168" cy="324000"/>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dirty="0" smtClean="0">
                <a:solidFill>
                  <a:schemeClr val="bg1"/>
                </a:solidFill>
              </a:rPr>
              <a:t>© Centre for economics and business research,</a:t>
            </a:r>
            <a:r>
              <a:rPr lang="en-GB" sz="700" baseline="0" dirty="0" smtClean="0">
                <a:solidFill>
                  <a:schemeClr val="bg1"/>
                </a:solidFill>
              </a:rPr>
              <a:t> 2013</a:t>
            </a:r>
            <a:endParaRPr lang="en-GB" sz="700" dirty="0" smtClean="0">
              <a:solidFill>
                <a:schemeClr val="bg1"/>
              </a:solidFill>
            </a:endParaRPr>
          </a:p>
        </p:txBody>
      </p:sp>
    </p:spTree>
    <p:extLst>
      <p:ext uri="{BB962C8B-B14F-4D97-AF65-F5344CB8AC3E}">
        <p14:creationId xmlns:p14="http://schemas.microsoft.com/office/powerpoint/2010/main" val="2722617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3143506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21678" y="1009650"/>
            <a:ext cx="3982915" cy="54673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270" y="1009650"/>
            <a:ext cx="3984381" cy="54673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494078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68000"/>
            <a:ext cx="8208000" cy="44072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68000" y="1620000"/>
            <a:ext cx="8208000" cy="476132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November 2013</a:t>
            </a:r>
            <a:endParaRPr lang="en-GB" dirty="0"/>
          </a:p>
        </p:txBody>
      </p:sp>
      <p:sp>
        <p:nvSpPr>
          <p:cNvPr id="5" name="Footer Placeholder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Global Prospects</a:t>
            </a:r>
            <a:endParaRPr lang="en-GB" dirty="0"/>
          </a:p>
        </p:txBody>
      </p:sp>
      <p:sp>
        <p:nvSpPr>
          <p:cNvPr id="6" name="Slide Number Placeholder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fld id="{CE0C6EFC-3E29-47E2-9326-8BCCC8CE18D5}" type="slidenum">
              <a:rPr lang="en-GB" smtClean="0"/>
              <a:t>‹#›</a:t>
            </a:fld>
            <a:endParaRPr lang="en-GB" dirty="0"/>
          </a:p>
        </p:txBody>
      </p:sp>
    </p:spTree>
    <p:extLst>
      <p:ext uri="{BB962C8B-B14F-4D97-AF65-F5344CB8AC3E}">
        <p14:creationId xmlns:p14="http://schemas.microsoft.com/office/powerpoint/2010/main" val="3163939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4" r:id="rId6"/>
    <p:sldLayoutId id="2147483655" r:id="rId7"/>
    <p:sldLayoutId id="2147483659" r:id="rId8"/>
    <p:sldLayoutId id="2147483660" r:id="rId9"/>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800"/>
        </a:spcBef>
        <a:buFont typeface="Arial" pitchFamily="34" charset="0"/>
        <a:buNone/>
        <a:defRPr sz="1000" kern="1200">
          <a:solidFill>
            <a:schemeClr val="tx1"/>
          </a:solidFill>
          <a:latin typeface="+mn-lt"/>
          <a:ea typeface="+mn-ea"/>
          <a:cs typeface="+mn-cs"/>
        </a:defRPr>
      </a:lvl1pPr>
      <a:lvl2pPr marL="171450" indent="-171450" algn="l" defTabSz="914400" rtl="0" eaLnBrk="1" latinLnBrk="0" hangingPunct="1">
        <a:lnSpc>
          <a:spcPct val="100000"/>
        </a:lnSpc>
        <a:spcBef>
          <a:spcPts val="800"/>
        </a:spcBef>
        <a:buFont typeface="Arial" pitchFamily="34" charset="0"/>
        <a:buChar char="•"/>
        <a:defRPr sz="1000" kern="1200">
          <a:solidFill>
            <a:schemeClr val="tx1"/>
          </a:solidFill>
          <a:latin typeface="+mn-lt"/>
          <a:ea typeface="+mn-ea"/>
          <a:cs typeface="+mn-cs"/>
        </a:defRPr>
      </a:lvl2pPr>
      <a:lvl3pPr marL="361950" indent="-180975" algn="l" defTabSz="914400" rtl="0" eaLnBrk="1" latinLnBrk="0" hangingPunct="1">
        <a:lnSpc>
          <a:spcPct val="100000"/>
        </a:lnSpc>
        <a:spcBef>
          <a:spcPts val="800"/>
        </a:spcBef>
        <a:buFont typeface="Arial" pitchFamily="34" charset="0"/>
        <a:buChar char="•"/>
        <a:defRPr sz="1000" kern="1200">
          <a:solidFill>
            <a:schemeClr val="tx1"/>
          </a:solidFill>
          <a:latin typeface="+mn-lt"/>
          <a:ea typeface="+mn-ea"/>
          <a:cs typeface="+mn-cs"/>
        </a:defRPr>
      </a:lvl3pPr>
      <a:lvl4pPr marL="180975" indent="-180975" algn="l" defTabSz="914400" rtl="0" eaLnBrk="1" latinLnBrk="0" hangingPunct="1">
        <a:lnSpc>
          <a:spcPct val="100000"/>
        </a:lnSpc>
        <a:spcBef>
          <a:spcPts val="800"/>
        </a:spcBef>
        <a:buFont typeface="Arial" pitchFamily="34" charset="0"/>
        <a:buChar char="•"/>
        <a:defRPr sz="1300" kern="1200">
          <a:solidFill>
            <a:schemeClr val="tx1">
              <a:lumMod val="50000"/>
              <a:lumOff val="50000"/>
            </a:schemeClr>
          </a:solidFill>
          <a:latin typeface="+mn-lt"/>
          <a:ea typeface="+mn-ea"/>
          <a:cs typeface="+mn-cs"/>
        </a:defRPr>
      </a:lvl4pPr>
      <a:lvl5pPr marL="360363" indent="-179388" algn="l" defTabSz="914400" rtl="0" eaLnBrk="1" latinLnBrk="0" hangingPunct="1">
        <a:lnSpc>
          <a:spcPct val="100000"/>
        </a:lnSpc>
        <a:spcBef>
          <a:spcPts val="800"/>
        </a:spcBef>
        <a:buFont typeface="Arial" pitchFamily="34" charset="0"/>
        <a:buChar char="•"/>
        <a:defRPr sz="13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dmcwilliams@cebr.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564904"/>
            <a:ext cx="8208000" cy="650503"/>
          </a:xfrm>
        </p:spPr>
        <p:txBody>
          <a:bodyPr/>
          <a:lstStyle/>
          <a:p>
            <a:r>
              <a:rPr lang="en-GB" dirty="0" smtClean="0"/>
              <a:t>Can the Euro survive globalisation?</a:t>
            </a:r>
            <a:endParaRPr lang="en-GB" dirty="0"/>
          </a:p>
        </p:txBody>
      </p:sp>
      <p:sp>
        <p:nvSpPr>
          <p:cNvPr id="3" name="Subtitle 2"/>
          <p:cNvSpPr>
            <a:spLocks noGrp="1"/>
          </p:cNvSpPr>
          <p:nvPr>
            <p:ph type="subTitle" idx="1"/>
          </p:nvPr>
        </p:nvSpPr>
        <p:spPr>
          <a:xfrm>
            <a:off x="683568" y="3215407"/>
            <a:ext cx="8208000" cy="405176"/>
          </a:xfrm>
        </p:spPr>
        <p:txBody>
          <a:bodyPr/>
          <a:lstStyle/>
          <a:p>
            <a:pPr>
              <a:spcAft>
                <a:spcPct val="0"/>
              </a:spcAft>
            </a:pPr>
            <a:r>
              <a:rPr lang="en-US" sz="2400" b="1" dirty="0">
                <a:latin typeface="Arial Narrow" pitchFamily="34" charset="0"/>
              </a:rPr>
              <a:t>Year 2, Lecture 5</a:t>
            </a:r>
          </a:p>
          <a:p>
            <a:pPr>
              <a:spcAft>
                <a:spcPct val="0"/>
              </a:spcAft>
            </a:pPr>
            <a:r>
              <a:rPr lang="en-US" sz="2400" dirty="0">
                <a:latin typeface="Arial Narrow" pitchFamily="34" charset="0"/>
              </a:rPr>
              <a:t>Douglas McWilliams</a:t>
            </a:r>
          </a:p>
          <a:p>
            <a:pPr>
              <a:spcAft>
                <a:spcPct val="0"/>
              </a:spcAft>
            </a:pPr>
            <a:r>
              <a:rPr lang="en-US" sz="2400" b="1" dirty="0">
                <a:latin typeface="Arial Narrow" pitchFamily="34" charset="0"/>
              </a:rPr>
              <a:t>Mercers School Memorial Professor of Commerce </a:t>
            </a:r>
          </a:p>
          <a:p>
            <a:pPr>
              <a:spcAft>
                <a:spcPct val="0"/>
              </a:spcAft>
            </a:pPr>
            <a:r>
              <a:rPr lang="en-US" sz="2400" b="1" dirty="0" smtClean="0">
                <a:latin typeface="Arial Narrow" pitchFamily="34" charset="0"/>
              </a:rPr>
              <a:t>Gresham College</a:t>
            </a:r>
            <a:endParaRPr lang="en-US" sz="2400" b="1" dirty="0">
              <a:latin typeface="Arial Narrow" pitchFamily="34" charset="0"/>
            </a:endParaRPr>
          </a:p>
        </p:txBody>
      </p:sp>
      <p:sp>
        <p:nvSpPr>
          <p:cNvPr id="4" name="Date Placeholder 3"/>
          <p:cNvSpPr>
            <a:spLocks noGrp="1"/>
          </p:cNvSpPr>
          <p:nvPr>
            <p:ph type="dt" sz="half" idx="10"/>
          </p:nvPr>
        </p:nvSpPr>
        <p:spPr>
          <a:xfrm>
            <a:off x="668946" y="5157192"/>
            <a:ext cx="8208456" cy="365125"/>
          </a:xfrm>
        </p:spPr>
        <p:txBody>
          <a:bodyPr/>
          <a:lstStyle/>
          <a:p>
            <a:r>
              <a:rPr lang="en-US" dirty="0" smtClean="0"/>
              <a:t>12 February 2014</a:t>
            </a:r>
            <a:endParaRPr lang="en-GB" dirty="0"/>
          </a:p>
        </p:txBody>
      </p:sp>
    </p:spTree>
    <p:extLst>
      <p:ext uri="{BB962C8B-B14F-4D97-AF65-F5344CB8AC3E}">
        <p14:creationId xmlns:p14="http://schemas.microsoft.com/office/powerpoint/2010/main" val="1145676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0C6EFC-3E29-47E2-9326-8BCCC8CE18D5}" type="slidenum">
              <a:rPr lang="en-GB" smtClean="0"/>
              <a:pPr/>
              <a:t>10</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93264585"/>
              </p:ext>
            </p:extLst>
          </p:nvPr>
        </p:nvGraphicFramePr>
        <p:xfrm>
          <a:off x="2915816" y="980728"/>
          <a:ext cx="4320480" cy="5476875"/>
        </p:xfrm>
        <a:graphic>
          <a:graphicData uri="http://schemas.openxmlformats.org/drawingml/2006/table">
            <a:tbl>
              <a:tblPr/>
              <a:tblGrid>
                <a:gridCol w="3390511"/>
                <a:gridCol w="929969"/>
              </a:tblGrid>
              <a:tr h="225416">
                <a:tc>
                  <a:txBody>
                    <a:bodyPr/>
                    <a:lstStyle/>
                    <a:p>
                      <a:pPr algn="l" fontAlgn="b"/>
                      <a:r>
                        <a:rPr lang="en-GB" sz="1500" b="0" i="0" u="none" strike="noStrike" baseline="0" dirty="0">
                          <a:solidFill>
                            <a:srgbClr val="000000"/>
                          </a:solidFill>
                          <a:effectLst/>
                          <a:latin typeface="Calibri" panose="020F0502020204030204" pitchFamily="34" charset="0"/>
                        </a:rPr>
                        <a:t>Zimbabwe</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-26.0%</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San Marino</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-8.0%</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Italy</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-0.2%</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Portugal</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0.5%</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Greece</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1.9%</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Micronesia</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4.6%</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Central African Republic</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6.3%</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Denmark</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7.1%</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Jamaica</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7.9%</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Barbados</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9.4%</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Japan</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11.5%</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Netherlands</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12.4%</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The Bahamas</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12.6%</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Haiti</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13.3%</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France</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14.2%</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Libya</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14.6%</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Antigua and Barbuda</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15.0%</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Germany</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15.1%</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Belgium</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16.8%</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Tuvalu</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17.2%</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Tonga</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18.2%</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Cyprus</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18.3%</a:t>
                      </a:r>
                    </a:p>
                  </a:txBody>
                  <a:tcPr marL="9525" marR="9525" marT="9525" marB="0" anchor="b">
                    <a:lnL>
                      <a:noFill/>
                    </a:lnL>
                    <a:lnR>
                      <a:noFill/>
                    </a:lnR>
                    <a:lnT>
                      <a:noFill/>
                    </a:lnT>
                    <a:lnB>
                      <a:noFill/>
                    </a:lnB>
                  </a:tcPr>
                </a:tc>
              </a:tr>
              <a:tr h="225416">
                <a:tc>
                  <a:txBody>
                    <a:bodyPr/>
                    <a:lstStyle/>
                    <a:p>
                      <a:pPr algn="l" fontAlgn="b"/>
                      <a:r>
                        <a:rPr lang="en-GB" sz="1500" b="0" i="0" u="none" strike="noStrike" baseline="0" dirty="0">
                          <a:solidFill>
                            <a:srgbClr val="000000"/>
                          </a:solidFill>
                          <a:effectLst/>
                          <a:latin typeface="Calibri" panose="020F0502020204030204" pitchFamily="34" charset="0"/>
                        </a:rPr>
                        <a:t>Spain</a:t>
                      </a:r>
                    </a:p>
                  </a:txBody>
                  <a:tcPr marL="9525" marR="9525" marT="9525" marB="0" anchor="b">
                    <a:lnL>
                      <a:noFill/>
                    </a:lnL>
                    <a:lnR>
                      <a:noFill/>
                    </a:lnR>
                    <a:lnT>
                      <a:noFill/>
                    </a:lnT>
                    <a:lnB>
                      <a:noFill/>
                    </a:lnB>
                  </a:tcPr>
                </a:tc>
                <a:tc>
                  <a:txBody>
                    <a:bodyPr/>
                    <a:lstStyle/>
                    <a:p>
                      <a:pPr algn="r" fontAlgn="b"/>
                      <a:r>
                        <a:rPr lang="en-GB" sz="1500" b="0" i="0" u="none" strike="noStrike" baseline="0" dirty="0">
                          <a:solidFill>
                            <a:srgbClr val="000000"/>
                          </a:solidFill>
                          <a:effectLst/>
                          <a:latin typeface="Calibri" panose="020F0502020204030204" pitchFamily="34" charset="0"/>
                        </a:rPr>
                        <a:t>19.0%</a:t>
                      </a:r>
                    </a:p>
                  </a:txBody>
                  <a:tcPr marL="9525" marR="9525" marT="9525" marB="0" anchor="b">
                    <a:lnL>
                      <a:noFill/>
                    </a:lnL>
                    <a:lnR>
                      <a:noFill/>
                    </a:lnR>
                    <a:lnT>
                      <a:noFill/>
                    </a:lnT>
                    <a:lnB>
                      <a:noFill/>
                    </a:lnB>
                  </a:tcPr>
                </a:tc>
              </a:tr>
            </a:tbl>
          </a:graphicData>
        </a:graphic>
      </p:graphicFrame>
      <p:sp>
        <p:nvSpPr>
          <p:cNvPr id="5" name="Title 1"/>
          <p:cNvSpPr txBox="1">
            <a:spLocks/>
          </p:cNvSpPr>
          <p:nvPr/>
        </p:nvSpPr>
        <p:spPr>
          <a:xfrm>
            <a:off x="251520" y="188640"/>
            <a:ext cx="8208000" cy="440720"/>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mj-ea"/>
                <a:cs typeface="+mj-cs"/>
              </a:defRPr>
            </a:lvl1pPr>
          </a:lstStyle>
          <a:p>
            <a:r>
              <a:rPr lang="en-GB" dirty="0" smtClean="0"/>
              <a:t>All 23 of </a:t>
            </a:r>
            <a:r>
              <a:rPr lang="en-GB" dirty="0" smtClean="0"/>
              <a:t>the 188 countries covered by the IMF with less than 20% growth 2000-13</a:t>
            </a:r>
            <a:endParaRPr lang="en-GB" dirty="0"/>
          </a:p>
        </p:txBody>
      </p:sp>
    </p:spTree>
    <p:extLst>
      <p:ext uri="{BB962C8B-B14F-4D97-AF65-F5344CB8AC3E}">
        <p14:creationId xmlns:p14="http://schemas.microsoft.com/office/powerpoint/2010/main" val="42866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Eurozone returns to growth, but hold the champagne</a:t>
            </a:r>
            <a:endParaRPr lang="en-GB" dirty="0"/>
          </a:p>
        </p:txBody>
      </p:sp>
      <p:sp>
        <p:nvSpPr>
          <p:cNvPr id="4" name="Content Placeholder 3"/>
          <p:cNvSpPr>
            <a:spLocks noGrp="1"/>
          </p:cNvSpPr>
          <p:nvPr>
            <p:ph idx="13"/>
          </p:nvPr>
        </p:nvSpPr>
        <p:spPr>
          <a:xfrm>
            <a:off x="755576" y="1004965"/>
            <a:ext cx="4500000" cy="224824"/>
          </a:xfrm>
        </p:spPr>
        <p:txBody>
          <a:bodyPr/>
          <a:lstStyle/>
          <a:p>
            <a:r>
              <a:rPr lang="en-GB" sz="1300" b="1" dirty="0" smtClean="0"/>
              <a:t>Eurozone real GDP, annual growth</a:t>
            </a:r>
            <a:endParaRPr lang="en-GB" sz="1300" b="1" dirty="0"/>
          </a:p>
        </p:txBody>
      </p:sp>
      <p:sp>
        <p:nvSpPr>
          <p:cNvPr id="7" name="Footer Placeholder 6"/>
          <p:cNvSpPr>
            <a:spLocks noGrp="1"/>
          </p:cNvSpPr>
          <p:nvPr>
            <p:ph type="ftr" sz="quarter" idx="15"/>
          </p:nvPr>
        </p:nvSpPr>
        <p:spPr>
          <a:xfrm>
            <a:off x="4571999" y="188640"/>
            <a:ext cx="4318895" cy="279360"/>
          </a:xfrm>
        </p:spPr>
        <p:txBody>
          <a:bodyPr/>
          <a:lstStyle/>
          <a:p>
            <a:r>
              <a:rPr lang="en-GB" dirty="0" smtClean="0"/>
              <a:t>Global Prospects </a:t>
            </a:r>
            <a:r>
              <a:rPr lang="en-GB" b="0" dirty="0" smtClean="0"/>
              <a:t>January 2014</a:t>
            </a:r>
            <a:endParaRPr lang="en-GB" dirty="0"/>
          </a:p>
        </p:txBody>
      </p:sp>
      <p:graphicFrame>
        <p:nvGraphicFramePr>
          <p:cNvPr id="8" name="Chart 7"/>
          <p:cNvGraphicFramePr/>
          <p:nvPr>
            <p:extLst>
              <p:ext uri="{D42A27DB-BD31-4B8C-83A1-F6EECF244321}">
                <p14:modId xmlns:p14="http://schemas.microsoft.com/office/powerpoint/2010/main" val="868233141"/>
              </p:ext>
            </p:extLst>
          </p:nvPr>
        </p:nvGraphicFramePr>
        <p:xfrm>
          <a:off x="323528" y="1484784"/>
          <a:ext cx="7492186" cy="41429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468000" y="5960412"/>
            <a:ext cx="8208000" cy="435122"/>
          </a:xfrm>
          <a:prstGeom prst="rect">
            <a:avLst/>
          </a:prstGeom>
          <a:noFill/>
        </p:spPr>
        <p:txBody>
          <a:bodyPr wrap="square" lIns="0" tIns="0" rIns="0" bIns="0" rtlCol="0">
            <a:noAutofit/>
          </a:bodyPr>
          <a:lstStyle/>
          <a:p>
            <a:r>
              <a:rPr lang="en-GB" sz="1000" dirty="0" smtClean="0"/>
              <a:t>Source: IMF, Cebr forecast. </a:t>
            </a:r>
            <a:r>
              <a:rPr lang="en-GB" sz="1000" dirty="0"/>
              <a:t>Group includes </a:t>
            </a:r>
            <a:r>
              <a:rPr lang="en-GB" sz="1000" dirty="0" smtClean="0"/>
              <a:t>Austria, Belgium, Cyprus, Estonia, Finland, France, Germany, Greece, Ireland, Italy, Latvia, Luxembourg, Malta, Netherlands, Portugal, Slovakia, Slovenia, and Spain.</a:t>
            </a:r>
            <a:endParaRPr lang="en-GB" sz="1000" dirty="0"/>
          </a:p>
          <a:p>
            <a:endParaRPr lang="en-GB" sz="1000" dirty="0" smtClean="0"/>
          </a:p>
        </p:txBody>
      </p:sp>
      <p:sp>
        <p:nvSpPr>
          <p:cNvPr id="10" name="Slide Number Placeholder 9"/>
          <p:cNvSpPr>
            <a:spLocks noGrp="1"/>
          </p:cNvSpPr>
          <p:nvPr>
            <p:ph type="sldNum" sz="quarter" idx="4294967295"/>
          </p:nvPr>
        </p:nvSpPr>
        <p:spPr>
          <a:xfrm>
            <a:off x="7380312" y="6534000"/>
            <a:ext cx="621432" cy="324000"/>
          </a:xfrm>
          <a:prstGeom prst="rect">
            <a:avLst/>
          </a:prstGeom>
        </p:spPr>
        <p:txBody>
          <a:bodyPr/>
          <a:lstStyle/>
          <a:p>
            <a:fld id="{CE0C6EFC-3E29-47E2-9326-8BCCC8CE18D5}" type="slidenum">
              <a:rPr lang="en-GB" smtClean="0"/>
              <a:pPr/>
              <a:t>11</a:t>
            </a:fld>
            <a:endParaRPr lang="en-GB" dirty="0"/>
          </a:p>
        </p:txBody>
      </p:sp>
    </p:spTree>
    <p:extLst>
      <p:ext uri="{BB962C8B-B14F-4D97-AF65-F5344CB8AC3E}">
        <p14:creationId xmlns:p14="http://schemas.microsoft.com/office/powerpoint/2010/main" val="2612705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Whereas in 2000 China only competed with the EU in 15% of products, the latest data shows this has increased to 35%</a:t>
            </a:r>
            <a:endParaRPr lang="en-GB"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061313971"/>
              </p:ext>
            </p:extLst>
          </p:nvPr>
        </p:nvGraphicFramePr>
        <p:xfrm>
          <a:off x="323528" y="1556792"/>
          <a:ext cx="8153712" cy="48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68000" y="6597352"/>
            <a:ext cx="4031992" cy="260648"/>
          </a:xfrm>
          <a:prstGeom prst="rect">
            <a:avLst/>
          </a:prstGeom>
          <a:noFill/>
        </p:spPr>
        <p:txBody>
          <a:bodyPr wrap="none" lIns="0" tIns="0" rIns="0" bIns="0" rtlCol="0">
            <a:noAutofit/>
          </a:bodyPr>
          <a:lstStyle/>
          <a:p>
            <a:r>
              <a:rPr lang="en-GB" sz="1000" dirty="0" smtClean="0"/>
              <a:t>Source: Complementary </a:t>
            </a:r>
            <a:r>
              <a:rPr lang="en-GB" sz="1000" dirty="0"/>
              <a:t>Index for European and Chinese Exports </a:t>
            </a:r>
            <a:endParaRPr lang="en-GB" sz="1000" dirty="0" smtClean="0"/>
          </a:p>
        </p:txBody>
      </p:sp>
    </p:spTree>
    <p:extLst>
      <p:ext uri="{BB962C8B-B14F-4D97-AF65-F5344CB8AC3E}">
        <p14:creationId xmlns:p14="http://schemas.microsoft.com/office/powerpoint/2010/main" val="361172461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424480" cy="440720"/>
          </a:xfrm>
        </p:spPr>
        <p:txBody>
          <a:bodyPr/>
          <a:lstStyle/>
          <a:p>
            <a:r>
              <a:rPr lang="en-GB" dirty="0" smtClean="0"/>
              <a:t>….and by 2028 based on our WELT forecasts, this will be up to 75%</a:t>
            </a:r>
            <a:endParaRPr lang="en-GB"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93493791"/>
              </p:ext>
            </p:extLst>
          </p:nvPr>
        </p:nvGraphicFramePr>
        <p:xfrm>
          <a:off x="323528" y="1556792"/>
          <a:ext cx="8153712" cy="48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68000" y="6597352"/>
            <a:ext cx="4031992" cy="260648"/>
          </a:xfrm>
          <a:prstGeom prst="rect">
            <a:avLst/>
          </a:prstGeom>
          <a:noFill/>
        </p:spPr>
        <p:txBody>
          <a:bodyPr wrap="none" lIns="0" tIns="0" rIns="0" bIns="0" rtlCol="0">
            <a:noAutofit/>
          </a:bodyPr>
          <a:lstStyle/>
          <a:p>
            <a:r>
              <a:rPr lang="en-GB" sz="1000" dirty="0" smtClean="0"/>
              <a:t>Source: Complementary </a:t>
            </a:r>
            <a:r>
              <a:rPr lang="en-GB" sz="1000" dirty="0"/>
              <a:t>Index for European and Chinese Exports </a:t>
            </a:r>
            <a:endParaRPr lang="en-GB" sz="1000" dirty="0" smtClean="0"/>
          </a:p>
        </p:txBody>
      </p:sp>
    </p:spTree>
    <p:extLst>
      <p:ext uri="{BB962C8B-B14F-4D97-AF65-F5344CB8AC3E}">
        <p14:creationId xmlns:p14="http://schemas.microsoft.com/office/powerpoint/2010/main" val="420379633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Bank data for extent of trade</a:t>
            </a:r>
            <a:endParaRPr lang="en-GB" dirty="0"/>
          </a:p>
        </p:txBody>
      </p:sp>
      <p:pic>
        <p:nvPicPr>
          <p:cNvPr id="5" name="Picture 4"/>
          <p:cNvPicPr>
            <a:picLocks noChangeAspect="1"/>
          </p:cNvPicPr>
          <p:nvPr/>
        </p:nvPicPr>
        <p:blipFill>
          <a:blip r:embed="rId2"/>
          <a:stretch>
            <a:fillRect/>
          </a:stretch>
        </p:blipFill>
        <p:spPr>
          <a:xfrm>
            <a:off x="1043608" y="1036054"/>
            <a:ext cx="6120679" cy="5650011"/>
          </a:xfrm>
          <a:prstGeom prst="rect">
            <a:avLst/>
          </a:prstGeom>
        </p:spPr>
      </p:pic>
    </p:spTree>
    <p:extLst>
      <p:ext uri="{BB962C8B-B14F-4D97-AF65-F5344CB8AC3E}">
        <p14:creationId xmlns:p14="http://schemas.microsoft.com/office/powerpoint/2010/main" val="122417059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Bank Merchandise Trade Complementarity Index with China for selected EU member States, 2012</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27445364"/>
              </p:ext>
            </p:extLst>
          </p:nvPr>
        </p:nvGraphicFramePr>
        <p:xfrm>
          <a:off x="1979712" y="1988840"/>
          <a:ext cx="4752528" cy="4032448"/>
        </p:xfrm>
        <a:graphic>
          <a:graphicData uri="http://schemas.openxmlformats.org/drawingml/2006/table">
            <a:tbl>
              <a:tblPr firstRow="1" bandRow="1">
                <a:tableStyleId>{5C22544A-7EE6-4342-B048-85BDC9FD1C3A}</a:tableStyleId>
              </a:tblPr>
              <a:tblGrid>
                <a:gridCol w="3248555"/>
                <a:gridCol w="1503973"/>
              </a:tblGrid>
              <a:tr h="576064">
                <a:tc>
                  <a:txBody>
                    <a:bodyPr/>
                    <a:lstStyle/>
                    <a:p>
                      <a:r>
                        <a:rPr lang="en-GB" dirty="0" smtClean="0"/>
                        <a:t>Germany</a:t>
                      </a:r>
                    </a:p>
                  </a:txBody>
                  <a:tcPr/>
                </a:tc>
                <a:tc>
                  <a:txBody>
                    <a:bodyPr/>
                    <a:lstStyle/>
                    <a:p>
                      <a:r>
                        <a:rPr lang="en-GB" dirty="0" smtClean="0"/>
                        <a:t>45</a:t>
                      </a:r>
                      <a:endParaRPr lang="en-GB" dirty="0"/>
                    </a:p>
                  </a:txBody>
                  <a:tcPr/>
                </a:tc>
              </a:tr>
              <a:tr h="576064">
                <a:tc>
                  <a:txBody>
                    <a:bodyPr/>
                    <a:lstStyle/>
                    <a:p>
                      <a:r>
                        <a:rPr lang="en-GB" dirty="0" smtClean="0"/>
                        <a:t>France</a:t>
                      </a:r>
                      <a:endParaRPr lang="en-GB" dirty="0"/>
                    </a:p>
                  </a:txBody>
                  <a:tcPr/>
                </a:tc>
                <a:tc>
                  <a:txBody>
                    <a:bodyPr/>
                    <a:lstStyle/>
                    <a:p>
                      <a:r>
                        <a:rPr lang="en-GB" dirty="0" smtClean="0"/>
                        <a:t>43</a:t>
                      </a:r>
                      <a:endParaRPr lang="en-GB" dirty="0"/>
                    </a:p>
                  </a:txBody>
                  <a:tcPr/>
                </a:tc>
              </a:tr>
              <a:tr h="576064">
                <a:tc>
                  <a:txBody>
                    <a:bodyPr/>
                    <a:lstStyle/>
                    <a:p>
                      <a:r>
                        <a:rPr lang="en-GB" dirty="0" smtClean="0"/>
                        <a:t>Italy</a:t>
                      </a:r>
                      <a:endParaRPr lang="en-GB" dirty="0"/>
                    </a:p>
                  </a:txBody>
                  <a:tcPr/>
                </a:tc>
                <a:tc>
                  <a:txBody>
                    <a:bodyPr/>
                    <a:lstStyle/>
                    <a:p>
                      <a:r>
                        <a:rPr lang="en-GB" dirty="0" smtClean="0"/>
                        <a:t>39</a:t>
                      </a:r>
                      <a:endParaRPr lang="en-GB" dirty="0"/>
                    </a:p>
                  </a:txBody>
                  <a:tcPr/>
                </a:tc>
              </a:tr>
              <a:tr h="576064">
                <a:tc>
                  <a:txBody>
                    <a:bodyPr/>
                    <a:lstStyle/>
                    <a:p>
                      <a:r>
                        <a:rPr lang="en-GB" dirty="0" smtClean="0"/>
                        <a:t>Spain</a:t>
                      </a:r>
                      <a:endParaRPr lang="en-GB" dirty="0"/>
                    </a:p>
                  </a:txBody>
                  <a:tcPr/>
                </a:tc>
                <a:tc>
                  <a:txBody>
                    <a:bodyPr/>
                    <a:lstStyle/>
                    <a:p>
                      <a:r>
                        <a:rPr lang="en-GB" dirty="0" smtClean="0"/>
                        <a:t>38</a:t>
                      </a:r>
                      <a:endParaRPr lang="en-GB" dirty="0"/>
                    </a:p>
                  </a:txBody>
                  <a:tcPr/>
                </a:tc>
              </a:tr>
              <a:tr h="576064">
                <a:tc>
                  <a:txBody>
                    <a:bodyPr/>
                    <a:lstStyle/>
                    <a:p>
                      <a:r>
                        <a:rPr lang="en-GB" dirty="0" smtClean="0"/>
                        <a:t>Portugal</a:t>
                      </a:r>
                      <a:endParaRPr lang="en-GB" dirty="0"/>
                    </a:p>
                  </a:txBody>
                  <a:tcPr/>
                </a:tc>
                <a:tc>
                  <a:txBody>
                    <a:bodyPr/>
                    <a:lstStyle/>
                    <a:p>
                      <a:r>
                        <a:rPr lang="en-GB" dirty="0" smtClean="0"/>
                        <a:t>36</a:t>
                      </a:r>
                      <a:endParaRPr lang="en-GB" dirty="0"/>
                    </a:p>
                  </a:txBody>
                  <a:tcPr/>
                </a:tc>
              </a:tr>
              <a:tr h="576064">
                <a:tc>
                  <a:txBody>
                    <a:bodyPr/>
                    <a:lstStyle/>
                    <a:p>
                      <a:r>
                        <a:rPr lang="en-GB" dirty="0" smtClean="0"/>
                        <a:t>Greece</a:t>
                      </a:r>
                      <a:endParaRPr lang="en-GB" dirty="0"/>
                    </a:p>
                  </a:txBody>
                  <a:tcPr/>
                </a:tc>
                <a:tc>
                  <a:txBody>
                    <a:bodyPr/>
                    <a:lstStyle/>
                    <a:p>
                      <a:r>
                        <a:rPr lang="en-GB" dirty="0" smtClean="0"/>
                        <a:t>29</a:t>
                      </a:r>
                      <a:endParaRPr lang="en-GB" dirty="0"/>
                    </a:p>
                  </a:txBody>
                  <a:tcPr/>
                </a:tc>
              </a:tr>
              <a:tr h="576064">
                <a:tc>
                  <a:txBody>
                    <a:bodyPr/>
                    <a:lstStyle/>
                    <a:p>
                      <a:r>
                        <a:rPr lang="en-GB" dirty="0" smtClean="0"/>
                        <a:t>Ireland</a:t>
                      </a:r>
                      <a:endParaRPr lang="en-GB" dirty="0"/>
                    </a:p>
                  </a:txBody>
                  <a:tcPr/>
                </a:tc>
                <a:tc>
                  <a:txBody>
                    <a:bodyPr/>
                    <a:lstStyle/>
                    <a:p>
                      <a:r>
                        <a:rPr lang="en-GB" dirty="0" smtClean="0"/>
                        <a:t>22</a:t>
                      </a:r>
                      <a:endParaRPr lang="en-GB" dirty="0"/>
                    </a:p>
                  </a:txBody>
                  <a:tcPr/>
                </a:tc>
              </a:tr>
            </a:tbl>
          </a:graphicData>
        </a:graphic>
      </p:graphicFrame>
    </p:spTree>
    <p:extLst>
      <p:ext uri="{BB962C8B-B14F-4D97-AF65-F5344CB8AC3E}">
        <p14:creationId xmlns:p14="http://schemas.microsoft.com/office/powerpoint/2010/main" val="130489156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Chinese forex reserves were $3.8 trillion in January 2014</a:t>
            </a:r>
            <a:endParaRPr lang="en-GB" dirty="0"/>
          </a:p>
        </p:txBody>
      </p:sp>
      <p:pic>
        <p:nvPicPr>
          <p:cNvPr id="2052" name="Picture 4" descr="Historical Data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8865688" cy="453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82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468312" y="475483"/>
            <a:ext cx="8568184" cy="575593"/>
          </a:xfrm>
        </p:spPr>
        <p:txBody>
          <a:bodyPr/>
          <a:lstStyle/>
          <a:p>
            <a:r>
              <a:rPr lang="en-GB" sz="2800" b="1" dirty="0" smtClean="0"/>
              <a:t>China’s composition of foreign currency reserves to 2011</a:t>
            </a:r>
            <a:endParaRPr lang="en-GB" sz="2800" b="1" dirty="0"/>
          </a:p>
        </p:txBody>
      </p:sp>
      <p:pic>
        <p:nvPicPr>
          <p:cNvPr id="7" name="Picture 6"/>
          <p:cNvPicPr>
            <a:picLocks noChangeAspect="1"/>
          </p:cNvPicPr>
          <p:nvPr/>
        </p:nvPicPr>
        <p:blipFill>
          <a:blip r:embed="rId2"/>
          <a:stretch>
            <a:fillRect/>
          </a:stretch>
        </p:blipFill>
        <p:spPr>
          <a:xfrm>
            <a:off x="683568" y="1496873"/>
            <a:ext cx="7431765" cy="4679386"/>
          </a:xfrm>
          <a:prstGeom prst="rect">
            <a:avLst/>
          </a:prstGeom>
        </p:spPr>
      </p:pic>
      <p:sp>
        <p:nvSpPr>
          <p:cNvPr id="8" name="TextBox 7"/>
          <p:cNvSpPr txBox="1"/>
          <p:nvPr/>
        </p:nvSpPr>
        <p:spPr>
          <a:xfrm>
            <a:off x="683568" y="6212975"/>
            <a:ext cx="4248472" cy="914400"/>
          </a:xfrm>
          <a:prstGeom prst="rect">
            <a:avLst/>
          </a:prstGeom>
          <a:noFill/>
        </p:spPr>
        <p:txBody>
          <a:bodyPr wrap="none" lIns="0" tIns="0" rIns="0" bIns="0" rtlCol="0">
            <a:noAutofit/>
          </a:bodyPr>
          <a:lstStyle/>
          <a:p>
            <a:r>
              <a:rPr lang="en-GB" sz="1000" dirty="0" smtClean="0"/>
              <a:t>Source: BICCS Asia Briefing  </a:t>
            </a:r>
            <a:r>
              <a:rPr lang="en-GB" sz="1000" b="1" dirty="0" smtClean="0"/>
              <a:t>Asia </a:t>
            </a:r>
            <a:r>
              <a:rPr lang="en-GB" sz="1000" b="1" dirty="0"/>
              <a:t>Paper </a:t>
            </a:r>
            <a:r>
              <a:rPr lang="en-GB" sz="1000" dirty="0"/>
              <a:t> Volume 7  </a:t>
            </a:r>
            <a:r>
              <a:rPr lang="en-GB" sz="1000" dirty="0" smtClean="0"/>
              <a:t>Issue </a:t>
            </a:r>
            <a:r>
              <a:rPr lang="en-GB" sz="1000" dirty="0"/>
              <a:t>2  29 March 2013  ISSN 2034 </a:t>
            </a:r>
            <a:r>
              <a:rPr lang="en-GB" sz="1000" dirty="0" smtClean="0"/>
              <a:t>5364 by Wang YongZhong and Duncan Freeman</a:t>
            </a:r>
          </a:p>
        </p:txBody>
      </p:sp>
    </p:spTree>
    <p:extLst>
      <p:ext uri="{BB962C8B-B14F-4D97-AF65-F5344CB8AC3E}">
        <p14:creationId xmlns:p14="http://schemas.microsoft.com/office/powerpoint/2010/main" val="900725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908847"/>
            <a:ext cx="8424480" cy="4761328"/>
          </a:xfrm>
        </p:spPr>
        <p:txBody>
          <a:bodyPr/>
          <a:lstStyle/>
          <a:p>
            <a:r>
              <a:rPr lang="en-GB" sz="2800" b="1" dirty="0" smtClean="0"/>
              <a:t>‘Since </a:t>
            </a:r>
            <a:r>
              <a:rPr lang="en-GB" sz="2800" b="1" dirty="0"/>
              <a:t>2011, Beijing has </a:t>
            </a:r>
            <a:r>
              <a:rPr lang="en-GB" sz="2800" b="1" dirty="0" smtClean="0"/>
              <a:t>disinvested away </a:t>
            </a:r>
            <a:r>
              <a:rPr lang="en-GB" sz="2800" b="1" dirty="0"/>
              <a:t>from dollar-denominated assets, increasing its holdings in euro </a:t>
            </a:r>
            <a:r>
              <a:rPr lang="en-GB" sz="2800" b="1" dirty="0" smtClean="0"/>
              <a:t>which now </a:t>
            </a:r>
            <a:r>
              <a:rPr lang="en-GB" sz="2800" b="1" dirty="0"/>
              <a:t>account for around 30 percent of China’s foreign reserves. Support for the </a:t>
            </a:r>
            <a:r>
              <a:rPr lang="en-GB" sz="2800" b="1" dirty="0" smtClean="0"/>
              <a:t>Eurozone has </a:t>
            </a:r>
            <a:r>
              <a:rPr lang="en-GB" sz="2800" b="1" dirty="0"/>
              <a:t>been accompanied by growing Chinese Foreign Direct Investment (</a:t>
            </a:r>
            <a:r>
              <a:rPr lang="en-GB" sz="2800" b="1" dirty="0" smtClean="0"/>
              <a:t>FDI) in </a:t>
            </a:r>
            <a:r>
              <a:rPr lang="en-GB" sz="2800" b="1" dirty="0"/>
              <a:t>Europe’s industrial sectors and infrastructure </a:t>
            </a:r>
            <a:r>
              <a:rPr lang="en-GB" sz="2800" b="1" dirty="0" smtClean="0"/>
              <a:t>projects’</a:t>
            </a:r>
            <a:endParaRPr lang="en-GB" sz="2800" b="1" dirty="0"/>
          </a:p>
        </p:txBody>
      </p:sp>
      <p:sp>
        <p:nvSpPr>
          <p:cNvPr id="6" name="Text Placeholder 5"/>
          <p:cNvSpPr>
            <a:spLocks noGrp="1"/>
          </p:cNvSpPr>
          <p:nvPr>
            <p:ph type="body" sz="quarter" idx="17"/>
          </p:nvPr>
        </p:nvSpPr>
        <p:spPr>
          <a:xfrm>
            <a:off x="442203" y="298360"/>
            <a:ext cx="8207375" cy="575593"/>
          </a:xfrm>
        </p:spPr>
        <p:txBody>
          <a:bodyPr/>
          <a:lstStyle/>
          <a:p>
            <a:r>
              <a:rPr lang="en-GB" sz="2800" b="1" dirty="0" smtClean="0"/>
              <a:t>Commentators certainly think that China has been buying euros</a:t>
            </a:r>
            <a:endParaRPr lang="en-GB" sz="2800" b="1" dirty="0"/>
          </a:p>
        </p:txBody>
      </p:sp>
      <p:sp>
        <p:nvSpPr>
          <p:cNvPr id="7" name="TextBox 6"/>
          <p:cNvSpPr txBox="1"/>
          <p:nvPr/>
        </p:nvSpPr>
        <p:spPr>
          <a:xfrm>
            <a:off x="683568" y="6212975"/>
            <a:ext cx="4248472" cy="914400"/>
          </a:xfrm>
          <a:prstGeom prst="rect">
            <a:avLst/>
          </a:prstGeom>
          <a:noFill/>
        </p:spPr>
        <p:txBody>
          <a:bodyPr wrap="none" lIns="0" tIns="0" rIns="0" bIns="0" rtlCol="0">
            <a:noAutofit/>
          </a:bodyPr>
          <a:lstStyle/>
          <a:p>
            <a:r>
              <a:rPr lang="en-GB" sz="1100" dirty="0" smtClean="0"/>
              <a:t>Source: European Union </a:t>
            </a:r>
            <a:r>
              <a:rPr lang="en-GB" sz="1100" dirty="0" smtClean="0"/>
              <a:t>Institute </a:t>
            </a:r>
            <a:r>
              <a:rPr lang="en-GB" sz="1100" dirty="0" smtClean="0"/>
              <a:t>for Security Studies, Brussels Beijing Changing the Game Report 14 edited by Nicola Casarini</a:t>
            </a:r>
          </a:p>
        </p:txBody>
      </p:sp>
    </p:spTree>
    <p:extLst>
      <p:ext uri="{BB962C8B-B14F-4D97-AF65-F5344CB8AC3E}">
        <p14:creationId xmlns:p14="http://schemas.microsoft.com/office/powerpoint/2010/main" val="2253321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7106" name="Rectangle 2"/>
          <p:cNvSpPr>
            <a:spLocks noGrp="1" noChangeArrowheads="1"/>
          </p:cNvSpPr>
          <p:nvPr>
            <p:ph type="title"/>
          </p:nvPr>
        </p:nvSpPr>
        <p:spPr>
          <a:xfrm>
            <a:off x="395427" y="116632"/>
            <a:ext cx="8364538" cy="638175"/>
          </a:xfrm>
        </p:spPr>
        <p:txBody>
          <a:bodyPr/>
          <a:lstStyle/>
          <a:p>
            <a:r>
              <a:rPr lang="en-GB" sz="3200" dirty="0" smtClean="0"/>
              <a:t>Implications</a:t>
            </a:r>
            <a:endParaRPr lang="en-GB" sz="3200" dirty="0"/>
          </a:p>
        </p:txBody>
      </p:sp>
      <p:sp>
        <p:nvSpPr>
          <p:cNvPr id="2607107" name="Rectangle 3"/>
          <p:cNvSpPr>
            <a:spLocks noGrp="1" noChangeArrowheads="1"/>
          </p:cNvSpPr>
          <p:nvPr>
            <p:ph type="body" idx="1"/>
          </p:nvPr>
        </p:nvSpPr>
        <p:spPr>
          <a:xfrm>
            <a:off x="388088" y="751395"/>
            <a:ext cx="8364538" cy="4616450"/>
          </a:xfrm>
        </p:spPr>
        <p:txBody>
          <a:bodyPr/>
          <a:lstStyle/>
          <a:p>
            <a:pPr marL="342900" indent="-342900">
              <a:lnSpc>
                <a:spcPct val="85000"/>
              </a:lnSpc>
              <a:buFont typeface="Arial" panose="020B0604020202020204" pitchFamily="34" charset="0"/>
              <a:buChar char="•"/>
            </a:pPr>
            <a:r>
              <a:rPr lang="en-GB" sz="2400" dirty="0" smtClean="0">
                <a:solidFill>
                  <a:schemeClr val="tx1">
                    <a:lumMod val="50000"/>
                    <a:lumOff val="50000"/>
                  </a:schemeClr>
                </a:solidFill>
              </a:rPr>
              <a:t>Europe’s economic problems are much greater than can be solved by dealing with the currency problem</a:t>
            </a:r>
          </a:p>
          <a:p>
            <a:pPr marL="342900" indent="-342900">
              <a:lnSpc>
                <a:spcPct val="85000"/>
              </a:lnSpc>
              <a:buFont typeface="Arial" panose="020B0604020202020204" pitchFamily="34" charset="0"/>
              <a:buChar char="•"/>
            </a:pPr>
            <a:r>
              <a:rPr lang="en-GB" sz="2400" dirty="0" smtClean="0">
                <a:solidFill>
                  <a:schemeClr val="tx1">
                    <a:lumMod val="50000"/>
                    <a:lumOff val="50000"/>
                  </a:schemeClr>
                </a:solidFill>
              </a:rPr>
              <a:t>Although the Euro has made things worse, it is not the cause of the currency problems</a:t>
            </a:r>
          </a:p>
          <a:p>
            <a:pPr marL="342900" indent="-342900">
              <a:lnSpc>
                <a:spcPct val="85000"/>
              </a:lnSpc>
              <a:buFont typeface="Arial" panose="020B0604020202020204" pitchFamily="34" charset="0"/>
              <a:buChar char="•"/>
            </a:pPr>
            <a:r>
              <a:rPr lang="en-GB" sz="2400" dirty="0" smtClean="0">
                <a:solidFill>
                  <a:schemeClr val="tx1">
                    <a:lumMod val="50000"/>
                    <a:lumOff val="50000"/>
                  </a:schemeClr>
                </a:solidFill>
              </a:rPr>
              <a:t>Although breaking up the Euro would probably make Europe better off in the longer term, it would have heavy short run costs</a:t>
            </a:r>
          </a:p>
          <a:p>
            <a:pPr marL="342900" indent="-342900">
              <a:lnSpc>
                <a:spcPct val="85000"/>
              </a:lnSpc>
              <a:buFont typeface="Arial" panose="020B0604020202020204" pitchFamily="34" charset="0"/>
              <a:buChar char="•"/>
            </a:pPr>
            <a:r>
              <a:rPr lang="en-GB" sz="2400" dirty="0" smtClean="0">
                <a:solidFill>
                  <a:schemeClr val="tx1">
                    <a:lumMod val="50000"/>
                    <a:lumOff val="50000"/>
                  </a:schemeClr>
                </a:solidFill>
              </a:rPr>
              <a:t>China’s investment has insulated the Euro from market pressures for the time being </a:t>
            </a:r>
          </a:p>
          <a:p>
            <a:pPr marL="342900" indent="-342900">
              <a:lnSpc>
                <a:spcPct val="85000"/>
              </a:lnSpc>
              <a:buFont typeface="Arial" panose="020B0604020202020204" pitchFamily="34" charset="0"/>
              <a:buChar char="•"/>
            </a:pPr>
            <a:r>
              <a:rPr lang="en-GB" sz="2400" dirty="0" smtClean="0">
                <a:solidFill>
                  <a:schemeClr val="tx1">
                    <a:lumMod val="50000"/>
                    <a:lumOff val="50000"/>
                  </a:schemeClr>
                </a:solidFill>
              </a:rPr>
              <a:t>But ultimately the future of the Euro is likely to depend on Europe’s voters willingness to accept the integration necessary to make it function</a:t>
            </a:r>
          </a:p>
          <a:p>
            <a:pPr marL="342900" indent="-342900">
              <a:lnSpc>
                <a:spcPct val="85000"/>
              </a:lnSpc>
              <a:buFont typeface="Arial" panose="020B0604020202020204" pitchFamily="34" charset="0"/>
              <a:buChar char="•"/>
            </a:pPr>
            <a:r>
              <a:rPr lang="en-GB" sz="2400" dirty="0" smtClean="0">
                <a:solidFill>
                  <a:schemeClr val="tx1">
                    <a:lumMod val="50000"/>
                    <a:lumOff val="50000"/>
                  </a:schemeClr>
                </a:solidFill>
              </a:rPr>
              <a:t>Whether EU membership is in the UK’s interest is finely balanced, though if we were to withdraw the costs will be short term while the benefits would be longer term</a:t>
            </a:r>
          </a:p>
          <a:p>
            <a:pPr marL="342900" indent="-342900">
              <a:lnSpc>
                <a:spcPct val="85000"/>
              </a:lnSpc>
              <a:buFont typeface="Arial" panose="020B0604020202020204" pitchFamily="34" charset="0"/>
              <a:buChar char="•"/>
            </a:pPr>
            <a:r>
              <a:rPr lang="en-GB" sz="2400" dirty="0" smtClean="0">
                <a:solidFill>
                  <a:schemeClr val="tx1">
                    <a:lumMod val="50000"/>
                    <a:lumOff val="50000"/>
                  </a:schemeClr>
                </a:solidFill>
              </a:rPr>
              <a:t>The position of the UK in the EU will be affected by how the EU itself adjusts to the economic problems and the willingness of the EU partners to negotiate with the UK</a:t>
            </a:r>
          </a:p>
          <a:p>
            <a:pPr>
              <a:lnSpc>
                <a:spcPct val="85000"/>
              </a:lnSpc>
            </a:pPr>
            <a:endParaRPr lang="en-GB" sz="2400" b="1" dirty="0" smtClean="0"/>
          </a:p>
          <a:p>
            <a:pPr>
              <a:lnSpc>
                <a:spcPct val="85000"/>
              </a:lnSpc>
            </a:pPr>
            <a:endParaRPr lang="en-GB" sz="2400" b="1" dirty="0"/>
          </a:p>
        </p:txBody>
      </p:sp>
    </p:spTree>
    <p:extLst>
      <p:ext uri="{BB962C8B-B14F-4D97-AF65-F5344CB8AC3E}">
        <p14:creationId xmlns:p14="http://schemas.microsoft.com/office/powerpoint/2010/main" val="302004028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t>Objectives</a:t>
            </a:r>
            <a:endParaRPr lang="en-GB" sz="3600" dirty="0"/>
          </a:p>
        </p:txBody>
      </p:sp>
      <p:sp>
        <p:nvSpPr>
          <p:cNvPr id="9" name="Rectangle 3"/>
          <p:cNvSpPr>
            <a:spLocks noGrp="1" noChangeArrowheads="1"/>
          </p:cNvSpPr>
          <p:nvPr>
            <p:ph idx="1"/>
          </p:nvPr>
        </p:nvSpPr>
        <p:spPr>
          <a:xfrm>
            <a:off x="468000" y="1772816"/>
            <a:ext cx="7776408" cy="4761328"/>
          </a:xfrm>
        </p:spPr>
        <p:txBody>
          <a:bodyPr/>
          <a:lstStyle/>
          <a:p>
            <a:pPr marL="342900" indent="-342900">
              <a:buFont typeface="Arial" panose="020B0604020202020204" pitchFamily="34" charset="0"/>
              <a:buChar char="•"/>
            </a:pPr>
            <a:r>
              <a:rPr lang="en-GB" sz="2800" dirty="0" smtClean="0"/>
              <a:t>To investigate how globalisation has affected the prospects for the euro </a:t>
            </a:r>
          </a:p>
          <a:p>
            <a:pPr>
              <a:buFontTx/>
              <a:buNone/>
            </a:pPr>
            <a:endParaRPr lang="en-GB" sz="2800" dirty="0"/>
          </a:p>
        </p:txBody>
      </p:sp>
    </p:spTree>
    <p:extLst>
      <p:ext uri="{BB962C8B-B14F-4D97-AF65-F5344CB8AC3E}">
        <p14:creationId xmlns:p14="http://schemas.microsoft.com/office/powerpoint/2010/main" val="3834635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988840"/>
            <a:ext cx="7139332" cy="504056"/>
          </a:xfrm>
          <a:prstGeom prst="rect">
            <a:avLst/>
          </a:prstGeom>
          <a:noFill/>
        </p:spPr>
        <p:txBody>
          <a:bodyPr wrap="square" lIns="0" tIns="0" rIns="0" bIns="0" rtlCol="0">
            <a:noAutofit/>
          </a:bodyPr>
          <a:lstStyle/>
          <a:p>
            <a:r>
              <a:rPr lang="en-GB" sz="3200" b="1" dirty="0" smtClean="0">
                <a:solidFill>
                  <a:schemeClr val="tx2"/>
                </a:solidFill>
                <a:latin typeface="+mj-lt"/>
              </a:rPr>
              <a:t>If you want more contact:</a:t>
            </a:r>
          </a:p>
        </p:txBody>
      </p:sp>
      <p:sp>
        <p:nvSpPr>
          <p:cNvPr id="3" name="TextBox 2"/>
          <p:cNvSpPr txBox="1"/>
          <p:nvPr/>
        </p:nvSpPr>
        <p:spPr>
          <a:xfrm>
            <a:off x="467544" y="3068960"/>
            <a:ext cx="4896544" cy="1656184"/>
          </a:xfrm>
          <a:prstGeom prst="rect">
            <a:avLst/>
          </a:prstGeom>
          <a:noFill/>
        </p:spPr>
        <p:txBody>
          <a:bodyPr wrap="square" lIns="0" tIns="0" rIns="0" bIns="0" rtlCol="0">
            <a:noAutofit/>
          </a:bodyPr>
          <a:lstStyle/>
          <a:p>
            <a:pPr lvl="0"/>
            <a:r>
              <a:rPr lang="en-GB" sz="2400" dirty="0" smtClean="0">
                <a:solidFill>
                  <a:prstClr val="black"/>
                </a:solidFill>
              </a:rPr>
              <a:t>Douglas McWilliams</a:t>
            </a:r>
          </a:p>
          <a:p>
            <a:pPr lvl="0"/>
            <a:r>
              <a:rPr lang="en-GB" sz="2400" dirty="0" smtClean="0">
                <a:solidFill>
                  <a:prstClr val="black"/>
                </a:solidFill>
                <a:hlinkClick r:id="rId2"/>
              </a:rPr>
              <a:t>dmcwilliams@cebr.com</a:t>
            </a:r>
            <a:endParaRPr lang="en-GB" sz="2400" dirty="0" smtClean="0">
              <a:solidFill>
                <a:prstClr val="black"/>
              </a:solidFill>
            </a:endParaRPr>
          </a:p>
          <a:p>
            <a:pPr lvl="0"/>
            <a:r>
              <a:rPr lang="en-GB" sz="2400" dirty="0" smtClean="0">
                <a:solidFill>
                  <a:prstClr val="black"/>
                </a:solidFill>
              </a:rPr>
              <a:t>+44 207 324 2860</a:t>
            </a:r>
            <a:endParaRPr lang="en-GB" sz="2400" dirty="0">
              <a:solidFill>
                <a:prstClr val="black"/>
              </a:solidFill>
            </a:endParaRPr>
          </a:p>
        </p:txBody>
      </p:sp>
    </p:spTree>
    <p:extLst>
      <p:ext uri="{BB962C8B-B14F-4D97-AF65-F5344CB8AC3E}">
        <p14:creationId xmlns:p14="http://schemas.microsoft.com/office/powerpoint/2010/main" val="4281233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ChangeArrowheads="1"/>
          </p:cNvSpPr>
          <p:nvPr/>
        </p:nvSpPr>
        <p:spPr bwMode="auto">
          <a:xfrm>
            <a:off x="0" y="0"/>
            <a:ext cx="9144000" cy="6858000"/>
          </a:xfrm>
          <a:prstGeom prst="rect">
            <a:avLst/>
          </a:prstGeom>
          <a:solidFill>
            <a:srgbClr val="549FB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31619" name="Rectangle 3"/>
          <p:cNvSpPr>
            <a:spLocks noGrp="1" noChangeArrowheads="1"/>
          </p:cNvSpPr>
          <p:nvPr>
            <p:ph type="title"/>
          </p:nvPr>
        </p:nvSpPr>
        <p:spPr/>
        <p:txBody>
          <a:bodyPr/>
          <a:lstStyle/>
          <a:p>
            <a:r>
              <a:rPr lang="en-GB" sz="3600" dirty="0">
                <a:solidFill>
                  <a:schemeClr val="bg1"/>
                </a:solidFill>
              </a:rPr>
              <a:t>Outline</a:t>
            </a:r>
          </a:p>
        </p:txBody>
      </p:sp>
      <p:sp>
        <p:nvSpPr>
          <p:cNvPr id="2031620" name="Rectangle 4"/>
          <p:cNvSpPr>
            <a:spLocks noGrp="1" noChangeArrowheads="1"/>
          </p:cNvSpPr>
          <p:nvPr>
            <p:ph type="body" sz="half" idx="1"/>
          </p:nvPr>
        </p:nvSpPr>
        <p:spPr>
          <a:xfrm>
            <a:off x="468000" y="969169"/>
            <a:ext cx="8298184" cy="4919662"/>
          </a:xfrm>
        </p:spPr>
        <p:txBody>
          <a:bodyPr/>
          <a:lstStyle/>
          <a:p>
            <a:pPr marL="342900" indent="-342900">
              <a:buFontTx/>
              <a:buNone/>
              <a:tabLst>
                <a:tab pos="1377950" algn="l"/>
                <a:tab pos="7546975" algn="r"/>
              </a:tabLst>
            </a:pPr>
            <a:endParaRPr lang="en-GB" sz="3200" b="1" dirty="0">
              <a:solidFill>
                <a:srgbClr val="FFFF66"/>
              </a:solidFill>
            </a:endParaRPr>
          </a:p>
          <a:p>
            <a:pPr marL="457200" indent="-457200">
              <a:buFont typeface="Arial" panose="020B0604020202020204" pitchFamily="34" charset="0"/>
              <a:buChar char="•"/>
              <a:tabLst>
                <a:tab pos="1377950" algn="l"/>
                <a:tab pos="7546975" algn="r"/>
              </a:tabLst>
            </a:pPr>
            <a:r>
              <a:rPr lang="en-GB" sz="3200" b="1" dirty="0" smtClean="0">
                <a:solidFill>
                  <a:srgbClr val="FFFF66"/>
                </a:solidFill>
              </a:rPr>
              <a:t>Europe’s competitiveness, particularly v the emerging economies</a:t>
            </a:r>
          </a:p>
          <a:p>
            <a:pPr marL="457200" indent="-457200">
              <a:buFont typeface="Arial" panose="020B0604020202020204" pitchFamily="34" charset="0"/>
              <a:buChar char="•"/>
              <a:tabLst>
                <a:tab pos="1377950" algn="l"/>
                <a:tab pos="7546975" algn="r"/>
              </a:tabLst>
            </a:pPr>
            <a:r>
              <a:rPr lang="en-GB" sz="3200" b="1" dirty="0" smtClean="0">
                <a:solidFill>
                  <a:srgbClr val="FFFF66"/>
                </a:solidFill>
              </a:rPr>
              <a:t>The slowing down of European economic growth</a:t>
            </a:r>
          </a:p>
          <a:p>
            <a:pPr marL="457200" indent="-457200">
              <a:buFont typeface="Arial" panose="020B0604020202020204" pitchFamily="34" charset="0"/>
              <a:buChar char="•"/>
              <a:tabLst>
                <a:tab pos="1377950" algn="l"/>
                <a:tab pos="7546975" algn="r"/>
              </a:tabLst>
            </a:pPr>
            <a:r>
              <a:rPr lang="en-GB" sz="3200" b="1" dirty="0" smtClean="0">
                <a:solidFill>
                  <a:srgbClr val="FFFF66"/>
                </a:solidFill>
              </a:rPr>
              <a:t>How the emerging markets affect the different countries in Europe asymmetrically</a:t>
            </a:r>
          </a:p>
          <a:p>
            <a:pPr marL="457200" indent="-457200">
              <a:buFont typeface="Arial" panose="020B0604020202020204" pitchFamily="34" charset="0"/>
              <a:buChar char="•"/>
              <a:tabLst>
                <a:tab pos="1377950" algn="l"/>
                <a:tab pos="7546975" algn="r"/>
              </a:tabLst>
            </a:pPr>
            <a:r>
              <a:rPr lang="en-GB" sz="3200" b="1" dirty="0" smtClean="0">
                <a:solidFill>
                  <a:srgbClr val="FFFF66"/>
                </a:solidFill>
              </a:rPr>
              <a:t>The role of Chinese reserves in bailing out the euro</a:t>
            </a:r>
          </a:p>
          <a:p>
            <a:pPr marL="457200" indent="-457200">
              <a:buFont typeface="Arial" panose="020B0604020202020204" pitchFamily="34" charset="0"/>
              <a:buChar char="•"/>
              <a:tabLst>
                <a:tab pos="1377950" algn="l"/>
                <a:tab pos="7546975" algn="r"/>
              </a:tabLst>
            </a:pPr>
            <a:r>
              <a:rPr lang="en-GB" sz="3200" b="1" dirty="0" smtClean="0">
                <a:solidFill>
                  <a:srgbClr val="FFFF66"/>
                </a:solidFill>
              </a:rPr>
              <a:t>Conclusions – can the euro survive?</a:t>
            </a:r>
          </a:p>
        </p:txBody>
      </p:sp>
    </p:spTree>
    <p:extLst>
      <p:ext uri="{BB962C8B-B14F-4D97-AF65-F5344CB8AC3E}">
        <p14:creationId xmlns:p14="http://schemas.microsoft.com/office/powerpoint/2010/main" val="172597901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The lectures so far</a:t>
            </a:r>
            <a:endParaRPr lang="en-GB" sz="3200" dirty="0"/>
          </a:p>
        </p:txBody>
      </p:sp>
      <p:sp>
        <p:nvSpPr>
          <p:cNvPr id="3" name="Content Placeholder 2"/>
          <p:cNvSpPr>
            <a:spLocks noGrp="1"/>
          </p:cNvSpPr>
          <p:nvPr>
            <p:ph idx="1"/>
          </p:nvPr>
        </p:nvSpPr>
        <p:spPr>
          <a:xfrm>
            <a:off x="468000" y="1124744"/>
            <a:ext cx="8208000" cy="4761328"/>
          </a:xfrm>
        </p:spPr>
        <p:txBody>
          <a:bodyPr/>
          <a:lstStyle/>
          <a:p>
            <a:pPr marL="285750" indent="-285750">
              <a:buFont typeface="Arial" panose="020B0604020202020204" pitchFamily="34" charset="0"/>
              <a:buChar char="•"/>
            </a:pPr>
            <a:r>
              <a:rPr lang="en-GB" sz="2800" dirty="0"/>
              <a:t>Compare the emergence of the Eastern economies with the ‘discovery of the Americas’ and the industrial revolution</a:t>
            </a:r>
          </a:p>
          <a:p>
            <a:pPr marL="285750" indent="-285750">
              <a:buFont typeface="Arial" panose="020B0604020202020204" pitchFamily="34" charset="0"/>
              <a:buChar char="•"/>
            </a:pPr>
            <a:r>
              <a:rPr lang="en-GB" sz="2800" dirty="0"/>
              <a:t>Show that in their impact on the distribution of the world’s economic wealth they are amazingly disruptive</a:t>
            </a:r>
          </a:p>
          <a:p>
            <a:pPr marL="285750" indent="-285750">
              <a:buFont typeface="Arial" panose="020B0604020202020204" pitchFamily="34" charset="0"/>
              <a:buChar char="•"/>
            </a:pPr>
            <a:r>
              <a:rPr lang="en-GB" sz="2800" dirty="0"/>
              <a:t>In particular their effects are pervasive and rapid</a:t>
            </a:r>
          </a:p>
          <a:p>
            <a:pPr marL="285750" indent="-285750">
              <a:buFont typeface="Arial" panose="020B0604020202020204" pitchFamily="34" charset="0"/>
              <a:buChar char="•"/>
            </a:pPr>
            <a:r>
              <a:rPr lang="en-GB" sz="2800" dirty="0"/>
              <a:t>The speed means that the economic picture is changing far faster than attitudes</a:t>
            </a:r>
          </a:p>
          <a:p>
            <a:pPr marL="285750" indent="-285750">
              <a:buFont typeface="Arial" panose="020B0604020202020204" pitchFamily="34" charset="0"/>
              <a:buChar char="•"/>
            </a:pPr>
            <a:r>
              <a:rPr lang="en-GB" sz="2800" dirty="0"/>
              <a:t>Comparing those Eastern economies who have already climbed up the mountain (Hong Kong and Singapore) shows how intense the competitive challenge is going to be</a:t>
            </a:r>
          </a:p>
        </p:txBody>
      </p:sp>
    </p:spTree>
    <p:extLst>
      <p:ext uri="{BB962C8B-B14F-4D97-AF65-F5344CB8AC3E}">
        <p14:creationId xmlns:p14="http://schemas.microsoft.com/office/powerpoint/2010/main" val="85349183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19" y="719965"/>
            <a:ext cx="8107974" cy="395654"/>
          </a:xfrm>
        </p:spPr>
        <p:txBody>
          <a:bodyPr/>
          <a:lstStyle/>
          <a:p>
            <a:r>
              <a:rPr lang="en-GB" sz="2954" dirty="0"/>
              <a:t>The misery cycle</a:t>
            </a:r>
          </a:p>
        </p:txBody>
      </p:sp>
      <p:graphicFrame>
        <p:nvGraphicFramePr>
          <p:cNvPr id="5" name="Content Placeholder 4"/>
          <p:cNvGraphicFramePr>
            <a:graphicFrameLocks noGrp="1"/>
          </p:cNvGraphicFramePr>
          <p:nvPr>
            <p:ph sz="half" idx="1"/>
            <p:extLst/>
          </p:nvPr>
        </p:nvGraphicFramePr>
        <p:xfrm>
          <a:off x="521677" y="1195754"/>
          <a:ext cx="7967297" cy="5046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78820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496488" cy="440720"/>
          </a:xfrm>
        </p:spPr>
        <p:txBody>
          <a:bodyPr/>
          <a:lstStyle/>
          <a:p>
            <a:r>
              <a:rPr lang="en-GB" dirty="0" smtClean="0"/>
              <a:t>Western Europe’s share of world GDP more than halves in 30 years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9043207"/>
              </p:ext>
            </p:extLst>
          </p:nvPr>
        </p:nvGraphicFramePr>
        <p:xfrm>
          <a:off x="468313" y="1196752"/>
          <a:ext cx="8207375" cy="51849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070311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 works the shortest hours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4258936"/>
              </p:ext>
            </p:extLst>
          </p:nvPr>
        </p:nvGraphicFramePr>
        <p:xfrm>
          <a:off x="1979712" y="1268760"/>
          <a:ext cx="4320480" cy="5029200"/>
        </p:xfrm>
        <a:graphic>
          <a:graphicData uri="http://schemas.openxmlformats.org/drawingml/2006/table">
            <a:tbl>
              <a:tblPr firstRow="1" bandRow="1">
                <a:tableStyleId>{5C22544A-7EE6-4342-B048-85BDC9FD1C3A}</a:tableStyleId>
              </a:tblPr>
              <a:tblGrid>
                <a:gridCol w="1136776"/>
                <a:gridCol w="3183704"/>
              </a:tblGrid>
              <a:tr h="370840">
                <a:tc>
                  <a:txBody>
                    <a:bodyPr/>
                    <a:lstStyle/>
                    <a:p>
                      <a:r>
                        <a:rPr lang="en-GB" sz="1600" b="0" i="0" baseline="0" dirty="0" smtClean="0">
                          <a:latin typeface="Arial" panose="020B0604020202020204" pitchFamily="34" charset="0"/>
                        </a:rPr>
                        <a:t>Country</a:t>
                      </a:r>
                      <a:endParaRPr lang="en-GB" sz="1600" b="0" i="0" baseline="0" dirty="0">
                        <a:latin typeface="Arial" panose="020B0604020202020204" pitchFamily="34" charset="0"/>
                      </a:endParaRPr>
                    </a:p>
                  </a:txBody>
                  <a:tcPr/>
                </a:tc>
                <a:tc>
                  <a:txBody>
                    <a:bodyPr/>
                    <a:lstStyle/>
                    <a:p>
                      <a:r>
                        <a:rPr lang="en-GB" sz="1600" b="0" i="0" baseline="0" dirty="0" smtClean="0">
                          <a:latin typeface="Arial" panose="020B0604020202020204" pitchFamily="34" charset="0"/>
                        </a:rPr>
                        <a:t>Annual hours worked by full time employees (2012 in most cases)</a:t>
                      </a:r>
                      <a:endParaRPr lang="en-GB" sz="1600" b="0" i="0" baseline="0" dirty="0">
                        <a:latin typeface="Arial" panose="020B0604020202020204" pitchFamily="34" charset="0"/>
                      </a:endParaRPr>
                    </a:p>
                  </a:txBody>
                  <a:tcPr/>
                </a:tc>
              </a:tr>
              <a:tr h="370840">
                <a:tc>
                  <a:txBody>
                    <a:bodyPr/>
                    <a:lstStyle/>
                    <a:p>
                      <a:pPr algn="l" fontAlgn="b"/>
                      <a:r>
                        <a:rPr lang="en-GB" sz="1600" b="0" i="0" u="none" strike="noStrike" baseline="0" dirty="0">
                          <a:solidFill>
                            <a:srgbClr val="000000"/>
                          </a:solidFill>
                          <a:effectLst/>
                          <a:latin typeface="Arial" panose="020B0604020202020204" pitchFamily="34" charset="0"/>
                        </a:rPr>
                        <a:t>Netherlands</a:t>
                      </a:r>
                    </a:p>
                  </a:txBody>
                  <a:tcPr marL="0" marR="0" marT="0" marB="0" anchor="b"/>
                </a:tc>
                <a:tc>
                  <a:txBody>
                    <a:bodyPr/>
                    <a:lstStyle/>
                    <a:p>
                      <a:pPr algn="r" fontAlgn="b"/>
                      <a:r>
                        <a:rPr lang="en-GB" sz="1600" b="0" i="0" u="none" strike="noStrike" baseline="0" dirty="0">
                          <a:solidFill>
                            <a:srgbClr val="000000"/>
                          </a:solidFill>
                          <a:effectLst/>
                          <a:latin typeface="Arial" panose="020B0604020202020204" pitchFamily="34" charset="0"/>
                        </a:rPr>
                        <a:t>1381</a:t>
                      </a:r>
                    </a:p>
                  </a:txBody>
                  <a:tcPr marL="0" marR="0" marT="0" marB="0" anchor="b"/>
                </a:tc>
              </a:tr>
              <a:tr h="370840">
                <a:tc>
                  <a:txBody>
                    <a:bodyPr/>
                    <a:lstStyle/>
                    <a:p>
                      <a:pPr algn="l" fontAlgn="b"/>
                      <a:r>
                        <a:rPr lang="en-GB" sz="1600" b="0" i="0" u="none" strike="noStrike" baseline="0" dirty="0">
                          <a:solidFill>
                            <a:srgbClr val="000000"/>
                          </a:solidFill>
                          <a:effectLst/>
                          <a:latin typeface="Arial" panose="020B0604020202020204" pitchFamily="34" charset="0"/>
                        </a:rPr>
                        <a:t>Germany</a:t>
                      </a:r>
                    </a:p>
                  </a:txBody>
                  <a:tcPr marL="0" marR="0" marT="0" marB="0" anchor="b"/>
                </a:tc>
                <a:tc>
                  <a:txBody>
                    <a:bodyPr/>
                    <a:lstStyle/>
                    <a:p>
                      <a:pPr algn="r" fontAlgn="b"/>
                      <a:r>
                        <a:rPr lang="en-GB" sz="1600" b="0" i="0" u="none" strike="noStrike" baseline="0" dirty="0">
                          <a:solidFill>
                            <a:srgbClr val="000000"/>
                          </a:solidFill>
                          <a:effectLst/>
                          <a:latin typeface="Arial" panose="020B0604020202020204" pitchFamily="34" charset="0"/>
                        </a:rPr>
                        <a:t>1397</a:t>
                      </a:r>
                    </a:p>
                  </a:txBody>
                  <a:tcPr marL="0" marR="0" marT="0" marB="0" anchor="b"/>
                </a:tc>
              </a:tr>
              <a:tr h="370840">
                <a:tc>
                  <a:txBody>
                    <a:bodyPr/>
                    <a:lstStyle/>
                    <a:p>
                      <a:pPr algn="l" fontAlgn="b"/>
                      <a:r>
                        <a:rPr lang="en-GB" sz="1600" b="0" i="0" u="none" strike="noStrike" baseline="0" dirty="0">
                          <a:solidFill>
                            <a:srgbClr val="000000"/>
                          </a:solidFill>
                          <a:effectLst/>
                          <a:latin typeface="Arial" panose="020B0604020202020204" pitchFamily="34" charset="0"/>
                        </a:rPr>
                        <a:t>France</a:t>
                      </a:r>
                    </a:p>
                  </a:txBody>
                  <a:tcPr marL="0" marR="0" marT="0" marB="0" anchor="b"/>
                </a:tc>
                <a:tc>
                  <a:txBody>
                    <a:bodyPr/>
                    <a:lstStyle/>
                    <a:p>
                      <a:pPr algn="r" fontAlgn="b"/>
                      <a:r>
                        <a:rPr lang="en-GB" sz="1600" b="0" i="0" u="none" strike="noStrike" baseline="0" dirty="0">
                          <a:solidFill>
                            <a:srgbClr val="000000"/>
                          </a:solidFill>
                          <a:effectLst/>
                          <a:latin typeface="Arial" panose="020B0604020202020204" pitchFamily="34" charset="0"/>
                        </a:rPr>
                        <a:t>1479</a:t>
                      </a:r>
                    </a:p>
                  </a:txBody>
                  <a:tcPr marL="0" marR="0" marT="0" marB="0" anchor="b"/>
                </a:tc>
              </a:tr>
              <a:tr h="370840">
                <a:tc>
                  <a:txBody>
                    <a:bodyPr/>
                    <a:lstStyle/>
                    <a:p>
                      <a:pPr algn="l" fontAlgn="b"/>
                      <a:r>
                        <a:rPr lang="en-GB" sz="1600" b="0" i="0" u="none" strike="noStrike" baseline="0" dirty="0">
                          <a:solidFill>
                            <a:srgbClr val="000000"/>
                          </a:solidFill>
                          <a:effectLst/>
                          <a:latin typeface="Arial" panose="020B0604020202020204" pitchFamily="34" charset="0"/>
                        </a:rPr>
                        <a:t>UK</a:t>
                      </a:r>
                    </a:p>
                  </a:txBody>
                  <a:tcPr marL="0" marR="0" marT="0" marB="0" anchor="b"/>
                </a:tc>
                <a:tc>
                  <a:txBody>
                    <a:bodyPr/>
                    <a:lstStyle/>
                    <a:p>
                      <a:pPr algn="r" fontAlgn="b"/>
                      <a:r>
                        <a:rPr lang="en-GB" sz="1600" b="0" i="0" u="none" strike="noStrike" baseline="0" dirty="0">
                          <a:solidFill>
                            <a:srgbClr val="000000"/>
                          </a:solidFill>
                          <a:effectLst/>
                          <a:latin typeface="Arial" panose="020B0604020202020204" pitchFamily="34" charset="0"/>
                        </a:rPr>
                        <a:t>1654</a:t>
                      </a:r>
                    </a:p>
                  </a:txBody>
                  <a:tcPr marL="0" marR="0" marT="0" marB="0" anchor="b"/>
                </a:tc>
              </a:tr>
              <a:tr h="370840">
                <a:tc>
                  <a:txBody>
                    <a:bodyPr/>
                    <a:lstStyle/>
                    <a:p>
                      <a:pPr algn="l" fontAlgn="b"/>
                      <a:r>
                        <a:rPr lang="en-GB" sz="1600" b="0" i="0" u="none" strike="noStrike" baseline="0" dirty="0">
                          <a:solidFill>
                            <a:srgbClr val="000000"/>
                          </a:solidFill>
                          <a:effectLst/>
                          <a:latin typeface="Arial" panose="020B0604020202020204" pitchFamily="34" charset="0"/>
                        </a:rPr>
                        <a:t>Spain</a:t>
                      </a:r>
                    </a:p>
                  </a:txBody>
                  <a:tcPr marL="0" marR="0" marT="0" marB="0" anchor="b"/>
                </a:tc>
                <a:tc>
                  <a:txBody>
                    <a:bodyPr/>
                    <a:lstStyle/>
                    <a:p>
                      <a:pPr algn="r" fontAlgn="b"/>
                      <a:r>
                        <a:rPr lang="en-GB" sz="1600" b="0" i="0" u="none" strike="noStrike" baseline="0" dirty="0">
                          <a:solidFill>
                            <a:srgbClr val="000000"/>
                          </a:solidFill>
                          <a:effectLst/>
                          <a:latin typeface="Arial" panose="020B0604020202020204" pitchFamily="34" charset="0"/>
                        </a:rPr>
                        <a:t>1686</a:t>
                      </a:r>
                    </a:p>
                  </a:txBody>
                  <a:tcPr marL="0" marR="0" marT="0" marB="0" anchor="b"/>
                </a:tc>
              </a:tr>
              <a:tr h="370840">
                <a:tc>
                  <a:txBody>
                    <a:bodyPr/>
                    <a:lstStyle/>
                    <a:p>
                      <a:pPr algn="l" fontAlgn="b"/>
                      <a:r>
                        <a:rPr lang="en-GB" sz="1600" b="0" i="0" u="none" strike="noStrike" baseline="0" dirty="0">
                          <a:solidFill>
                            <a:srgbClr val="000000"/>
                          </a:solidFill>
                          <a:effectLst/>
                          <a:latin typeface="Arial" panose="020B0604020202020204" pitchFamily="34" charset="0"/>
                        </a:rPr>
                        <a:t>Italy</a:t>
                      </a:r>
                    </a:p>
                  </a:txBody>
                  <a:tcPr marL="0" marR="0" marT="0" marB="0" anchor="b"/>
                </a:tc>
                <a:tc>
                  <a:txBody>
                    <a:bodyPr/>
                    <a:lstStyle/>
                    <a:p>
                      <a:pPr algn="r" fontAlgn="b"/>
                      <a:r>
                        <a:rPr lang="en-GB" sz="1600" b="0" i="0" u="none" strike="noStrike" baseline="0" dirty="0">
                          <a:solidFill>
                            <a:srgbClr val="000000"/>
                          </a:solidFill>
                          <a:effectLst/>
                          <a:latin typeface="Arial" panose="020B0604020202020204" pitchFamily="34" charset="0"/>
                        </a:rPr>
                        <a:t>1752</a:t>
                      </a:r>
                    </a:p>
                  </a:txBody>
                  <a:tcPr marL="0" marR="0" marT="0" marB="0" anchor="b"/>
                </a:tc>
              </a:tr>
              <a:tr h="370840">
                <a:tc>
                  <a:txBody>
                    <a:bodyPr/>
                    <a:lstStyle/>
                    <a:p>
                      <a:pPr algn="l" fontAlgn="b"/>
                      <a:r>
                        <a:rPr lang="en-GB" sz="1600" b="0" i="0" u="none" strike="noStrike" baseline="0" dirty="0">
                          <a:solidFill>
                            <a:srgbClr val="000000"/>
                          </a:solidFill>
                          <a:effectLst/>
                          <a:latin typeface="Arial" panose="020B0604020202020204" pitchFamily="34" charset="0"/>
                        </a:rPr>
                        <a:t>US</a:t>
                      </a:r>
                    </a:p>
                  </a:txBody>
                  <a:tcPr marL="0" marR="0" marT="0" marB="0" anchor="b"/>
                </a:tc>
                <a:tc>
                  <a:txBody>
                    <a:bodyPr/>
                    <a:lstStyle/>
                    <a:p>
                      <a:pPr algn="r" fontAlgn="b"/>
                      <a:r>
                        <a:rPr lang="en-GB" sz="1600" b="0" i="0" u="none" strike="noStrike" baseline="0" dirty="0">
                          <a:solidFill>
                            <a:srgbClr val="000000"/>
                          </a:solidFill>
                          <a:effectLst/>
                          <a:latin typeface="Arial" panose="020B0604020202020204" pitchFamily="34" charset="0"/>
                        </a:rPr>
                        <a:t>1790</a:t>
                      </a:r>
                    </a:p>
                  </a:txBody>
                  <a:tcPr marL="0" marR="0" marT="0" marB="0" anchor="b"/>
                </a:tc>
              </a:tr>
              <a:tr h="370840">
                <a:tc>
                  <a:txBody>
                    <a:bodyPr/>
                    <a:lstStyle/>
                    <a:p>
                      <a:pPr algn="l" fontAlgn="b"/>
                      <a:r>
                        <a:rPr lang="en-GB" sz="1600" b="0" i="0" u="none" strike="noStrike" baseline="0" dirty="0">
                          <a:solidFill>
                            <a:srgbClr val="000000"/>
                          </a:solidFill>
                          <a:effectLst/>
                          <a:latin typeface="Arial" panose="020B0604020202020204" pitchFamily="34" charset="0"/>
                        </a:rPr>
                        <a:t>Chile</a:t>
                      </a:r>
                    </a:p>
                  </a:txBody>
                  <a:tcPr marL="0" marR="0" marT="0" marB="0" anchor="b"/>
                </a:tc>
                <a:tc>
                  <a:txBody>
                    <a:bodyPr/>
                    <a:lstStyle/>
                    <a:p>
                      <a:pPr algn="r" fontAlgn="b"/>
                      <a:r>
                        <a:rPr lang="en-GB" sz="1600" b="0" i="0" u="none" strike="noStrike" baseline="0" dirty="0">
                          <a:solidFill>
                            <a:srgbClr val="000000"/>
                          </a:solidFill>
                          <a:effectLst/>
                          <a:latin typeface="Arial" panose="020B0604020202020204" pitchFamily="34" charset="0"/>
                        </a:rPr>
                        <a:t>2029</a:t>
                      </a:r>
                    </a:p>
                  </a:txBody>
                  <a:tcPr marL="0" marR="0" marT="0" marB="0" anchor="b"/>
                </a:tc>
              </a:tr>
              <a:tr h="370840">
                <a:tc>
                  <a:txBody>
                    <a:bodyPr/>
                    <a:lstStyle/>
                    <a:p>
                      <a:pPr algn="l" fontAlgn="b"/>
                      <a:r>
                        <a:rPr lang="en-GB" sz="1600" b="0" i="0" u="none" strike="noStrike" baseline="0" dirty="0">
                          <a:solidFill>
                            <a:srgbClr val="000000"/>
                          </a:solidFill>
                          <a:effectLst/>
                          <a:latin typeface="Arial" panose="020B0604020202020204" pitchFamily="34" charset="0"/>
                        </a:rPr>
                        <a:t>Mexico</a:t>
                      </a:r>
                    </a:p>
                  </a:txBody>
                  <a:tcPr marL="0" marR="0" marT="0" marB="0" anchor="b"/>
                </a:tc>
                <a:tc>
                  <a:txBody>
                    <a:bodyPr/>
                    <a:lstStyle/>
                    <a:p>
                      <a:pPr algn="r" fontAlgn="b"/>
                      <a:r>
                        <a:rPr lang="en-GB" sz="1600" b="0" i="0" u="none" strike="noStrike" baseline="0" dirty="0">
                          <a:solidFill>
                            <a:srgbClr val="000000"/>
                          </a:solidFill>
                          <a:effectLst/>
                          <a:latin typeface="Arial" panose="020B0604020202020204" pitchFamily="34" charset="0"/>
                        </a:rPr>
                        <a:t>2226</a:t>
                      </a:r>
                    </a:p>
                  </a:txBody>
                  <a:tcPr marL="0" marR="0" marT="0" marB="0" anchor="b"/>
                </a:tc>
              </a:tr>
              <a:tr h="370840">
                <a:tc>
                  <a:txBody>
                    <a:bodyPr/>
                    <a:lstStyle/>
                    <a:p>
                      <a:pPr algn="l" fontAlgn="b"/>
                      <a:r>
                        <a:rPr lang="en-GB" sz="1600" b="0" i="0" u="none" strike="noStrike" baseline="0" dirty="0">
                          <a:solidFill>
                            <a:srgbClr val="000000"/>
                          </a:solidFill>
                          <a:effectLst/>
                          <a:latin typeface="Arial" panose="020B0604020202020204" pitchFamily="34" charset="0"/>
                        </a:rPr>
                        <a:t>Korea</a:t>
                      </a:r>
                    </a:p>
                  </a:txBody>
                  <a:tcPr marL="0" marR="0" marT="0" marB="0" anchor="b"/>
                </a:tc>
                <a:tc>
                  <a:txBody>
                    <a:bodyPr/>
                    <a:lstStyle/>
                    <a:p>
                      <a:pPr algn="r" fontAlgn="b"/>
                      <a:r>
                        <a:rPr lang="en-GB" sz="1600" b="0" i="0" u="none" strike="noStrike" baseline="0" dirty="0">
                          <a:solidFill>
                            <a:srgbClr val="000000"/>
                          </a:solidFill>
                          <a:effectLst/>
                          <a:latin typeface="Arial" panose="020B0604020202020204" pitchFamily="34" charset="0"/>
                        </a:rPr>
                        <a:t>2193</a:t>
                      </a:r>
                    </a:p>
                  </a:txBody>
                  <a:tcPr marL="0" marR="0" marT="0" marB="0" anchor="b"/>
                </a:tc>
              </a:tr>
              <a:tr h="370840">
                <a:tc>
                  <a:txBody>
                    <a:bodyPr/>
                    <a:lstStyle/>
                    <a:p>
                      <a:pPr algn="l" fontAlgn="b"/>
                      <a:r>
                        <a:rPr lang="en-GB" sz="1600" b="0" i="0" u="none" strike="noStrike" baseline="0" dirty="0" smtClean="0">
                          <a:solidFill>
                            <a:srgbClr val="000000"/>
                          </a:solidFill>
                          <a:effectLst/>
                          <a:latin typeface="Arial" panose="020B0604020202020204" pitchFamily="34" charset="0"/>
                        </a:rPr>
                        <a:t>Singapore</a:t>
                      </a:r>
                      <a:endParaRPr lang="en-GB" sz="1600" b="0" i="0" u="none" strike="noStrike" baseline="0" dirty="0">
                        <a:solidFill>
                          <a:srgbClr val="000000"/>
                        </a:solidFill>
                        <a:effectLst/>
                        <a:latin typeface="Arial" panose="020B0604020202020204" pitchFamily="34" charset="0"/>
                      </a:endParaRPr>
                    </a:p>
                  </a:txBody>
                  <a:tcPr marL="0" marR="0" marT="0" marB="0" anchor="b"/>
                </a:tc>
                <a:tc>
                  <a:txBody>
                    <a:bodyPr/>
                    <a:lstStyle/>
                    <a:p>
                      <a:pPr algn="r" fontAlgn="b"/>
                      <a:r>
                        <a:rPr lang="en-GB" sz="1600" b="0" i="0" u="none" strike="noStrike" baseline="0" dirty="0" smtClean="0">
                          <a:solidFill>
                            <a:srgbClr val="000000"/>
                          </a:solidFill>
                          <a:effectLst/>
                          <a:latin typeface="Arial" panose="020B0604020202020204" pitchFamily="34" charset="0"/>
                        </a:rPr>
                        <a:t>2307</a:t>
                      </a:r>
                      <a:endParaRPr lang="en-GB" sz="1600" b="0" i="0" u="none" strike="noStrike" baseline="0" dirty="0">
                        <a:solidFill>
                          <a:srgbClr val="000000"/>
                        </a:solidFill>
                        <a:effectLst/>
                        <a:latin typeface="Arial" panose="020B0604020202020204" pitchFamily="34" charset="0"/>
                      </a:endParaRPr>
                    </a:p>
                  </a:txBody>
                  <a:tcPr marL="0" marR="0" marT="0" marB="0" anchor="b"/>
                </a:tc>
              </a:tr>
              <a:tr h="370840">
                <a:tc>
                  <a:txBody>
                    <a:bodyPr/>
                    <a:lstStyle/>
                    <a:p>
                      <a:pPr algn="l" fontAlgn="b"/>
                      <a:r>
                        <a:rPr lang="en-GB" sz="1600" b="0" i="0" u="none" strike="noStrike" baseline="0" dirty="0">
                          <a:solidFill>
                            <a:srgbClr val="000000"/>
                          </a:solidFill>
                          <a:effectLst/>
                          <a:latin typeface="Arial" panose="020B0604020202020204" pitchFamily="34" charset="0"/>
                        </a:rPr>
                        <a:t>Hong Kong</a:t>
                      </a:r>
                    </a:p>
                  </a:txBody>
                  <a:tcPr marL="0" marR="0" marT="0" marB="0" anchor="b"/>
                </a:tc>
                <a:tc>
                  <a:txBody>
                    <a:bodyPr/>
                    <a:lstStyle/>
                    <a:p>
                      <a:pPr algn="r" fontAlgn="b"/>
                      <a:r>
                        <a:rPr lang="en-GB" sz="1600" b="0" i="0" u="none" strike="noStrike" baseline="0" dirty="0">
                          <a:solidFill>
                            <a:srgbClr val="000000"/>
                          </a:solidFill>
                          <a:effectLst/>
                          <a:latin typeface="Arial" panose="020B0604020202020204" pitchFamily="34" charset="0"/>
                        </a:rPr>
                        <a:t>2579</a:t>
                      </a:r>
                    </a:p>
                  </a:txBody>
                  <a:tcPr marL="0" marR="0" marT="0" marB="0" anchor="b"/>
                </a:tc>
              </a:tr>
            </a:tbl>
          </a:graphicData>
        </a:graphic>
      </p:graphicFrame>
    </p:spTree>
    <p:extLst>
      <p:ext uri="{BB962C8B-B14F-4D97-AF65-F5344CB8AC3E}">
        <p14:creationId xmlns:p14="http://schemas.microsoft.com/office/powerpoint/2010/main" val="205611656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0C6EFC-3E29-47E2-9326-8BCCC8CE18D5}" type="slidenum">
              <a:rPr lang="en-GB" smtClean="0"/>
              <a:pPr/>
              <a:t>8</a:t>
            </a:fld>
            <a:endParaRPr lang="en-GB" dirty="0"/>
          </a:p>
        </p:txBody>
      </p:sp>
      <p:pic>
        <p:nvPicPr>
          <p:cNvPr id="3" name="Picture 2"/>
          <p:cNvPicPr>
            <a:picLocks noChangeAspect="1"/>
          </p:cNvPicPr>
          <p:nvPr/>
        </p:nvPicPr>
        <p:blipFill>
          <a:blip r:embed="rId2"/>
          <a:stretch>
            <a:fillRect/>
          </a:stretch>
        </p:blipFill>
        <p:spPr>
          <a:xfrm>
            <a:off x="323528" y="332656"/>
            <a:ext cx="7964955" cy="5888537"/>
          </a:xfrm>
          <a:prstGeom prst="rect">
            <a:avLst/>
          </a:prstGeom>
        </p:spPr>
      </p:pic>
      <p:sp>
        <p:nvSpPr>
          <p:cNvPr id="4" name="TextBox 3"/>
          <p:cNvSpPr txBox="1"/>
          <p:nvPr/>
        </p:nvSpPr>
        <p:spPr>
          <a:xfrm>
            <a:off x="539552" y="6309320"/>
            <a:ext cx="914400" cy="914400"/>
          </a:xfrm>
          <a:prstGeom prst="rect">
            <a:avLst/>
          </a:prstGeom>
          <a:noFill/>
        </p:spPr>
        <p:txBody>
          <a:bodyPr wrap="none" lIns="0" tIns="0" rIns="0" bIns="0" rtlCol="0">
            <a:noAutofit/>
          </a:bodyPr>
          <a:lstStyle/>
          <a:p>
            <a:r>
              <a:rPr lang="en-GB" sz="1000" dirty="0" smtClean="0"/>
              <a:t>Source: International comparison of hourly labour costs in the primary textile industry Winter 2011  Werner International Management Consultants</a:t>
            </a:r>
          </a:p>
        </p:txBody>
      </p:sp>
    </p:spTree>
    <p:extLst>
      <p:ext uri="{BB962C8B-B14F-4D97-AF65-F5344CB8AC3E}">
        <p14:creationId xmlns:p14="http://schemas.microsoft.com/office/powerpoint/2010/main" val="6830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0C6EFC-3E29-47E2-9326-8BCCC8CE18D5}" type="slidenum">
              <a:rPr lang="en-GB" smtClean="0"/>
              <a:pPr/>
              <a:t>9</a:t>
            </a:fld>
            <a:endParaRPr lang="en-GB" dirty="0"/>
          </a:p>
        </p:txBody>
      </p:sp>
      <p:pic>
        <p:nvPicPr>
          <p:cNvPr id="3" name="Picture 2"/>
          <p:cNvPicPr>
            <a:picLocks noChangeAspect="1"/>
          </p:cNvPicPr>
          <p:nvPr/>
        </p:nvPicPr>
        <p:blipFill>
          <a:blip r:embed="rId2"/>
          <a:stretch>
            <a:fillRect/>
          </a:stretch>
        </p:blipFill>
        <p:spPr>
          <a:xfrm>
            <a:off x="144165" y="908721"/>
            <a:ext cx="8999835" cy="5122618"/>
          </a:xfrm>
          <a:prstGeom prst="rect">
            <a:avLst/>
          </a:prstGeom>
        </p:spPr>
      </p:pic>
      <p:sp>
        <p:nvSpPr>
          <p:cNvPr id="4" name="TextBox 3"/>
          <p:cNvSpPr txBox="1"/>
          <p:nvPr/>
        </p:nvSpPr>
        <p:spPr>
          <a:xfrm>
            <a:off x="539552" y="6309320"/>
            <a:ext cx="914400" cy="914400"/>
          </a:xfrm>
          <a:prstGeom prst="rect">
            <a:avLst/>
          </a:prstGeom>
          <a:noFill/>
        </p:spPr>
        <p:txBody>
          <a:bodyPr wrap="none" lIns="0" tIns="0" rIns="0" bIns="0" rtlCol="0">
            <a:noAutofit/>
          </a:bodyPr>
          <a:lstStyle/>
          <a:p>
            <a:r>
              <a:rPr lang="en-GB" sz="1000" dirty="0" smtClean="0"/>
              <a:t>Source: International comparison of hourly labour costs in the primary textile industry Winter 2011  Werner International Management Consultants</a:t>
            </a:r>
          </a:p>
        </p:txBody>
      </p:sp>
    </p:spTree>
    <p:extLst>
      <p:ext uri="{BB962C8B-B14F-4D97-AF65-F5344CB8AC3E}">
        <p14:creationId xmlns:p14="http://schemas.microsoft.com/office/powerpoint/2010/main" val="1769269815"/>
      </p:ext>
    </p:extLst>
  </p:cSld>
  <p:clrMapOvr>
    <a:masterClrMapping/>
  </p:clrMapOvr>
</p:sld>
</file>

<file path=ppt/theme/theme1.xml><?xml version="1.0" encoding="utf-8"?>
<a:theme xmlns:a="http://schemas.openxmlformats.org/drawingml/2006/main" name="Office Theme">
  <a:themeElements>
    <a:clrScheme name="Cebr Colours">
      <a:dk1>
        <a:sysClr val="windowText" lastClr="000000"/>
      </a:dk1>
      <a:lt1>
        <a:sysClr val="window" lastClr="FFFFFF"/>
      </a:lt1>
      <a:dk2>
        <a:srgbClr val="008C9B"/>
      </a:dk2>
      <a:lt2>
        <a:srgbClr val="EEECE1"/>
      </a:lt2>
      <a:accent1>
        <a:srgbClr val="008C9B"/>
      </a:accent1>
      <a:accent2>
        <a:srgbClr val="004A53"/>
      </a:accent2>
      <a:accent3>
        <a:srgbClr val="BCBEC0"/>
      </a:accent3>
      <a:accent4>
        <a:srgbClr val="6D6E71"/>
      </a:accent4>
      <a:accent5>
        <a:srgbClr val="ED1C24"/>
      </a:accent5>
      <a:accent6>
        <a:srgbClr val="00AEE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t" anchorCtr="0"/>
      <a:lstStyle>
        <a:defPPr>
          <a:defRPr sz="13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000" dirty="0" smtClean="0"/>
        </a:defPPr>
      </a:lstStyle>
    </a:txDef>
  </a:objectDefaults>
  <a:extraClrSchemeLst/>
  <a:extLst>
    <a:ext uri="{05A4C25C-085E-4340-85A3-A5531E510DB2}">
      <thm15:themeFamily xmlns:thm15="http://schemas.microsoft.com/office/thememl/2012/main" name="Cebr_PowerPoint Longer template [Read-Only]" id="{9BCD86CD-EE56-45CE-9D6C-9B97857B433F}" vid="{4A1D6B65-1963-4B00-96E2-845F411DAE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Cebr_PowerPoint Longer template</Template>
  <TotalTime>7460</TotalTime>
  <Words>860</Words>
  <Application>Microsoft Office PowerPoint</Application>
  <PresentationFormat>On-screen Show (4:3)</PresentationFormat>
  <Paragraphs>154</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Narrow</vt:lpstr>
      <vt:lpstr>Calibri</vt:lpstr>
      <vt:lpstr>Office Theme</vt:lpstr>
      <vt:lpstr>Can the Euro survive globalisation?</vt:lpstr>
      <vt:lpstr>Objectives</vt:lpstr>
      <vt:lpstr>Outline</vt:lpstr>
      <vt:lpstr>The lectures so far</vt:lpstr>
      <vt:lpstr>The misery cycle</vt:lpstr>
      <vt:lpstr>Western Europe’s share of world GDP more than halves in 30 years</vt:lpstr>
      <vt:lpstr>Europe works the shortest hours</vt:lpstr>
      <vt:lpstr>PowerPoint Presentation</vt:lpstr>
      <vt:lpstr>PowerPoint Presentation</vt:lpstr>
      <vt:lpstr>PowerPoint Presentation</vt:lpstr>
      <vt:lpstr>Eurozone returns to growth, but hold the champagne</vt:lpstr>
      <vt:lpstr>Whereas in 2000 China only competed with the EU in 15% of products, the latest data shows this has increased to 35%</vt:lpstr>
      <vt:lpstr>….and by 2028 based on our WELT forecasts, this will be up to 75%</vt:lpstr>
      <vt:lpstr>World Bank data for extent of trade</vt:lpstr>
      <vt:lpstr>World Bank Merchandise Trade Complementarity Index with China for selected EU member States, 2012</vt:lpstr>
      <vt:lpstr>Chinese forex reserves were $3.8 trillion in January 2014</vt:lpstr>
      <vt:lpstr>PowerPoint Presentation</vt:lpstr>
      <vt:lpstr>PowerPoint Presentation</vt:lpstr>
      <vt:lpstr>Implications</vt:lpstr>
      <vt:lpstr>PowerPoint Presentation</vt:lpstr>
    </vt:vector>
  </TitlesOfParts>
  <Company>Operandi Limited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 Prospects</dc:title>
  <dc:creator>Katie Evans</dc:creator>
  <cp:lastModifiedBy>Douglas McWilliams</cp:lastModifiedBy>
  <cp:revision>239</cp:revision>
  <cp:lastPrinted>2013-11-05T10:02:50Z</cp:lastPrinted>
  <dcterms:created xsi:type="dcterms:W3CDTF">2013-10-24T13:28:13Z</dcterms:created>
  <dcterms:modified xsi:type="dcterms:W3CDTF">2014-02-12T10:15:11Z</dcterms:modified>
</cp:coreProperties>
</file>