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13" r:id="rId4"/>
    <p:sldId id="362" r:id="rId5"/>
    <p:sldId id="315" r:id="rId6"/>
    <p:sldId id="374" r:id="rId7"/>
    <p:sldId id="373" r:id="rId8"/>
    <p:sldId id="316" r:id="rId9"/>
    <p:sldId id="357" r:id="rId10"/>
    <p:sldId id="317" r:id="rId11"/>
    <p:sldId id="380" r:id="rId12"/>
    <p:sldId id="381" r:id="rId13"/>
    <p:sldId id="378" r:id="rId14"/>
    <p:sldId id="379" r:id="rId15"/>
    <p:sldId id="367" r:id="rId16"/>
    <p:sldId id="375" r:id="rId17"/>
    <p:sldId id="348" r:id="rId18"/>
    <p:sldId id="261" r:id="rId19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>
          <p15:clr>
            <a:srgbClr val="A4A3A4"/>
          </p15:clr>
        </p15:guide>
        <p15:guide id="2" orient="horz" pos="1026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935">
          <p15:clr>
            <a:srgbClr val="A4A3A4"/>
          </p15:clr>
        </p15:guide>
        <p15:guide id="5" pos="2880">
          <p15:clr>
            <a:srgbClr val="A4A3A4"/>
          </p15:clr>
        </p15:guide>
        <p15:guide id="6" pos="2631">
          <p15:clr>
            <a:srgbClr val="A4A3A4"/>
          </p15:clr>
        </p15:guide>
        <p15:guide id="7" pos="295">
          <p15:clr>
            <a:srgbClr val="A4A3A4"/>
          </p15:clr>
        </p15:guide>
        <p15:guide id="8" pos="5465">
          <p15:clr>
            <a:srgbClr val="A4A3A4"/>
          </p15:clr>
        </p15:guide>
        <p15:guide id="9" pos="32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660" y="72"/>
      </p:cViewPr>
      <p:guideLst>
        <p:guide orient="horz" pos="4020"/>
        <p:guide orient="horz" pos="1026"/>
        <p:guide orient="horz" pos="300"/>
        <p:guide orient="horz" pos="935"/>
        <p:guide pos="2880"/>
        <p:guide pos="2631"/>
        <p:guide pos="295"/>
        <p:guide pos="5465"/>
        <p:guide pos="32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Total number of employees in the world (millions)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1183</c:v>
                </c:pt>
                <c:pt idx="1">
                  <c:v>2218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513</c:v>
                </c:pt>
                <c:pt idx="1">
                  <c:v>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206184"/>
        <c:axId val="198206576"/>
      </c:barChart>
      <c:catAx>
        <c:axId val="19820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06576"/>
        <c:crosses val="autoZero"/>
        <c:auto val="1"/>
        <c:lblAlgn val="ctr"/>
        <c:lblOffset val="100"/>
        <c:noMultiLvlLbl val="0"/>
      </c:catAx>
      <c:valAx>
        <c:axId val="198206576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0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Percentage </a:t>
            </a:r>
            <a:r>
              <a:rPr lang="en-GB" sz="2200" baseline="0" dirty="0" smtClean="0"/>
              <a:t>of employees in agriculture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Sheet1!$B$2:$B$3</c:f>
              <c:numCache>
                <c:formatCode>0.00%</c:formatCode>
                <c:ptCount val="2"/>
                <c:pt idx="0">
                  <c:v>0.60799999999999998</c:v>
                </c:pt>
                <c:pt idx="1">
                  <c:v>0.38500000000000001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Sheet1!$C$2:$C$3</c:f>
              <c:numCache>
                <c:formatCode>0.00%</c:formatCode>
                <c:ptCount val="2"/>
                <c:pt idx="0">
                  <c:v>0.14199999999999999</c:v>
                </c:pt>
                <c:pt idx="1">
                  <c:v>4.7E-2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984600"/>
        <c:axId val="195989696"/>
      </c:barChart>
      <c:catAx>
        <c:axId val="19598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89696"/>
        <c:crosses val="autoZero"/>
        <c:auto val="1"/>
        <c:lblAlgn val="ctr"/>
        <c:lblOffset val="100"/>
        <c:noMultiLvlLbl val="0"/>
      </c:catAx>
      <c:valAx>
        <c:axId val="195989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8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Number of non farm employees in world (millions)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474</c:v>
                </c:pt>
                <c:pt idx="1">
                  <c:v>1363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1980</c:v>
                </c:pt>
                <c:pt idx="1">
                  <c:v>2010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440</c:v>
                </c:pt>
                <c:pt idx="1">
                  <c:v>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695048"/>
        <c:axId val="199695440"/>
      </c:barChart>
      <c:catAx>
        <c:axId val="19969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5440"/>
        <c:crosses val="autoZero"/>
        <c:auto val="1"/>
        <c:lblAlgn val="ctr"/>
        <c:lblOffset val="100"/>
        <c:noMultiLvlLbl val="0"/>
      </c:catAx>
      <c:valAx>
        <c:axId val="199695440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Total number of employees in the world (millions)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1183</c:v>
                </c:pt>
                <c:pt idx="1">
                  <c:v>2218</c:v>
                </c:pt>
                <c:pt idx="2">
                  <c:v>2946.666667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513</c:v>
                </c:pt>
                <c:pt idx="1">
                  <c:v>635</c:v>
                </c:pt>
                <c:pt idx="2">
                  <c:v>608.24742270000002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7751792"/>
        <c:axId val="317749440"/>
      </c:barChart>
      <c:catAx>
        <c:axId val="31775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749440"/>
        <c:crosses val="autoZero"/>
        <c:auto val="1"/>
        <c:lblAlgn val="ctr"/>
        <c:lblOffset val="100"/>
        <c:noMultiLvlLbl val="0"/>
      </c:catAx>
      <c:valAx>
        <c:axId val="317749440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75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Percentage of employees in agriculture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Sheet1!$B$2:$B$4</c:f>
              <c:numCache>
                <c:formatCode>0.00%</c:formatCode>
                <c:ptCount val="3"/>
                <c:pt idx="0">
                  <c:v>0.60799999999999998</c:v>
                </c:pt>
                <c:pt idx="1">
                  <c:v>0.38500000000000001</c:v>
                </c:pt>
                <c:pt idx="2" formatCode="0%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Sheet1!$C$2:$C$4</c:f>
              <c:numCache>
                <c:formatCode>0.00%</c:formatCode>
                <c:ptCount val="3"/>
                <c:pt idx="0">
                  <c:v>0.14199999999999999</c:v>
                </c:pt>
                <c:pt idx="1">
                  <c:v>4.7E-2</c:v>
                </c:pt>
                <c:pt idx="2" formatCode="0%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752576"/>
        <c:axId val="317748264"/>
      </c:barChart>
      <c:catAx>
        <c:axId val="31775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748264"/>
        <c:crosses val="autoZero"/>
        <c:auto val="1"/>
        <c:lblAlgn val="ctr"/>
        <c:lblOffset val="100"/>
        <c:noMultiLvlLbl val="0"/>
      </c:catAx>
      <c:valAx>
        <c:axId val="317748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75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aseline="0" dirty="0" smtClean="0"/>
              <a:t>Number of non farm employees in world (millions)</a:t>
            </a:r>
            <a:endParaRPr lang="en-GB" sz="2200" baseline="0" dirty="0"/>
          </a:p>
        </c:rich>
      </c:tx>
      <c:layout>
        <c:manualLayout>
          <c:xMode val="edge"/>
          <c:yMode val="edge"/>
          <c:x val="0.14917269495861268"/>
          <c:y val="3.2307252999497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672107244314841E-2"/>
          <c:y val="0.19820520914176545"/>
          <c:w val="0.87141217499045998"/>
          <c:h val="0.681931066412815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474</c:v>
                </c:pt>
                <c:pt idx="1">
                  <c:v>1363</c:v>
                </c:pt>
                <c:pt idx="2">
                  <c:v>2210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1980</c:v>
                </c:pt>
                <c:pt idx="1">
                  <c:v>2010</c:v>
                </c:pt>
                <c:pt idx="2">
                  <c:v>2030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440</c:v>
                </c:pt>
                <c:pt idx="1">
                  <c:v>604</c:v>
                </c:pt>
                <c:pt idx="2">
                  <c:v>590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696224"/>
        <c:axId val="199696616"/>
      </c:barChart>
      <c:catAx>
        <c:axId val="19969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6616"/>
        <c:crosses val="autoZero"/>
        <c:auto val="1"/>
        <c:lblAlgn val="ctr"/>
        <c:lblOffset val="100"/>
        <c:noMultiLvlLbl val="0"/>
      </c:catAx>
      <c:valAx>
        <c:axId val="199696616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53792347229621"/>
          <c:y val="0.93179226605913201"/>
          <c:w val="0.36014254721736716"/>
          <c:h val="6.49779862458718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Evolution of wages under different levels of ‘exploitation’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20% wage share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Sheet1!$F$23:$O$23</c:f>
              <c:numCache>
                <c:formatCode>General</c:formatCode>
                <c:ptCount val="10"/>
                <c:pt idx="0">
                  <c:v>20</c:v>
                </c:pt>
                <c:pt idx="1">
                  <c:v>25.333333333333336</c:v>
                </c:pt>
                <c:pt idx="2">
                  <c:v>32.088888888888896</c:v>
                </c:pt>
                <c:pt idx="3">
                  <c:v>40.645925925925937</c:v>
                </c:pt>
                <c:pt idx="4">
                  <c:v>51.484839506172854</c:v>
                </c:pt>
                <c:pt idx="5">
                  <c:v>65.214130041152288</c:v>
                </c:pt>
                <c:pt idx="6">
                  <c:v>82.604564718792901</c:v>
                </c:pt>
                <c:pt idx="7">
                  <c:v>104.63244864380432</c:v>
                </c:pt>
                <c:pt idx="8">
                  <c:v>132.53443494881884</c:v>
                </c:pt>
                <c:pt idx="9">
                  <c:v>167.8769509351705</c:v>
                </c:pt>
              </c:numCache>
            </c:numRef>
          </c:val>
          <c:smooth val="0"/>
        </c:ser>
        <c:ser>
          <c:idx val="2"/>
          <c:order val="1"/>
          <c:tx>
            <c:v>30% wage share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Sheet1!$F$29:$O$29</c:f>
              <c:numCache>
                <c:formatCode>General</c:formatCode>
                <c:ptCount val="10"/>
                <c:pt idx="0">
                  <c:v>30</c:v>
                </c:pt>
                <c:pt idx="1">
                  <c:v>37</c:v>
                </c:pt>
                <c:pt idx="2">
                  <c:v>45.633333333333333</c:v>
                </c:pt>
                <c:pt idx="3">
                  <c:v>56.281111111111109</c:v>
                </c:pt>
                <c:pt idx="4">
                  <c:v>69.413370370370373</c:v>
                </c:pt>
                <c:pt idx="5">
                  <c:v>85.609823456790124</c:v>
                </c:pt>
                <c:pt idx="6">
                  <c:v>105.58544893004118</c:v>
                </c:pt>
                <c:pt idx="7">
                  <c:v>130.22205368038411</c:v>
                </c:pt>
                <c:pt idx="8">
                  <c:v>160.6071995391404</c:v>
                </c:pt>
                <c:pt idx="9">
                  <c:v>198.08221276493981</c:v>
                </c:pt>
              </c:numCache>
            </c:numRef>
          </c:val>
          <c:smooth val="0"/>
        </c:ser>
        <c:ser>
          <c:idx val="3"/>
          <c:order val="2"/>
          <c:tx>
            <c:v>40% wage share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Sheet1!$F$36:$O$36</c:f>
              <c:numCache>
                <c:formatCode>General</c:formatCode>
                <c:ptCount val="10"/>
                <c:pt idx="0">
                  <c:v>40</c:v>
                </c:pt>
                <c:pt idx="1">
                  <c:v>48</c:v>
                </c:pt>
                <c:pt idx="2">
                  <c:v>57.6</c:v>
                </c:pt>
                <c:pt idx="3">
                  <c:v>69.11999999999999</c:v>
                </c:pt>
                <c:pt idx="4">
                  <c:v>82.943999999999974</c:v>
                </c:pt>
                <c:pt idx="5">
                  <c:v>99.532799999999952</c:v>
                </c:pt>
                <c:pt idx="6">
                  <c:v>119.43935999999994</c:v>
                </c:pt>
                <c:pt idx="7">
                  <c:v>143.32723199999995</c:v>
                </c:pt>
                <c:pt idx="8">
                  <c:v>171.99267839999993</c:v>
                </c:pt>
                <c:pt idx="9">
                  <c:v>206.39121407999991</c:v>
                </c:pt>
              </c:numCache>
            </c:numRef>
          </c:val>
          <c:smooth val="0"/>
        </c:ser>
        <c:ser>
          <c:idx val="4"/>
          <c:order val="3"/>
          <c:tx>
            <c:v>50% wage share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Sheet1!$F$44:$O$44</c:f>
              <c:numCache>
                <c:formatCode>General</c:formatCode>
                <c:ptCount val="10"/>
                <c:pt idx="0">
                  <c:v>50</c:v>
                </c:pt>
                <c:pt idx="1">
                  <c:v>58.333333333333336</c:v>
                </c:pt>
                <c:pt idx="2">
                  <c:v>68.055555555555557</c:v>
                </c:pt>
                <c:pt idx="3">
                  <c:v>79.398148148148152</c:v>
                </c:pt>
                <c:pt idx="4">
                  <c:v>92.631172839506178</c:v>
                </c:pt>
                <c:pt idx="5">
                  <c:v>108.06970164609055</c:v>
                </c:pt>
                <c:pt idx="6">
                  <c:v>126.08131858710567</c:v>
                </c:pt>
                <c:pt idx="7">
                  <c:v>147.09487168495662</c:v>
                </c:pt>
                <c:pt idx="8">
                  <c:v>171.61068363244939</c:v>
                </c:pt>
                <c:pt idx="9">
                  <c:v>200.21246423785763</c:v>
                </c:pt>
              </c:numCache>
            </c:numRef>
          </c:val>
          <c:smooth val="0"/>
        </c:ser>
        <c:ser>
          <c:idx val="5"/>
          <c:order val="4"/>
          <c:tx>
            <c:v>60% wage share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Sheet1!$F$52:$O$52</c:f>
              <c:numCache>
                <c:formatCode>General</c:formatCode>
                <c:ptCount val="10"/>
                <c:pt idx="0">
                  <c:v>60</c:v>
                </c:pt>
                <c:pt idx="1">
                  <c:v>68</c:v>
                </c:pt>
                <c:pt idx="2">
                  <c:v>77.066666666666649</c:v>
                </c:pt>
                <c:pt idx="3">
                  <c:v>87.342222222222219</c:v>
                </c:pt>
                <c:pt idx="4">
                  <c:v>98.987851851851843</c:v>
                </c:pt>
                <c:pt idx="5">
                  <c:v>112.18623209876543</c:v>
                </c:pt>
                <c:pt idx="6">
                  <c:v>127.14439637860082</c:v>
                </c:pt>
                <c:pt idx="7">
                  <c:v>144.09698256241427</c:v>
                </c:pt>
                <c:pt idx="8">
                  <c:v>163.30991357073617</c:v>
                </c:pt>
                <c:pt idx="9">
                  <c:v>185.084568713501</c:v>
                </c:pt>
              </c:numCache>
            </c:numRef>
          </c:val>
          <c:smooth val="0"/>
        </c:ser>
        <c:ser>
          <c:idx val="0"/>
          <c:order val="5"/>
          <c:tx>
            <c:v>70% wage share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Sheet1!$F$59:$O$59</c:f>
              <c:numCache>
                <c:formatCode>General</c:formatCode>
                <c:ptCount val="10"/>
                <c:pt idx="0">
                  <c:v>70</c:v>
                </c:pt>
                <c:pt idx="1">
                  <c:v>77</c:v>
                </c:pt>
                <c:pt idx="2">
                  <c:v>84.699999999999989</c:v>
                </c:pt>
                <c:pt idx="3">
                  <c:v>93.169999999999987</c:v>
                </c:pt>
                <c:pt idx="4">
                  <c:v>102.48699999999999</c:v>
                </c:pt>
                <c:pt idx="5">
                  <c:v>112.73570000000001</c:v>
                </c:pt>
                <c:pt idx="6">
                  <c:v>124.00927</c:v>
                </c:pt>
                <c:pt idx="7">
                  <c:v>136.41019700000001</c:v>
                </c:pt>
                <c:pt idx="8">
                  <c:v>150.05121670000003</c:v>
                </c:pt>
                <c:pt idx="9">
                  <c:v>165.05633837000005</c:v>
                </c:pt>
              </c:numCache>
            </c:numRef>
          </c:val>
          <c:smooth val="0"/>
        </c:ser>
        <c:ser>
          <c:idx val="6"/>
          <c:order val="6"/>
          <c:tx>
            <c:v>80% wage share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Sheet1!$F$66:$O$66</c:f>
              <c:numCache>
                <c:formatCode>General</c:formatCode>
                <c:ptCount val="10"/>
                <c:pt idx="0">
                  <c:v>80</c:v>
                </c:pt>
                <c:pt idx="1">
                  <c:v>85.333333333333343</c:v>
                </c:pt>
                <c:pt idx="2">
                  <c:v>91.02222222222224</c:v>
                </c:pt>
                <c:pt idx="3">
                  <c:v>97.09037037037038</c:v>
                </c:pt>
                <c:pt idx="4">
                  <c:v>103.56306172839507</c:v>
                </c:pt>
                <c:pt idx="5">
                  <c:v>110.46726584362142</c:v>
                </c:pt>
                <c:pt idx="6">
                  <c:v>117.83175023319616</c:v>
                </c:pt>
                <c:pt idx="7">
                  <c:v>125.68720024874256</c:v>
                </c:pt>
                <c:pt idx="8">
                  <c:v>134.06634693199209</c:v>
                </c:pt>
                <c:pt idx="9">
                  <c:v>143.00410339412485</c:v>
                </c:pt>
              </c:numCache>
            </c:numRef>
          </c:val>
          <c:smooth val="0"/>
        </c:ser>
        <c:ser>
          <c:idx val="7"/>
          <c:order val="7"/>
          <c:tx>
            <c:v>90% wage share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Sheet1!$F$73:$O$73</c:f>
              <c:numCache>
                <c:formatCode>General</c:formatCode>
                <c:ptCount val="10"/>
                <c:pt idx="0">
                  <c:v>90</c:v>
                </c:pt>
                <c:pt idx="1">
                  <c:v>93</c:v>
                </c:pt>
                <c:pt idx="2">
                  <c:v>96.1</c:v>
                </c:pt>
                <c:pt idx="3">
                  <c:v>99.303333333333327</c:v>
                </c:pt>
                <c:pt idx="4">
                  <c:v>102.61344444444444</c:v>
                </c:pt>
                <c:pt idx="5">
                  <c:v>106.03389259259258</c:v>
                </c:pt>
                <c:pt idx="6">
                  <c:v>109.56835567901233</c:v>
                </c:pt>
                <c:pt idx="7">
                  <c:v>113.22063420164606</c:v>
                </c:pt>
                <c:pt idx="8">
                  <c:v>116.99465534170093</c:v>
                </c:pt>
                <c:pt idx="9">
                  <c:v>120.89447718642433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571960"/>
        <c:axId val="257571568"/>
      </c:lineChart>
      <c:catAx>
        <c:axId val="2575719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571568"/>
        <c:crosses val="autoZero"/>
        <c:auto val="1"/>
        <c:lblAlgn val="ctr"/>
        <c:lblOffset val="100"/>
        <c:noMultiLvlLbl val="0"/>
      </c:catAx>
      <c:valAx>
        <c:axId val="25757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571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E6434-2D4B-4C8B-94BA-CA66788F7892}" type="datetimeFigureOut">
              <a:rPr lang="en-GB" smtClean="0"/>
              <a:t>08/12/2013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7C13-9468-4242-9A10-77DECAA00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537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C0BF8-2BFE-48DF-A066-0B740EBDC33D}" type="datetimeFigureOut">
              <a:rPr lang="en-GB" smtClean="0"/>
              <a:t>08/12/2013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8F8FB-36B4-4C5C-929F-550C4C87052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99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F8FB-36B4-4C5C-929F-550C4C87052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95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F8FB-36B4-4C5C-929F-550C4C87052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759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1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0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77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9E270C-3552-47C8-A1BD-C622202F2DAA}" type="slidenum">
              <a:rPr lang="en-GB" altLang="en-US"/>
              <a:pPr eaLnBrk="1" hangingPunct="1"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17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74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14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3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66819-9651-46C8-B70B-1AE61199F39A}" type="slidenum">
              <a:rPr lang="en-GB" altLang="en-US"/>
              <a:pPr eaLnBrk="1" hangingPunct="1">
                <a:spcBef>
                  <a:spcPct val="0"/>
                </a:spcBef>
              </a:pPr>
              <a:t>15</a:t>
            </a:fld>
            <a:endParaRPr lang="en-GB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3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616000"/>
            <a:ext cx="9144000" cy="124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8000" y="3960000"/>
            <a:ext cx="8208000" cy="650503"/>
          </a:xfrm>
        </p:spPr>
        <p:txBody>
          <a:bodyPr/>
          <a:lstStyle>
            <a:lvl1pPr>
              <a:defRPr sz="3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000" y="4608000"/>
            <a:ext cx="8208000" cy="405176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000" y="5040000"/>
            <a:ext cx="8208456" cy="365125"/>
          </a:xfrm>
        </p:spPr>
        <p:txBody>
          <a:bodyPr lIns="0" tIns="0" rIns="0" bIns="0" anchor="t" anchorCtr="0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15" y="468000"/>
            <a:ext cx="899160" cy="8991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0" y="6012000"/>
            <a:ext cx="1010045" cy="35330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68000" y="5976000"/>
            <a:ext cx="3456384" cy="5493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300" dirty="0" smtClean="0">
                <a:solidFill>
                  <a:schemeClr val="bg1"/>
                </a:solidFill>
              </a:rPr>
              <a:t>The </a:t>
            </a:r>
            <a:r>
              <a:rPr lang="en-GB" sz="1700" dirty="0" smtClean="0">
                <a:solidFill>
                  <a:schemeClr val="bg1"/>
                </a:solidFill>
              </a:rPr>
              <a:t>Prospects</a:t>
            </a:r>
            <a:r>
              <a:rPr lang="en-GB" sz="1300" dirty="0" smtClean="0">
                <a:solidFill>
                  <a:schemeClr val="bg1"/>
                </a:solidFill>
              </a:rPr>
              <a:t> Service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bg1"/>
                </a:solidFill>
              </a:rPr>
              <a:t>© Centre</a:t>
            </a:r>
            <a:r>
              <a:rPr lang="en-GB" sz="1000" baseline="0" dirty="0" smtClean="0">
                <a:solidFill>
                  <a:schemeClr val="bg1"/>
                </a:solidFill>
              </a:rPr>
              <a:t> for Economics and Business Research ltd</a:t>
            </a:r>
            <a:endParaRPr lang="en-GB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43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867" y="6534000"/>
            <a:ext cx="9144000" cy="3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468000"/>
            <a:ext cx="8208000" cy="4407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20000"/>
            <a:ext cx="3294000" cy="4761328"/>
          </a:xfrm>
        </p:spPr>
        <p:txBody>
          <a:bodyPr/>
          <a:lstStyle>
            <a:lvl1pPr>
              <a:tabLst>
                <a:tab pos="3276000" algn="r"/>
              </a:tabLst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tabLst>
                <a:tab pos="3276000" algn="r"/>
              </a:tabLst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tabLst>
                <a:tab pos="3276000" algn="r"/>
              </a:tabLst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541338" indent="-180975">
              <a:tabLst>
                <a:tab pos="3276000" algn="r"/>
              </a:tabLst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722313" indent="-180975">
              <a:tabLst>
                <a:tab pos="3276000" algn="r"/>
              </a:tabLst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0" y="6619800"/>
            <a:ext cx="432283" cy="1537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8000" y="6534000"/>
            <a:ext cx="165572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The </a:t>
            </a:r>
            <a:r>
              <a:rPr lang="en-GB" sz="1300" dirty="0" smtClean="0">
                <a:solidFill>
                  <a:schemeClr val="bg1"/>
                </a:solidFill>
              </a:rPr>
              <a:t>Prospects </a:t>
            </a:r>
            <a:r>
              <a:rPr lang="en-GB" sz="900" dirty="0" smtClean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28000" y="6534000"/>
            <a:ext cx="2556168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 smtClean="0">
                <a:solidFill>
                  <a:schemeClr val="bg1"/>
                </a:solidFill>
              </a:rPr>
              <a:t>© Centre for Economics and Business Research,</a:t>
            </a:r>
            <a:r>
              <a:rPr lang="en-GB" sz="700" baseline="0" dirty="0" smtClean="0">
                <a:solidFill>
                  <a:schemeClr val="bg1"/>
                </a:solidFill>
              </a:rPr>
              <a:t> 2013</a:t>
            </a:r>
            <a:endParaRPr lang="en-GB" sz="700" dirty="0" smtClean="0">
              <a:solidFill>
                <a:schemeClr val="bg1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300000" y="1628775"/>
            <a:ext cx="2376000" cy="4752553"/>
          </a:xfrm>
        </p:spPr>
        <p:txBody>
          <a:bodyPr/>
          <a:lstStyle>
            <a:lvl4pPr marL="542925" indent="-180975">
              <a:defRPr sz="1000">
                <a:solidFill>
                  <a:schemeClr val="tx1"/>
                </a:solidFill>
              </a:defRPr>
            </a:lvl4pPr>
            <a:lvl5pPr marL="712788" indent="-169863"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4"/>
          </p:nvPr>
        </p:nvSpPr>
        <p:spPr>
          <a:xfrm>
            <a:off x="7740352" y="188640"/>
            <a:ext cx="935930" cy="268139"/>
          </a:xfrm>
        </p:spPr>
        <p:txBody>
          <a:bodyPr lIns="0" tIns="0" rIns="0" bIns="0"/>
          <a:lstStyle>
            <a:lvl1pPr algn="r">
              <a:defRPr sz="1100"/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5"/>
          </p:nvPr>
        </p:nvSpPr>
        <p:spPr>
          <a:xfrm>
            <a:off x="4572000" y="188640"/>
            <a:ext cx="3096344" cy="268139"/>
          </a:xfrm>
        </p:spPr>
        <p:txBody>
          <a:bodyPr lIns="0" tIns="0" rIns="0" bIns="0"/>
          <a:lstStyle>
            <a:lvl1pPr algn="r">
              <a:defRPr sz="1100" b="1"/>
            </a:lvl1pPr>
          </a:lstStyle>
          <a:p>
            <a:r>
              <a:rPr lang="en-GB" dirty="0" smtClean="0"/>
              <a:t>Global Prospects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>
          <a:xfrm>
            <a:off x="7488440" y="6561931"/>
            <a:ext cx="657320" cy="2600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0C6EFC-3E29-47E2-9326-8BCCC8CE18D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313" y="908720"/>
            <a:ext cx="8207375" cy="575593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1028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20000"/>
            <a:ext cx="3294000" cy="4761328"/>
          </a:xfrm>
        </p:spPr>
        <p:txBody>
          <a:bodyPr/>
          <a:lstStyle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0" y="6619800"/>
            <a:ext cx="432283" cy="1537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8000" y="6534000"/>
            <a:ext cx="165572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The </a:t>
            </a:r>
            <a:r>
              <a:rPr lang="en-GB" sz="1300" dirty="0" smtClean="0">
                <a:solidFill>
                  <a:schemeClr val="bg1"/>
                </a:solidFill>
              </a:rPr>
              <a:t>Prospects </a:t>
            </a:r>
            <a:r>
              <a:rPr lang="en-GB" sz="900" dirty="0" smtClean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28000" y="6534000"/>
            <a:ext cx="2556168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 smtClean="0">
                <a:solidFill>
                  <a:schemeClr val="bg1"/>
                </a:solidFill>
              </a:rPr>
              <a:t>© Centre for Economics and Business Research,</a:t>
            </a:r>
            <a:r>
              <a:rPr lang="en-GB" sz="700" baseline="0" dirty="0" smtClean="0">
                <a:solidFill>
                  <a:schemeClr val="bg1"/>
                </a:solidFill>
              </a:rPr>
              <a:t> 2013</a:t>
            </a:r>
            <a:endParaRPr lang="en-GB" sz="700" dirty="0" smtClean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176283" y="1620000"/>
            <a:ext cx="4500000" cy="4761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313" y="908720"/>
            <a:ext cx="8207375" cy="575593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5"/>
          <p:cNvSpPr>
            <a:spLocks noGrp="1"/>
          </p:cNvSpPr>
          <p:nvPr>
            <p:ph type="dt" sz="half" idx="14"/>
          </p:nvPr>
        </p:nvSpPr>
        <p:spPr>
          <a:xfrm>
            <a:off x="7740352" y="188640"/>
            <a:ext cx="935930" cy="268139"/>
          </a:xfrm>
        </p:spPr>
        <p:txBody>
          <a:bodyPr lIns="0" tIns="0" rIns="0" bIns="0"/>
          <a:lstStyle>
            <a:lvl1pPr algn="r">
              <a:defRPr sz="1100"/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15"/>
          </p:nvPr>
        </p:nvSpPr>
        <p:spPr>
          <a:xfrm>
            <a:off x="4572000" y="188640"/>
            <a:ext cx="3096344" cy="268139"/>
          </a:xfrm>
        </p:spPr>
        <p:txBody>
          <a:bodyPr lIns="0" tIns="0" rIns="0" bIns="0"/>
          <a:lstStyle>
            <a:lvl1pPr algn="r">
              <a:defRPr sz="1100" b="1"/>
            </a:lvl1pPr>
          </a:lstStyle>
          <a:p>
            <a:r>
              <a:rPr lang="en-GB" dirty="0" smtClean="0"/>
              <a:t>Global Prospects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536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20000"/>
            <a:ext cx="3582000" cy="4761328"/>
          </a:xfrm>
        </p:spPr>
        <p:txBody>
          <a:bodyPr/>
          <a:lstStyle>
            <a:lvl4pPr marL="541338" indent="-180975">
              <a:defRPr sz="1000">
                <a:solidFill>
                  <a:schemeClr val="tx1"/>
                </a:solidFill>
              </a:defRPr>
            </a:lvl4pPr>
            <a:lvl5pPr marL="722313" indent="-180975"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312" y="6534000"/>
            <a:ext cx="621432" cy="324000"/>
          </a:xfrm>
        </p:spPr>
        <p:txBody>
          <a:bodyPr lIns="0" tIns="0" rIns="0" bIns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0C6EFC-3E29-47E2-9326-8BCCC8CE18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0" y="6619800"/>
            <a:ext cx="432283" cy="1537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8000" y="6534000"/>
            <a:ext cx="165572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The </a:t>
            </a:r>
            <a:r>
              <a:rPr lang="en-GB" sz="1300" dirty="0" smtClean="0">
                <a:solidFill>
                  <a:schemeClr val="bg1"/>
                </a:solidFill>
              </a:rPr>
              <a:t>Prospects </a:t>
            </a:r>
            <a:r>
              <a:rPr lang="en-GB" sz="900" dirty="0" smtClean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28000" y="6534000"/>
            <a:ext cx="2556168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 smtClean="0">
                <a:solidFill>
                  <a:schemeClr val="bg1"/>
                </a:solidFill>
              </a:rPr>
              <a:t>© Centre for Economics and Business Research,</a:t>
            </a:r>
            <a:r>
              <a:rPr lang="en-GB" sz="700" baseline="0" dirty="0" smtClean="0">
                <a:solidFill>
                  <a:schemeClr val="bg1"/>
                </a:solidFill>
              </a:rPr>
              <a:t> 2013</a:t>
            </a:r>
            <a:endParaRPr lang="en-GB" sz="700" dirty="0" smtClean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5094283" y="1620422"/>
            <a:ext cx="3582000" cy="4761328"/>
          </a:xfrm>
        </p:spPr>
        <p:txBody>
          <a:bodyPr/>
          <a:lstStyle>
            <a:lvl4pPr marL="541338" indent="-180975" algn="l">
              <a:defRPr sz="1000">
                <a:solidFill>
                  <a:schemeClr val="tx1"/>
                </a:solidFill>
              </a:defRPr>
            </a:lvl4pPr>
            <a:lvl5pPr marL="722313" indent="-180975" algn="l"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313" y="908720"/>
            <a:ext cx="8207375" cy="575593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5"/>
          <p:cNvSpPr>
            <a:spLocks noGrp="1"/>
          </p:cNvSpPr>
          <p:nvPr>
            <p:ph type="dt" sz="half" idx="14"/>
          </p:nvPr>
        </p:nvSpPr>
        <p:spPr>
          <a:xfrm>
            <a:off x="7740352" y="188640"/>
            <a:ext cx="935930" cy="268139"/>
          </a:xfrm>
        </p:spPr>
        <p:txBody>
          <a:bodyPr lIns="0" tIns="0" rIns="0" bIns="0"/>
          <a:lstStyle>
            <a:lvl1pPr algn="r">
              <a:defRPr sz="1100"/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15"/>
          </p:nvPr>
        </p:nvSpPr>
        <p:spPr>
          <a:xfrm>
            <a:off x="4572000" y="188640"/>
            <a:ext cx="3096344" cy="268139"/>
          </a:xfrm>
        </p:spPr>
        <p:txBody>
          <a:bodyPr lIns="0" tIns="0" rIns="0" bIns="0"/>
          <a:lstStyle>
            <a:lvl1pPr algn="r">
              <a:defRPr sz="1100" b="1"/>
            </a:lvl1pPr>
          </a:lstStyle>
          <a:p>
            <a:r>
              <a:rPr lang="en-GB" dirty="0" smtClean="0"/>
              <a:t>Global Prospects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988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616000"/>
            <a:ext cx="9144000" cy="124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15" y="468000"/>
            <a:ext cx="899160" cy="8991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0" y="6012000"/>
            <a:ext cx="1010045" cy="35330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68000" y="5976000"/>
            <a:ext cx="3456384" cy="6933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000" b="1" dirty="0" smtClean="0">
                <a:solidFill>
                  <a:schemeClr val="bg1"/>
                </a:solidFill>
              </a:rPr>
              <a:t>© Centre</a:t>
            </a:r>
            <a:r>
              <a:rPr lang="en-GB" sz="1000" b="1" baseline="0" dirty="0" smtClean="0">
                <a:solidFill>
                  <a:schemeClr val="bg1"/>
                </a:solidFill>
              </a:rPr>
              <a:t> for Economics and Business Research ltd</a:t>
            </a:r>
          </a:p>
          <a:p>
            <a:pPr>
              <a:lnSpc>
                <a:spcPct val="100000"/>
              </a:lnSpc>
            </a:pPr>
            <a:r>
              <a:rPr lang="en-GB" sz="1000" baseline="0" dirty="0" smtClean="0">
                <a:solidFill>
                  <a:schemeClr val="bg1"/>
                </a:solidFill>
              </a:rPr>
              <a:t>Unit 1  4 Bath Street  London  EC1V 9DX</a:t>
            </a:r>
          </a:p>
          <a:p>
            <a:pPr>
              <a:lnSpc>
                <a:spcPct val="100000"/>
              </a:lnSpc>
            </a:pPr>
            <a:r>
              <a:rPr lang="en-GB" sz="1000" b="1" baseline="0" dirty="0" smtClean="0">
                <a:solidFill>
                  <a:schemeClr val="bg1"/>
                </a:solidFill>
              </a:rPr>
              <a:t>T</a:t>
            </a:r>
            <a:r>
              <a:rPr lang="en-GB" sz="1000" baseline="0" dirty="0" smtClean="0">
                <a:solidFill>
                  <a:schemeClr val="bg1"/>
                </a:solidFill>
              </a:rPr>
              <a:t> 020 7324 2850  </a:t>
            </a:r>
            <a:r>
              <a:rPr lang="en-GB" sz="1000" b="1" baseline="0" dirty="0" smtClean="0">
                <a:solidFill>
                  <a:schemeClr val="bg1"/>
                </a:solidFill>
              </a:rPr>
              <a:t>F</a:t>
            </a:r>
            <a:r>
              <a:rPr lang="en-GB" sz="1000" baseline="0" dirty="0" smtClean="0">
                <a:solidFill>
                  <a:schemeClr val="bg1"/>
                </a:solidFill>
              </a:rPr>
              <a:t> 020 7324 2855  </a:t>
            </a:r>
            <a:r>
              <a:rPr lang="en-GB" sz="1000" b="1" baseline="0" dirty="0" smtClean="0">
                <a:solidFill>
                  <a:schemeClr val="bg1"/>
                </a:solidFill>
              </a:rPr>
              <a:t>E</a:t>
            </a:r>
            <a:r>
              <a:rPr lang="en-GB" sz="1000" baseline="0" dirty="0" smtClean="0">
                <a:solidFill>
                  <a:schemeClr val="bg1"/>
                </a:solidFill>
              </a:rPr>
              <a:t> advice@cebr.com  cebr.com</a:t>
            </a:r>
            <a:endParaRPr lang="en-GB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51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8313" y="908720"/>
            <a:ext cx="8207375" cy="575593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4"/>
          </p:nvPr>
        </p:nvSpPr>
        <p:spPr>
          <a:xfrm>
            <a:off x="7740352" y="188640"/>
            <a:ext cx="935930" cy="268139"/>
          </a:xfrm>
        </p:spPr>
        <p:txBody>
          <a:bodyPr lIns="0" tIns="0" rIns="0" bIns="0"/>
          <a:lstStyle>
            <a:lvl1pPr algn="r">
              <a:defRPr sz="1100"/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5"/>
          </p:nvPr>
        </p:nvSpPr>
        <p:spPr>
          <a:xfrm>
            <a:off x="4572000" y="188640"/>
            <a:ext cx="3096344" cy="268139"/>
          </a:xfrm>
        </p:spPr>
        <p:txBody>
          <a:bodyPr lIns="0" tIns="0" rIns="0" bIns="0"/>
          <a:lstStyle>
            <a:lvl1pPr algn="r">
              <a:defRPr sz="1100" b="1"/>
            </a:lvl1pPr>
          </a:lstStyle>
          <a:p>
            <a:r>
              <a:rPr lang="en-GB" dirty="0" smtClean="0"/>
              <a:t>Global Prospects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312" y="6534000"/>
            <a:ext cx="621432" cy="324000"/>
          </a:xfrm>
        </p:spPr>
        <p:txBody>
          <a:bodyPr lIns="0" tIns="0" rIns="0" bIns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0C6EFC-3E29-47E2-9326-8BCCC8CE18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0" y="6619800"/>
            <a:ext cx="432283" cy="1537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8000" y="6534000"/>
            <a:ext cx="165572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The </a:t>
            </a:r>
            <a:r>
              <a:rPr lang="en-GB" sz="1300" dirty="0" smtClean="0">
                <a:solidFill>
                  <a:schemeClr val="bg1"/>
                </a:solidFill>
              </a:rPr>
              <a:t>Prospects </a:t>
            </a:r>
            <a:r>
              <a:rPr lang="en-GB" sz="900" dirty="0" smtClean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28000" y="6534000"/>
            <a:ext cx="2556168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 smtClean="0">
                <a:solidFill>
                  <a:schemeClr val="bg1"/>
                </a:solidFill>
              </a:rPr>
              <a:t>© Centre for economics and business research,</a:t>
            </a:r>
            <a:r>
              <a:rPr lang="en-GB" sz="700" baseline="0" dirty="0" smtClean="0">
                <a:solidFill>
                  <a:schemeClr val="bg1"/>
                </a:solidFill>
              </a:rPr>
              <a:t> 2013</a:t>
            </a:r>
            <a:endParaRPr lang="en-GB" sz="7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527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312" y="6534000"/>
            <a:ext cx="621432" cy="324000"/>
          </a:xfrm>
        </p:spPr>
        <p:txBody>
          <a:bodyPr lIns="0" tIns="0" rIns="0" bIns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0C6EFC-3E29-47E2-9326-8BCCC8CE18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0" y="6619800"/>
            <a:ext cx="432283" cy="15379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68000" y="6534000"/>
            <a:ext cx="165572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The </a:t>
            </a:r>
            <a:r>
              <a:rPr lang="en-GB" sz="1300" dirty="0" smtClean="0">
                <a:solidFill>
                  <a:schemeClr val="bg1"/>
                </a:solidFill>
              </a:rPr>
              <a:t>Prospects </a:t>
            </a:r>
            <a:r>
              <a:rPr lang="en-GB" sz="900" dirty="0" smtClean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528000" y="6534000"/>
            <a:ext cx="2556168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 smtClean="0">
                <a:solidFill>
                  <a:schemeClr val="bg1"/>
                </a:solidFill>
              </a:rPr>
              <a:t>© Centre for economics and business research,</a:t>
            </a:r>
            <a:r>
              <a:rPr lang="en-GB" sz="700" baseline="0" dirty="0" smtClean="0">
                <a:solidFill>
                  <a:schemeClr val="bg1"/>
                </a:solidFill>
              </a:rPr>
              <a:t> 2013</a:t>
            </a:r>
            <a:endParaRPr lang="en-GB" sz="7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350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00" y="468000"/>
            <a:ext cx="8208000" cy="4407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20000"/>
            <a:ext cx="8208000" cy="47613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Global Prospects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C6EFC-3E29-47E2-9326-8BCCC8CE18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3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4" r:id="rId6"/>
    <p:sldLayoutId id="2147483655" r:id="rId7"/>
    <p:sldLayoutId id="2147483659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800"/>
        </a:spcBef>
        <a:buFont typeface="Arial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lnSpc>
          <a:spcPct val="100000"/>
        </a:lnSpc>
        <a:spcBef>
          <a:spcPts val="8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8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itchFamily="34" charset="0"/>
        <a:buChar char="•"/>
        <a:defRPr sz="13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360363" indent="-179388" algn="l" defTabSz="914400" rtl="0" eaLnBrk="1" latinLnBrk="0" hangingPunct="1">
        <a:lnSpc>
          <a:spcPct val="100000"/>
        </a:lnSpc>
        <a:spcBef>
          <a:spcPts val="800"/>
        </a:spcBef>
        <a:buFont typeface="Arial" pitchFamily="34" charset="0"/>
        <a:buChar char="•"/>
        <a:defRPr sz="13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dmcwilliams@cebr.com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8208000" cy="650503"/>
          </a:xfrm>
        </p:spPr>
        <p:txBody>
          <a:bodyPr/>
          <a:lstStyle/>
          <a:p>
            <a:r>
              <a:rPr lang="en-GB" dirty="0" smtClean="0"/>
              <a:t>Was Karl Marx always wrong?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5407"/>
            <a:ext cx="8208000" cy="405176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US" sz="2400" b="1" dirty="0">
                <a:latin typeface="Arial Narrow" pitchFamily="34" charset="0"/>
              </a:rPr>
              <a:t>Year 2, Lecture </a:t>
            </a:r>
            <a:r>
              <a:rPr lang="en-US" sz="2400" b="1" dirty="0" smtClean="0">
                <a:latin typeface="Arial Narrow" pitchFamily="34" charset="0"/>
              </a:rPr>
              <a:t>3</a:t>
            </a:r>
            <a:endParaRPr lang="en-US" sz="2400" b="1" dirty="0">
              <a:latin typeface="Arial Narrow" pitchFamily="34" charset="0"/>
            </a:endParaRPr>
          </a:p>
          <a:p>
            <a:pPr>
              <a:spcAft>
                <a:spcPct val="0"/>
              </a:spcAft>
            </a:pPr>
            <a:r>
              <a:rPr lang="en-US" sz="2400" dirty="0">
                <a:latin typeface="Arial Narrow" pitchFamily="34" charset="0"/>
              </a:rPr>
              <a:t>Douglas McWilliams</a:t>
            </a:r>
          </a:p>
          <a:p>
            <a:pPr>
              <a:spcAft>
                <a:spcPct val="0"/>
              </a:spcAft>
            </a:pPr>
            <a:r>
              <a:rPr lang="en-US" sz="2400" b="1" dirty="0">
                <a:latin typeface="Arial Narrow" pitchFamily="34" charset="0"/>
              </a:rPr>
              <a:t>Mercers School Memorial Professor of Commerce </a:t>
            </a:r>
          </a:p>
          <a:p>
            <a:pPr>
              <a:spcAft>
                <a:spcPct val="0"/>
              </a:spcAft>
            </a:pPr>
            <a:r>
              <a:rPr lang="en-US" sz="2400" b="1" dirty="0">
                <a:latin typeface="Arial Narrow" pitchFamily="34" charset="0"/>
              </a:rPr>
              <a:t>Gresham College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946" y="5157192"/>
            <a:ext cx="8208456" cy="365125"/>
          </a:xfrm>
        </p:spPr>
        <p:txBody>
          <a:bodyPr/>
          <a:lstStyle/>
          <a:p>
            <a:r>
              <a:rPr lang="en-US" dirty="0" smtClean="0"/>
              <a:t>11 December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67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7FCF9B-BC4F-42F6-8B9E-40F24A8B6793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10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065" y="116632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The share of labour in each of the 4 major economies has declined recently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611560" y="1187189"/>
            <a:ext cx="41604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600" dirty="0" smtClean="0">
                <a:latin typeface="Arial Narrow" panose="020B0606020202030204" pitchFamily="34" charset="0"/>
              </a:rPr>
              <a:t>Labour share of GDP % in the four largest economies</a:t>
            </a:r>
            <a:endParaRPr lang="en-GB" altLang="en-US" sz="1600" dirty="0"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31" y="1476746"/>
            <a:ext cx="7830761" cy="5017246"/>
          </a:xfrm>
          <a:prstGeom prst="rect">
            <a:avLst/>
          </a:prstGeom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NBER paper see text for citation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92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7" y="404813"/>
            <a:ext cx="8454287" cy="808037"/>
          </a:xfrm>
        </p:spPr>
        <p:txBody>
          <a:bodyPr/>
          <a:lstStyle/>
          <a:p>
            <a:r>
              <a:rPr lang="en-GB" dirty="0" smtClean="0"/>
              <a:t>Slowing labour force growth in the advanced economies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6453336"/>
            <a:ext cx="2160240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dirty="0" smtClean="0"/>
              <a:t>Source: McKinsey Global Institute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2736"/>
            <a:ext cx="6480720" cy="479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8472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7" y="404813"/>
            <a:ext cx="8454287" cy="808037"/>
          </a:xfrm>
        </p:spPr>
        <p:txBody>
          <a:bodyPr/>
          <a:lstStyle/>
          <a:p>
            <a:r>
              <a:rPr lang="en-GB" dirty="0" smtClean="0"/>
              <a:t>And also in China as the impact of the demographic policy bites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6453336"/>
            <a:ext cx="2160240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dirty="0" smtClean="0"/>
              <a:t>Source: McKinsey Global Institute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12850"/>
            <a:ext cx="6480720" cy="47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2976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13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In the </a:t>
            </a:r>
            <a:r>
              <a:rPr lang="en-GB" altLang="en-US" sz="2800" dirty="0" smtClean="0"/>
              <a:t>next 20 years </a:t>
            </a:r>
            <a:r>
              <a:rPr lang="en-GB" altLang="en-US" sz="2800" dirty="0" smtClean="0"/>
              <a:t>the world’s total labour force </a:t>
            </a:r>
            <a:r>
              <a:rPr lang="en-GB" altLang="en-US" sz="2800" dirty="0" smtClean="0"/>
              <a:t>is expected to </a:t>
            </a:r>
            <a:r>
              <a:rPr lang="en-GB" altLang="en-US" sz="2800" dirty="0" smtClean="0"/>
              <a:t>increase </a:t>
            </a:r>
            <a:r>
              <a:rPr lang="en-GB" altLang="en-US" sz="2800" dirty="0" smtClean="0"/>
              <a:t>by </a:t>
            </a:r>
            <a:r>
              <a:rPr lang="en-GB" altLang="en-US" sz="2800" dirty="0" smtClean="0"/>
              <a:t>only 24%</a:t>
            </a:r>
            <a:endParaRPr lang="en-GB" altLang="en-US" sz="2800" dirty="0" smtClean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69473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14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..and the speed with which people come out of agriculture will slow…</a:t>
            </a:r>
            <a:endParaRPr lang="en-GB" altLang="en-US" sz="2800" dirty="0" smtClean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44191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15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So the increase in the non agricultural labour force is likely to be only just over 40%</a:t>
            </a:r>
            <a:endParaRPr lang="en-GB" altLang="en-US" sz="2800" dirty="0" smtClean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and Cebr calculations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261182169"/>
              </p:ext>
            </p:extLst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82260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Labour does best when its share is between 30% and 60%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542978"/>
              </p:ext>
            </p:extLst>
          </p:nvPr>
        </p:nvGraphicFramePr>
        <p:xfrm>
          <a:off x="468313" y="908720"/>
          <a:ext cx="8207375" cy="5473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146121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58775"/>
            <a:ext cx="8364538" cy="638175"/>
          </a:xfrm>
        </p:spPr>
        <p:txBody>
          <a:bodyPr/>
          <a:lstStyle/>
          <a:p>
            <a:r>
              <a:rPr lang="en-GB" sz="3200" dirty="0" smtClean="0"/>
              <a:t>Implications</a:t>
            </a:r>
            <a:endParaRPr lang="en-GB" sz="3200" dirty="0"/>
          </a:p>
        </p:txBody>
      </p:sp>
      <p:sp>
        <p:nvSpPr>
          <p:cNvPr id="260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484784"/>
            <a:ext cx="8364538" cy="4616450"/>
          </a:xfrm>
        </p:spPr>
        <p:txBody>
          <a:bodyPr/>
          <a:lstStyle/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 are now in the middle phase of globalisation</a:t>
            </a:r>
            <a:endParaRPr lang="en-GB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augmentation of the world’s labour supply continues but it is starting to slow</a:t>
            </a:r>
            <a:endParaRPr lang="en-GB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Labour’s share of the economy has got smaller</a:t>
            </a:r>
            <a:endParaRPr lang="en-GB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But the higher  profits that this allows helps investment</a:t>
            </a:r>
            <a:endParaRPr lang="en-GB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Karl Marx’s predictions may yet be proved right but are unlikely to be proved right in the near future</a:t>
            </a:r>
            <a:endParaRPr lang="en-GB" sz="2400" b="1" dirty="0" smtClean="0"/>
          </a:p>
          <a:p>
            <a:pPr>
              <a:lnSpc>
                <a:spcPct val="85000"/>
              </a:lnSpc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9323572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988840"/>
            <a:ext cx="7139332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3200" b="1" dirty="0" smtClean="0">
                <a:solidFill>
                  <a:schemeClr val="tx2"/>
                </a:solidFill>
                <a:latin typeface="+mj-lt"/>
              </a:rPr>
              <a:t>If you want more contact: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3068960"/>
            <a:ext cx="4896544" cy="16561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2400" dirty="0" smtClean="0">
                <a:solidFill>
                  <a:prstClr val="black"/>
                </a:solidFill>
              </a:rPr>
              <a:t>Douglas McWilliams</a:t>
            </a:r>
          </a:p>
          <a:p>
            <a:pPr lvl="0"/>
            <a:r>
              <a:rPr lang="en-GB" sz="2400" dirty="0" smtClean="0">
                <a:solidFill>
                  <a:prstClr val="black"/>
                </a:solidFill>
                <a:hlinkClick r:id="rId2"/>
              </a:rPr>
              <a:t>dmcwilliams@cebr.com</a:t>
            </a:r>
            <a:endParaRPr lang="en-GB" sz="2400" dirty="0" smtClean="0">
              <a:solidFill>
                <a:prstClr val="black"/>
              </a:solidFill>
            </a:endParaRPr>
          </a:p>
          <a:p>
            <a:pPr lvl="0"/>
            <a:r>
              <a:rPr lang="en-GB" sz="2400" dirty="0" smtClean="0">
                <a:solidFill>
                  <a:prstClr val="black"/>
                </a:solidFill>
              </a:rPr>
              <a:t>+44 207 324 2860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Objectives</a:t>
            </a:r>
            <a:endParaRPr lang="en-GB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82808" y="1484784"/>
            <a:ext cx="7776408" cy="47613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To assess whether globalisation means that profitability will increase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To discuss the extent to which ‘exploited workers’ whose wages are initially low benefit from faster real wage growth and so are ultimately better off</a:t>
            </a:r>
          </a:p>
          <a:p>
            <a:pPr>
              <a:buFontTx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3463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16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49F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316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20316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000" y="969169"/>
            <a:ext cx="8298184" cy="4919662"/>
          </a:xfrm>
        </p:spPr>
        <p:txBody>
          <a:bodyPr/>
          <a:lstStyle/>
          <a:p>
            <a:pPr marL="342900" indent="-342900">
              <a:buFontTx/>
              <a:buNone/>
              <a:tabLst>
                <a:tab pos="1377950" algn="l"/>
                <a:tab pos="7546975" algn="r"/>
              </a:tabLst>
            </a:pPr>
            <a:endParaRPr lang="en-GB" sz="3200" b="1" dirty="0">
              <a:solidFill>
                <a:srgbClr val="FFFF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377950" algn="l"/>
                <a:tab pos="7546975" algn="r"/>
              </a:tabLst>
            </a:pPr>
            <a:r>
              <a:rPr lang="en-GB" sz="3200" b="1" dirty="0" smtClean="0">
                <a:solidFill>
                  <a:srgbClr val="FFFF66"/>
                </a:solidFill>
              </a:rPr>
              <a:t>Karl Marx and his relevant theories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377950" algn="l"/>
                <a:tab pos="7546975" algn="r"/>
              </a:tabLst>
            </a:pPr>
            <a:r>
              <a:rPr lang="en-GB" sz="3200" b="1" dirty="0" smtClean="0">
                <a:solidFill>
                  <a:srgbClr val="FFFF66"/>
                </a:solidFill>
              </a:rPr>
              <a:t>What has happened to profit shares and profitability</a:t>
            </a:r>
            <a:endParaRPr lang="en-GB" sz="3200" b="1" dirty="0">
              <a:solidFill>
                <a:srgbClr val="FFFF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377950" algn="l"/>
                <a:tab pos="7546975" algn="r"/>
              </a:tabLst>
            </a:pPr>
            <a:r>
              <a:rPr lang="en-GB" sz="3200" b="1" dirty="0" smtClean="0">
                <a:solidFill>
                  <a:srgbClr val="FFFF66"/>
                </a:solidFill>
              </a:rPr>
              <a:t>What is likely to happen over the next 20 years</a:t>
            </a:r>
            <a:endParaRPr lang="en-GB" sz="3200" b="1" dirty="0" smtClean="0">
              <a:solidFill>
                <a:srgbClr val="FFFF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377950" algn="l"/>
                <a:tab pos="7546975" algn="r"/>
              </a:tabLst>
            </a:pPr>
            <a:r>
              <a:rPr lang="en-GB" sz="3200" b="1" dirty="0" smtClean="0">
                <a:solidFill>
                  <a:srgbClr val="FFFF66"/>
                </a:solidFill>
              </a:rPr>
              <a:t>When is ‘exploitation’ good for you</a:t>
            </a:r>
          </a:p>
        </p:txBody>
      </p:sp>
    </p:spTree>
    <p:extLst>
      <p:ext uri="{BB962C8B-B14F-4D97-AF65-F5344CB8AC3E}">
        <p14:creationId xmlns:p14="http://schemas.microsoft.com/office/powerpoint/2010/main" val="17259790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Background</a:t>
            </a:r>
            <a:endParaRPr lang="en-GB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82808" y="1484784"/>
            <a:ext cx="7776408" cy="47613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‘Supercompetitive’ emerging economies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Lack of competitiveness of Western economies and difficulty in correcting this through devaluation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Boost to inflation from upward pressure on commodity prices and devaluing currencies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So growth shortfall and upward pressure on inflation likely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Meanwhile, skills and capacity are partly a function of past growth and so past slow growth will have eroded capacity</a:t>
            </a:r>
          </a:p>
          <a:p>
            <a:pPr>
              <a:buFontTx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317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5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In the past 30 years the world’s total labour force has increased by 68%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6756070"/>
              </p:ext>
            </p:extLst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87125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6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In addition there has been a sharp drop in the number of employees in agriculture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54846796"/>
              </p:ext>
            </p:extLst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51216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4063512" y="6349512"/>
            <a:ext cx="984738" cy="244719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C5EB6D-D626-4791-B9F3-5122405AB3A6}" type="slidenum">
              <a:rPr lang="en-GB">
                <a:solidFill>
                  <a:srgbClr val="4D4D4D"/>
                </a:solidFill>
                <a:latin typeface="Gill Sans MT" pitchFamily="34" charset="0"/>
              </a:rPr>
              <a:pPr eaLnBrk="1" hangingPunct="1"/>
              <a:t>7</a:t>
            </a:fld>
            <a:endParaRPr lang="en-GB" dirty="0">
              <a:solidFill>
                <a:srgbClr val="4D4D4D"/>
              </a:solidFill>
              <a:latin typeface="Gill Sans MT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874369" cy="58908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So that in</a:t>
            </a:r>
            <a:r>
              <a:rPr lang="en-GB" altLang="en-US" sz="2800" dirty="0" smtClean="0"/>
              <a:t> </a:t>
            </a:r>
            <a:r>
              <a:rPr lang="en-GB" altLang="en-US" sz="2800" dirty="0" smtClean="0"/>
              <a:t>the past 30 years the world’s non farm labour force has increased by 115%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27584" y="6349512"/>
            <a:ext cx="4878265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5000"/>
              </a:lnSpc>
              <a:spcAft>
                <a:spcPct val="9500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GB" altLang="en-US" sz="1292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McKinsey Global </a:t>
            </a:r>
            <a:r>
              <a:rPr lang="en-GB" altLang="en-US" sz="1292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Insttitute</a:t>
            </a:r>
            <a:endParaRPr lang="en-GB" altLang="en-US" sz="1292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1331640" y="1342400"/>
          <a:ext cx="6792416" cy="495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57338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7" y="404813"/>
            <a:ext cx="8454287" cy="808037"/>
          </a:xfrm>
        </p:spPr>
        <p:txBody>
          <a:bodyPr/>
          <a:lstStyle/>
          <a:p>
            <a:r>
              <a:rPr lang="en-GB" dirty="0" smtClean="0"/>
              <a:t>The fall in the workers’ share of advanced economies’ incomes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15" y="1212850"/>
            <a:ext cx="7785910" cy="47364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6453336"/>
            <a:ext cx="2160240" cy="144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dirty="0" smtClean="0"/>
              <a:t>Source: McKinsey Global Institute</a:t>
            </a:r>
          </a:p>
        </p:txBody>
      </p:sp>
    </p:spTree>
    <p:extLst>
      <p:ext uri="{BB962C8B-B14F-4D97-AF65-F5344CB8AC3E}">
        <p14:creationId xmlns:p14="http://schemas.microsoft.com/office/powerpoint/2010/main" val="1709710670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564" y="531769"/>
            <a:ext cx="8208000" cy="440720"/>
          </a:xfrm>
        </p:spPr>
        <p:txBody>
          <a:bodyPr/>
          <a:lstStyle/>
          <a:p>
            <a:r>
              <a:rPr lang="en-GB" sz="2800" dirty="0" smtClean="0"/>
              <a:t>Labour costs as a share of GDP have fallen around the world</a:t>
            </a:r>
            <a:endParaRPr lang="en-GB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216" y="1052737"/>
            <a:ext cx="5128056" cy="564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3330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Cebr Colours">
      <a:dk1>
        <a:sysClr val="windowText" lastClr="000000"/>
      </a:dk1>
      <a:lt1>
        <a:sysClr val="window" lastClr="FFFFFF"/>
      </a:lt1>
      <a:dk2>
        <a:srgbClr val="008C9B"/>
      </a:dk2>
      <a:lt2>
        <a:srgbClr val="EEECE1"/>
      </a:lt2>
      <a:accent1>
        <a:srgbClr val="008C9B"/>
      </a:accent1>
      <a:accent2>
        <a:srgbClr val="004A53"/>
      </a:accent2>
      <a:accent3>
        <a:srgbClr val="BCBEC0"/>
      </a:accent3>
      <a:accent4>
        <a:srgbClr val="6D6E71"/>
      </a:accent4>
      <a:accent5>
        <a:srgbClr val="ED1C24"/>
      </a:accent5>
      <a:accent6>
        <a:srgbClr val="00AEE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t" anchorCtr="0"/>
      <a:lstStyle>
        <a:defPPr>
          <a:defRPr sz="13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br_PowerPoint Longer template [Read-Only]" id="{9BCD86CD-EE56-45CE-9D6C-9B97857B433F}" vid="{4A1D6B65-1963-4B00-96E2-845F411DAE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Cebr_PowerPoint Longer template</Template>
  <TotalTime>3263</TotalTime>
  <Words>526</Words>
  <Application>Microsoft Office PowerPoint</Application>
  <PresentationFormat>On-screen Show (4:3)</PresentationFormat>
  <Paragraphs>77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Gill Sans MT</vt:lpstr>
      <vt:lpstr>Office Theme</vt:lpstr>
      <vt:lpstr>Was Karl Marx always wrong?</vt:lpstr>
      <vt:lpstr>Objectives</vt:lpstr>
      <vt:lpstr>Outline</vt:lpstr>
      <vt:lpstr>Background</vt:lpstr>
      <vt:lpstr>In the past 30 years the world’s total labour force has increased by 68%</vt:lpstr>
      <vt:lpstr>In addition there has been a sharp drop in the number of employees in agriculture</vt:lpstr>
      <vt:lpstr>So that in the past 30 years the world’s non farm labour force has increased by 115%</vt:lpstr>
      <vt:lpstr>The fall in the workers’ share of advanced economies’ incomes</vt:lpstr>
      <vt:lpstr>Labour costs as a share of GDP have fallen around the world</vt:lpstr>
      <vt:lpstr>The share of labour in each of the 4 major economies has declined recently</vt:lpstr>
      <vt:lpstr>Slowing labour force growth in the advanced economies</vt:lpstr>
      <vt:lpstr>And also in China as the impact of the demographic policy bites</vt:lpstr>
      <vt:lpstr>In the next 20 years the world’s total labour force is expected to increase by only 24%</vt:lpstr>
      <vt:lpstr>..and the speed with which people come out of agriculture will slow…</vt:lpstr>
      <vt:lpstr>So the increase in the non agricultural labour force is likely to be only just over 40%</vt:lpstr>
      <vt:lpstr>Labour does best when its share is between 30% and 60%</vt:lpstr>
      <vt:lpstr>Implications</vt:lpstr>
      <vt:lpstr>PowerPoint Presentation</vt:lpstr>
    </vt:vector>
  </TitlesOfParts>
  <Company>Operandi Limited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Kingdom Prospects</dc:title>
  <dc:creator>Katie Evans</dc:creator>
  <cp:lastModifiedBy>Douglas McWilliams</cp:lastModifiedBy>
  <cp:revision>180</cp:revision>
  <cp:lastPrinted>2013-11-05T10:02:50Z</cp:lastPrinted>
  <dcterms:created xsi:type="dcterms:W3CDTF">2013-10-24T13:28:13Z</dcterms:created>
  <dcterms:modified xsi:type="dcterms:W3CDTF">2013-12-08T04:28:05Z</dcterms:modified>
</cp:coreProperties>
</file>