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99" r:id="rId2"/>
    <p:sldId id="331" r:id="rId3"/>
    <p:sldId id="304" r:id="rId4"/>
    <p:sldId id="303" r:id="rId5"/>
    <p:sldId id="300" r:id="rId6"/>
    <p:sldId id="294" r:id="rId7"/>
    <p:sldId id="329" r:id="rId8"/>
    <p:sldId id="330" r:id="rId9"/>
    <p:sldId id="342" r:id="rId10"/>
    <p:sldId id="257" r:id="rId11"/>
    <p:sldId id="328" r:id="rId12"/>
    <p:sldId id="293" r:id="rId13"/>
    <p:sldId id="339" r:id="rId14"/>
    <p:sldId id="340" r:id="rId15"/>
    <p:sldId id="296" r:id="rId16"/>
    <p:sldId id="336" r:id="rId17"/>
    <p:sldId id="333" r:id="rId18"/>
    <p:sldId id="259" r:id="rId19"/>
    <p:sldId id="260" r:id="rId20"/>
    <p:sldId id="261" r:id="rId21"/>
    <p:sldId id="258" r:id="rId22"/>
    <p:sldId id="301" r:id="rId23"/>
    <p:sldId id="268" r:id="rId24"/>
    <p:sldId id="266" r:id="rId25"/>
    <p:sldId id="302" r:id="rId26"/>
    <p:sldId id="337" r:id="rId27"/>
    <p:sldId id="338" r:id="rId28"/>
    <p:sldId id="320" r:id="rId29"/>
    <p:sldId id="321" r:id="rId30"/>
    <p:sldId id="322" r:id="rId31"/>
    <p:sldId id="274" r:id="rId32"/>
    <p:sldId id="262" r:id="rId33"/>
    <p:sldId id="263" r:id="rId34"/>
    <p:sldId id="284" r:id="rId35"/>
    <p:sldId id="285" r:id="rId36"/>
    <p:sldId id="287" r:id="rId37"/>
    <p:sldId id="264" r:id="rId38"/>
    <p:sldId id="291" r:id="rId39"/>
    <p:sldId id="289" r:id="rId40"/>
    <p:sldId id="269" r:id="rId41"/>
    <p:sldId id="335" r:id="rId42"/>
    <p:sldId id="277" r:id="rId43"/>
    <p:sldId id="271" r:id="rId44"/>
    <p:sldId id="275" r:id="rId45"/>
    <p:sldId id="278" r:id="rId46"/>
    <p:sldId id="286" r:id="rId47"/>
    <p:sldId id="279" r:id="rId48"/>
    <p:sldId id="306" r:id="rId49"/>
    <p:sldId id="307" r:id="rId50"/>
    <p:sldId id="309" r:id="rId51"/>
    <p:sldId id="325" r:id="rId52"/>
    <p:sldId id="310" r:id="rId53"/>
    <p:sldId id="311" r:id="rId54"/>
    <p:sldId id="312" r:id="rId55"/>
    <p:sldId id="313" r:id="rId56"/>
    <p:sldId id="314" r:id="rId57"/>
    <p:sldId id="341" r:id="rId58"/>
    <p:sldId id="315" r:id="rId59"/>
    <p:sldId id="316" r:id="rId60"/>
    <p:sldId id="317" r:id="rId61"/>
    <p:sldId id="318" r:id="rId62"/>
    <p:sldId id="319" r:id="rId63"/>
    <p:sldId id="323" r:id="rId64"/>
    <p:sldId id="324" r:id="rId65"/>
    <p:sldId id="326" r:id="rId66"/>
    <p:sldId id="327" r:id="rId67"/>
    <p:sldId id="332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BDA40-4111-4D6C-8449-103D2F972DBE}" type="datetimeFigureOut">
              <a:rPr lang="en-GB" smtClean="0"/>
              <a:pPr/>
              <a:t>01/02/2015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70D82-E8BD-452A-8B4A-80B4A60EDC5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31B2FC-2621-48AC-90A0-2A5EC39F9370}" type="slidenum">
              <a:rPr lang="en-GB" smtClean="0"/>
              <a:pPr/>
              <a:t>41</a:t>
            </a:fld>
            <a:endParaRPr lang="en-GB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371CC-7A9F-485B-965D-0A2B8156DC87}" type="slidenum">
              <a:rPr lang="en-GB" smtClean="0"/>
              <a:pPr/>
              <a:t>63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6005-0608-44D5-94D7-2DA1B30B8EDC}" type="datetimeFigureOut">
              <a:rPr lang="en-GB" smtClean="0"/>
              <a:pPr/>
              <a:t>01/02/2015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E0C9-3434-4970-A81C-9A45F538C5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6005-0608-44D5-94D7-2DA1B30B8EDC}" type="datetimeFigureOut">
              <a:rPr lang="en-GB" smtClean="0"/>
              <a:pPr/>
              <a:t>01/02/2015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E0C9-3434-4970-A81C-9A45F538C5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6005-0608-44D5-94D7-2DA1B30B8EDC}" type="datetimeFigureOut">
              <a:rPr lang="en-GB" smtClean="0"/>
              <a:pPr/>
              <a:t>01/02/2015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E0C9-3434-4970-A81C-9A45F538C5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AE52C-07CD-4544-9B2B-C2E6BAA944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6005-0608-44D5-94D7-2DA1B30B8EDC}" type="datetimeFigureOut">
              <a:rPr lang="en-GB" smtClean="0"/>
              <a:pPr/>
              <a:t>01/02/2015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E0C9-3434-4970-A81C-9A45F538C5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6005-0608-44D5-94D7-2DA1B30B8EDC}" type="datetimeFigureOut">
              <a:rPr lang="en-GB" smtClean="0"/>
              <a:pPr/>
              <a:t>01/02/2015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E0C9-3434-4970-A81C-9A45F538C5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6005-0608-44D5-94D7-2DA1B30B8EDC}" type="datetimeFigureOut">
              <a:rPr lang="en-GB" smtClean="0"/>
              <a:pPr/>
              <a:t>01/02/2015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E0C9-3434-4970-A81C-9A45F538C5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6005-0608-44D5-94D7-2DA1B30B8EDC}" type="datetimeFigureOut">
              <a:rPr lang="en-GB" smtClean="0"/>
              <a:pPr/>
              <a:t>01/02/2015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E0C9-3434-4970-A81C-9A45F538C5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6005-0608-44D5-94D7-2DA1B30B8EDC}" type="datetimeFigureOut">
              <a:rPr lang="en-GB" smtClean="0"/>
              <a:pPr/>
              <a:t>01/02/2015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E0C9-3434-4970-A81C-9A45F538C5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6005-0608-44D5-94D7-2DA1B30B8EDC}" type="datetimeFigureOut">
              <a:rPr lang="en-GB" smtClean="0"/>
              <a:pPr/>
              <a:t>01/02/2015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E0C9-3434-4970-A81C-9A45F538C5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6005-0608-44D5-94D7-2DA1B30B8EDC}" type="datetimeFigureOut">
              <a:rPr lang="en-GB" smtClean="0"/>
              <a:pPr/>
              <a:t>01/02/2015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E0C9-3434-4970-A81C-9A45F538C5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6005-0608-44D5-94D7-2DA1B30B8EDC}" type="datetimeFigureOut">
              <a:rPr lang="en-GB" smtClean="0"/>
              <a:pPr/>
              <a:t>01/02/2015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E0C9-3434-4970-A81C-9A45F538C5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F6005-0608-44D5-94D7-2DA1B30B8EDC}" type="datetimeFigureOut">
              <a:rPr lang="en-GB" smtClean="0"/>
              <a:pPr/>
              <a:t>01/02/2015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EE0C9-3434-4970-A81C-9A45F538C5E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.uk/url?sa=i&amp;rct=j&amp;q=&amp;esrc=s&amp;frm=1&amp;source=images&amp;cd=&amp;cad=rja&amp;docid=9DuQE1fys3OBqM&amp;tbnid=cGzJVu6cjw7ZqM:&amp;ved=0CAUQjRw&amp;url=http://www.thehtd.org/&amp;ei=L_JHUriSH4PFtQaio4CoDw&amp;bvm=bv.53217764,d.bGE&amp;psig=AFQjCNEvEyO4vBXroQ0tzZPVVrBAwp2zgQ&amp;ust=1380533165077707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6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208823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shape of things to come:  changing demographic structure,  future society and health.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Gresham College 2015</a:t>
            </a:r>
          </a:p>
          <a:p>
            <a:r>
              <a:rPr lang="en-GB" dirty="0" smtClean="0"/>
              <a:t>Christopher Whitty</a:t>
            </a:r>
            <a:endParaRPr lang="en-GB" dirty="0"/>
          </a:p>
        </p:txBody>
      </p:sp>
      <p:pic>
        <p:nvPicPr>
          <p:cNvPr id="26626" name="Picture 2" descr="http://www.stireducation.org/wp-content/uploads/2012/01/UK_Government_logos_2012_-_DFI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7" y="5490292"/>
            <a:ext cx="1506482" cy="1035052"/>
          </a:xfrm>
          <a:prstGeom prst="rect">
            <a:avLst/>
          </a:prstGeom>
          <a:noFill/>
        </p:spPr>
      </p:pic>
      <p:pic>
        <p:nvPicPr>
          <p:cNvPr id="26628" name="Picture 4" descr="http://ctu.lshtm.ac.uk/images/Lshtm_new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373216"/>
            <a:ext cx="2414786" cy="1268917"/>
          </a:xfrm>
          <a:prstGeom prst="rect">
            <a:avLst/>
          </a:prstGeom>
          <a:noFill/>
        </p:spPr>
      </p:pic>
      <p:pic>
        <p:nvPicPr>
          <p:cNvPr id="26630" name="Picture 6" descr="http://www.thehtd.org/Content/HTDlogom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5373216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Population projections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163695" y="1600200"/>
            <a:ext cx="681661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44" y="0"/>
            <a:ext cx="91528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UN population division projections</a:t>
            </a:r>
            <a:endParaRPr lang="en-GB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84784"/>
            <a:ext cx="3181350" cy="2524125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56792"/>
            <a:ext cx="3086100" cy="252412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115257"/>
            <a:ext cx="3267075" cy="255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053645"/>
            <a:ext cx="3200400" cy="2524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2210941" cy="17281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551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Africa is bigger than often imagined </a:t>
            </a:r>
            <a:r>
              <a:rPr lang="en-GB" sz="1800" i="1" dirty="0" smtClean="0"/>
              <a:t>(Economist)</a:t>
            </a:r>
            <a:endParaRPr lang="en-GB" sz="1800" i="1" dirty="0"/>
          </a:p>
        </p:txBody>
      </p:sp>
      <p:pic>
        <p:nvPicPr>
          <p:cNvPr id="5" name="Content Placeholder 4" descr="africa superimposed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19011"/>
            <a:ext cx="4038600" cy="308834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Population Africa 1.1 </a:t>
            </a:r>
            <a:r>
              <a:rPr lang="en-GB" dirty="0" err="1" smtClean="0"/>
              <a:t>bn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China 1.4bn</a:t>
            </a:r>
          </a:p>
          <a:p>
            <a:r>
              <a:rPr lang="en-GB" dirty="0" smtClean="0"/>
              <a:t>India 1.27bn</a:t>
            </a:r>
          </a:p>
          <a:p>
            <a:r>
              <a:rPr lang="en-GB" dirty="0" smtClean="0"/>
              <a:t>EU 507m</a:t>
            </a:r>
          </a:p>
          <a:p>
            <a:r>
              <a:rPr lang="en-GB" dirty="0" smtClean="0"/>
              <a:t>USA 323m</a:t>
            </a:r>
          </a:p>
          <a:p>
            <a:r>
              <a:rPr lang="en-GB" dirty="0" smtClean="0"/>
              <a:t>Japan 127 m</a:t>
            </a:r>
          </a:p>
          <a:p>
            <a:r>
              <a:rPr lang="en-GB" dirty="0" smtClean="0"/>
              <a:t>Mexico 124m</a:t>
            </a:r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World population density per km </a:t>
            </a:r>
            <a:r>
              <a:rPr lang="en-GB" sz="1800" i="1" dirty="0" smtClean="0"/>
              <a:t>(</a:t>
            </a:r>
            <a:r>
              <a:rPr lang="en-GB" sz="1800" i="1" dirty="0" err="1" smtClean="0"/>
              <a:t>Wiki</a:t>
            </a:r>
            <a:r>
              <a:rPr lang="en-GB" sz="1800" i="1" dirty="0" smtClean="0"/>
              <a:t> 2015)</a:t>
            </a:r>
            <a:endParaRPr lang="en-GB" sz="1800" i="1" dirty="0"/>
          </a:p>
        </p:txBody>
      </p:sp>
      <p:pic>
        <p:nvPicPr>
          <p:cNvPr id="7" name="Content Placeholder 6" descr="World_population_density_ma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750" y="1990540"/>
            <a:ext cx="8856862" cy="403074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The demographic dividend and second demographic dividend?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53" y="1634330"/>
            <a:ext cx="6983983" cy="510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External (L, Bahrain) and internal (UK) migration</a:t>
            </a:r>
            <a:endParaRPr lang="en-GB" sz="3200" dirty="0"/>
          </a:p>
        </p:txBody>
      </p:sp>
      <p:pic>
        <p:nvPicPr>
          <p:cNvPr id="5" name="Content Placeholder 4" descr="bahrai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56292"/>
            <a:ext cx="4038600" cy="2813779"/>
          </a:xfrm>
        </p:spPr>
      </p:pic>
      <p:pic>
        <p:nvPicPr>
          <p:cNvPr id="6" name="Content Placeholder 5" descr="internal migration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16364"/>
            <a:ext cx="4038600" cy="309363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USA- relatively stable structure, whilst aging</a:t>
            </a:r>
            <a:endParaRPr lang="en-GB" sz="3200" dirty="0"/>
          </a:p>
        </p:txBody>
      </p:sp>
      <p:pic>
        <p:nvPicPr>
          <p:cNvPr id="7" name="Content Placeholder 6" descr="united-states-population-pyramid-2014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262822"/>
            <a:ext cx="4316288" cy="3007250"/>
          </a:xfrm>
        </p:spPr>
      </p:pic>
      <p:pic>
        <p:nvPicPr>
          <p:cNvPr id="8" name="Content Placeholder 7" descr="population-pyramid-USA-20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6872"/>
          <a:stretch>
            <a:fillRect/>
          </a:stretch>
        </p:blipFill>
        <p:spPr>
          <a:xfrm>
            <a:off x="4499992" y="2276872"/>
            <a:ext cx="4484049" cy="307161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Sub-Saharan Africa</a:t>
            </a:r>
            <a:endParaRPr lang="en-GB" sz="32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South Asia</a:t>
            </a:r>
            <a:endParaRPr lang="en-GB" sz="32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</p:spPr>
      </p:pic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William Petty 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One of the earliest proponents of demography with John </a:t>
            </a:r>
            <a:r>
              <a:rPr lang="en-GB" dirty="0" err="1" smtClean="0"/>
              <a:t>Graunt</a:t>
            </a:r>
            <a:r>
              <a:rPr lang="en-GB" dirty="0" smtClean="0"/>
              <a:t>.</a:t>
            </a:r>
          </a:p>
          <a:p>
            <a:r>
              <a:rPr lang="en-GB" dirty="0" smtClean="0"/>
              <a:t>Gresham Professor of Music 1651/2.</a:t>
            </a:r>
          </a:p>
          <a:p>
            <a:r>
              <a:rPr lang="en-GB" dirty="0" smtClean="0"/>
              <a:t>Physician, astronomer, linguist, economist, naval architect, MP and FRS. 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7" name="Content Placeholder 6" descr="SirWilliamPett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57115" y="1600200"/>
            <a:ext cx="3620770" cy="452596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Latin America and Caribbean</a:t>
            </a:r>
            <a:endParaRPr lang="en-GB" sz="32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Europe</a:t>
            </a:r>
            <a:endParaRPr lang="en-GB" sz="32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</p:spPr>
      </p:pic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 smtClean="0"/>
              <a:t>Dependency ratios: Clockwise from top L Western Europe, Sub-Saharan Africa, India, China. </a:t>
            </a:r>
            <a:r>
              <a:rPr lang="en-GB" sz="2000" i="1" dirty="0" smtClean="0"/>
              <a:t>(</a:t>
            </a:r>
            <a:r>
              <a:rPr lang="en-GB" sz="2000" i="1" dirty="0" err="1" smtClean="0"/>
              <a:t>UNPop</a:t>
            </a:r>
            <a:r>
              <a:rPr lang="en-GB" sz="2000" i="1" dirty="0" smtClean="0"/>
              <a:t>)</a:t>
            </a:r>
            <a:endParaRPr lang="en-GB" sz="2000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43048" t="40169" r="28183" b="27906"/>
          <a:stretch>
            <a:fillRect/>
          </a:stretch>
        </p:blipFill>
        <p:spPr bwMode="auto">
          <a:xfrm>
            <a:off x="323528" y="1700808"/>
            <a:ext cx="367240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40905" t="32466" r="25218" b="37505"/>
          <a:stretch>
            <a:fillRect/>
          </a:stretch>
        </p:blipFill>
        <p:spPr bwMode="auto">
          <a:xfrm>
            <a:off x="4932040" y="1556792"/>
            <a:ext cx="3888432" cy="252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39861" t="38372" r="31184" b="31163"/>
          <a:stretch>
            <a:fillRect/>
          </a:stretch>
        </p:blipFill>
        <p:spPr bwMode="auto">
          <a:xfrm>
            <a:off x="395536" y="4365104"/>
            <a:ext cx="352839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31604" t="33711" r="25203" b="28832"/>
          <a:stretch>
            <a:fillRect/>
          </a:stretch>
        </p:blipFill>
        <p:spPr bwMode="auto">
          <a:xfrm>
            <a:off x="4427984" y="4293096"/>
            <a:ext cx="442849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UK</a:t>
            </a:r>
            <a:endParaRPr lang="en-GB" sz="32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6633"/>
            <a:ext cx="4038600" cy="3833096"/>
          </a:xfrm>
          <a:prstGeom prst="rect">
            <a:avLst/>
          </a:prstGeom>
          <a:noFill/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46633"/>
            <a:ext cx="4038600" cy="3833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Germany</a:t>
            </a:r>
            <a:endParaRPr lang="en-GB" sz="32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8751"/>
            <a:ext cx="4038600" cy="3828860"/>
          </a:xfrm>
          <a:prstGeom prst="rect">
            <a:avLst/>
          </a:prstGeom>
          <a:noFill/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48751"/>
            <a:ext cx="4038600" cy="3828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Germany (L) and UK 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8784" t="32878" r="33773" b="27906"/>
          <a:stretch>
            <a:fillRect/>
          </a:stretch>
        </p:blipFill>
        <p:spPr bwMode="auto">
          <a:xfrm>
            <a:off x="215516" y="2564904"/>
            <a:ext cx="464451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1879" t="36830" r="25218" b="26024"/>
          <a:stretch>
            <a:fillRect/>
          </a:stretch>
        </p:blipFill>
        <p:spPr bwMode="auto">
          <a:xfrm>
            <a:off x="5029766" y="2996952"/>
            <a:ext cx="4114234" cy="216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Italy (L), France</a:t>
            </a:r>
            <a:endParaRPr lang="en-GB" dirty="0"/>
          </a:p>
        </p:txBody>
      </p:sp>
      <p:pic>
        <p:nvPicPr>
          <p:cNvPr id="5" name="Content Placeholder 4" descr="italy-population-pyramid-2014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56292"/>
            <a:ext cx="4038600" cy="2813779"/>
          </a:xfrm>
        </p:spPr>
      </p:pic>
      <p:pic>
        <p:nvPicPr>
          <p:cNvPr id="6" name="Content Placeholder 5" descr="france-population-pyramid-2014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56292"/>
            <a:ext cx="4038600" cy="2813779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Spain (L), Greece</a:t>
            </a:r>
            <a:endParaRPr lang="en-GB" dirty="0"/>
          </a:p>
        </p:txBody>
      </p:sp>
      <p:pic>
        <p:nvPicPr>
          <p:cNvPr id="5" name="Content Placeholder 4" descr="spain-population-pyramid-2014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56292"/>
            <a:ext cx="4038600" cy="2813779"/>
          </a:xfrm>
        </p:spPr>
      </p:pic>
      <p:pic>
        <p:nvPicPr>
          <p:cNvPr id="6" name="Content Placeholder 5" descr="greece-population-pyramid-2014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56292"/>
            <a:ext cx="4038600" cy="2813779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Percent of population 65 and over 1985 in EU </a:t>
            </a:r>
            <a:br>
              <a:rPr lang="en-GB" sz="3600" dirty="0" smtClean="0"/>
            </a:br>
            <a:r>
              <a:rPr lang="en-GB" sz="2000" dirty="0" smtClean="0"/>
              <a:t>(ONS and </a:t>
            </a:r>
            <a:r>
              <a:rPr lang="en-GB" sz="2000" dirty="0" err="1" smtClean="0"/>
              <a:t>Eurostat</a:t>
            </a:r>
            <a:r>
              <a:rPr lang="en-GB" sz="2000" dirty="0" smtClean="0"/>
              <a:t>)</a:t>
            </a:r>
            <a:endParaRPr lang="en-GB" sz="20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99" t="663"/>
          <a:stretch>
            <a:fillRect/>
          </a:stretch>
        </p:blipFill>
        <p:spPr bwMode="auto">
          <a:xfrm>
            <a:off x="755576" y="1268760"/>
            <a:ext cx="7277399" cy="536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Percentage of population 65 and over 2010</a:t>
            </a:r>
            <a:endParaRPr lang="en-GB" sz="32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782" t="18133" r="26732" b="7090"/>
          <a:stretch>
            <a:fillRect/>
          </a:stretch>
        </p:blipFill>
        <p:spPr bwMode="auto">
          <a:xfrm>
            <a:off x="539552" y="1329154"/>
            <a:ext cx="7200799" cy="545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Mortality by age, England and Wales 1968-10</a:t>
            </a:r>
            <a:br>
              <a:rPr lang="en-GB" sz="3200" dirty="0" smtClean="0"/>
            </a:br>
            <a:r>
              <a:rPr lang="en-GB" sz="2700" dirty="0" smtClean="0"/>
              <a:t>The life expectancy of UK babies 2015 94 (g) and 91 (b)</a:t>
            </a:r>
            <a:endParaRPr lang="en-GB" sz="2700" dirty="0"/>
          </a:p>
        </p:txBody>
      </p:sp>
      <p:pic>
        <p:nvPicPr>
          <p:cNvPr id="7" name="Content Placeholder 6" descr="pyramiddead1968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4244"/>
          <a:stretch>
            <a:fillRect/>
          </a:stretch>
        </p:blipFill>
        <p:spPr>
          <a:xfrm>
            <a:off x="0" y="1628800"/>
            <a:ext cx="4073153" cy="4253681"/>
          </a:xfrm>
        </p:spPr>
      </p:pic>
      <p:pic>
        <p:nvPicPr>
          <p:cNvPr id="8" name="Content Placeholder 7" descr="pyramiddead2010b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9930" r="4955"/>
          <a:stretch>
            <a:fillRect/>
          </a:stretch>
        </p:blipFill>
        <p:spPr>
          <a:xfrm>
            <a:off x="3779912" y="1628800"/>
            <a:ext cx="5112568" cy="4253681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Percentage population over 65 in the EU: 2035</a:t>
            </a:r>
            <a:endParaRPr lang="en-GB" sz="32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782" t="16542" r="24047" b="7090"/>
          <a:stretch>
            <a:fillRect/>
          </a:stretch>
        </p:blipFill>
        <p:spPr bwMode="auto">
          <a:xfrm>
            <a:off x="614562" y="1340769"/>
            <a:ext cx="7269806" cy="536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Japan</a:t>
            </a:r>
            <a:endParaRPr lang="en-GB" sz="32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6633"/>
            <a:ext cx="4038600" cy="3833096"/>
          </a:xfrm>
          <a:prstGeom prst="rect">
            <a:avLst/>
          </a:prstGeom>
          <a:noFill/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46633"/>
            <a:ext cx="4038600" cy="3833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China</a:t>
            </a:r>
            <a:endParaRPr lang="en-GB" sz="32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6633"/>
            <a:ext cx="4038600" cy="3833096"/>
          </a:xfrm>
          <a:prstGeom prst="rect">
            <a:avLst/>
          </a:prstGeom>
          <a:noFill/>
        </p:spPr>
      </p:pic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46633"/>
            <a:ext cx="4038600" cy="3833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China 2</a:t>
            </a:r>
            <a:endParaRPr lang="en-GB" sz="32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6633"/>
            <a:ext cx="4038600" cy="3833096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9861" t="38372" r="31184" b="31163"/>
          <a:stretch>
            <a:fillRect/>
          </a:stretch>
        </p:blipFill>
        <p:spPr bwMode="auto">
          <a:xfrm>
            <a:off x="4648200" y="2668090"/>
            <a:ext cx="4038600" cy="239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India</a:t>
            </a:r>
            <a:endParaRPr lang="en-GB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6633"/>
            <a:ext cx="4038600" cy="3833096"/>
          </a:xfrm>
          <a:prstGeom prst="rect">
            <a:avLst/>
          </a:prstGeom>
          <a:noFill/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46633"/>
            <a:ext cx="4038600" cy="3833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India 2</a:t>
            </a:r>
            <a:endParaRPr lang="en-GB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1604" t="33711" r="25203" b="28832"/>
          <a:stretch>
            <a:fillRect/>
          </a:stretch>
        </p:blipFill>
        <p:spPr bwMode="auto">
          <a:xfrm>
            <a:off x="4648200" y="2878166"/>
            <a:ext cx="4038600" cy="197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Bangladesh</a:t>
            </a:r>
            <a:endParaRPr lang="en-GB" sz="32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6633"/>
            <a:ext cx="4038600" cy="3833096"/>
          </a:xfrm>
          <a:prstGeom prst="rect">
            <a:avLst/>
          </a:prstGeom>
          <a:noFill/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46633"/>
            <a:ext cx="4038600" cy="3833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Brazil</a:t>
            </a:r>
            <a:endParaRPr lang="en-GB" sz="32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8751"/>
            <a:ext cx="4038600" cy="3828860"/>
          </a:xfrm>
          <a:prstGeom prst="rect">
            <a:avLst/>
          </a:prstGeom>
          <a:noFill/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46633"/>
            <a:ext cx="4038600" cy="3833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Nigeria</a:t>
            </a:r>
            <a:endParaRPr lang="en-GB" sz="32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6633"/>
            <a:ext cx="4038600" cy="3833096"/>
          </a:xfrm>
          <a:prstGeom prst="rect">
            <a:avLst/>
          </a:prstGeom>
          <a:noFill/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46633"/>
            <a:ext cx="4038600" cy="3833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Ethiopia</a:t>
            </a:r>
            <a:endParaRPr lang="en-GB" sz="32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6633"/>
            <a:ext cx="4038600" cy="3833096"/>
          </a:xfrm>
          <a:prstGeom prst="rect">
            <a:avLst/>
          </a:prstGeom>
          <a:noFill/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46633"/>
            <a:ext cx="4038600" cy="3833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en-GB" sz="3200" dirty="0" smtClean="0"/>
              <a:t>“Africa is experiencing some of the biggest falls in child mortality ever seen, anywhere.” And the same is true in Asia and Latin America.</a:t>
            </a:r>
            <a:br>
              <a:rPr lang="en-GB" sz="3200" dirty="0" smtClean="0"/>
            </a:br>
            <a:r>
              <a:rPr lang="en-GB" sz="1800" i="1" dirty="0" smtClean="0"/>
              <a:t>(Economist 2012)</a:t>
            </a: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3200" dirty="0"/>
          </a:p>
        </p:txBody>
      </p:sp>
      <p:pic>
        <p:nvPicPr>
          <p:cNvPr id="8" name="Content Placeholder 7" descr="MalariaBedNe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4241"/>
          <a:stretch>
            <a:fillRect/>
          </a:stretch>
        </p:blipFill>
        <p:spPr>
          <a:xfrm>
            <a:off x="251520" y="4077072"/>
            <a:ext cx="3312368" cy="2536658"/>
          </a:xfrm>
        </p:spPr>
      </p:pic>
      <p:pic>
        <p:nvPicPr>
          <p:cNvPr id="7" name="Content Placeholder 4" descr="chartoftheday_1758_estimated_number_of_deaths_caused_by_malaria_worldwide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12428" b="10027"/>
          <a:stretch>
            <a:fillRect/>
          </a:stretch>
        </p:blipFill>
        <p:spPr>
          <a:xfrm>
            <a:off x="3666065" y="2636912"/>
            <a:ext cx="5343502" cy="2952328"/>
          </a:xfrm>
        </p:spPr>
      </p:pic>
      <p:pic>
        <p:nvPicPr>
          <p:cNvPr id="9" name="Content Placeholder 6" descr="_70326254_rexfeatures_879266j.jpg"/>
          <p:cNvPicPr>
            <a:picLocks noChangeAspect="1"/>
          </p:cNvPicPr>
          <p:nvPr/>
        </p:nvPicPr>
        <p:blipFill>
          <a:blip r:embed="rId4" cstate="print"/>
          <a:srcRect b="5392"/>
          <a:stretch>
            <a:fillRect/>
          </a:stretch>
        </p:blipFill>
        <p:spPr>
          <a:xfrm>
            <a:off x="251520" y="1988840"/>
            <a:ext cx="3337414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South Africa</a:t>
            </a:r>
            <a:endParaRPr lang="en-GB" sz="32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4038600" cy="3833096"/>
          </a:xfrm>
          <a:prstGeom prst="rect">
            <a:avLst/>
          </a:prstGeom>
          <a:noFill/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4038600" cy="3833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360488" y="938213"/>
            <a:ext cx="297021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360488" y="1290638"/>
            <a:ext cx="35433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679575" y="5919788"/>
            <a:ext cx="340677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6037263" y="1470025"/>
            <a:ext cx="10207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781175" y="985838"/>
            <a:ext cx="5043488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965200" y="247650"/>
            <a:ext cx="70024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4303713" y="1979613"/>
            <a:ext cx="1587" cy="3230562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V="1">
            <a:off x="4646613" y="1979613"/>
            <a:ext cx="3175" cy="3230562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V="1">
            <a:off x="4992688" y="1979613"/>
            <a:ext cx="1587" cy="3230562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V="1">
            <a:off x="5337175" y="1979613"/>
            <a:ext cx="3175" cy="3230562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V="1">
            <a:off x="5683250" y="1979613"/>
            <a:ext cx="0" cy="3230562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V="1">
            <a:off x="6026150" y="1979613"/>
            <a:ext cx="1588" cy="3230562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V="1">
            <a:off x="6372225" y="1979613"/>
            <a:ext cx="1588" cy="3230562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V="1">
            <a:off x="6716713" y="1979613"/>
            <a:ext cx="1587" cy="3230562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V="1">
            <a:off x="4303713" y="1979613"/>
            <a:ext cx="1587" cy="3230562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 flipV="1">
            <a:off x="3959225" y="1979613"/>
            <a:ext cx="1588" cy="3230562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V="1">
            <a:off x="3613150" y="1979613"/>
            <a:ext cx="1588" cy="3230562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 flipV="1">
            <a:off x="3270250" y="1979613"/>
            <a:ext cx="0" cy="3230562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 flipV="1">
            <a:off x="2924175" y="1979613"/>
            <a:ext cx="1588" cy="3230562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 flipV="1">
            <a:off x="2579688" y="1979613"/>
            <a:ext cx="1587" cy="3230562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 flipV="1">
            <a:off x="2233613" y="1979613"/>
            <a:ext cx="1587" cy="3230562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 flipV="1">
            <a:off x="1889125" y="1979613"/>
            <a:ext cx="1588" cy="3230562"/>
          </a:xfrm>
          <a:prstGeom prst="line">
            <a:avLst/>
          </a:prstGeom>
          <a:noFill/>
          <a:ln w="158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4198938" y="1993900"/>
            <a:ext cx="104775" cy="161925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4203700" y="1997075"/>
            <a:ext cx="96838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4197350" y="2182813"/>
            <a:ext cx="106363" cy="163512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4202113" y="2187575"/>
            <a:ext cx="98425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4171950" y="2373313"/>
            <a:ext cx="131763" cy="163512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4176713" y="2376488"/>
            <a:ext cx="123825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4157663" y="2562225"/>
            <a:ext cx="146050" cy="161925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4159250" y="2568575"/>
            <a:ext cx="141288" cy="1539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4164013" y="2754313"/>
            <a:ext cx="139700" cy="161925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4168775" y="2759075"/>
            <a:ext cx="131763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4184650" y="2941638"/>
            <a:ext cx="119063" cy="163512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4187825" y="2946400"/>
            <a:ext cx="112713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4183063" y="3133725"/>
            <a:ext cx="120650" cy="161925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4184650" y="3138488"/>
            <a:ext cx="115888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2" name="Rectangle 38"/>
          <p:cNvSpPr>
            <a:spLocks noChangeArrowheads="1"/>
          </p:cNvSpPr>
          <p:nvPr/>
        </p:nvSpPr>
        <p:spPr bwMode="auto">
          <a:xfrm>
            <a:off x="4125913" y="3324225"/>
            <a:ext cx="177800" cy="161925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3" name="Rectangle 39"/>
          <p:cNvSpPr>
            <a:spLocks noChangeArrowheads="1"/>
          </p:cNvSpPr>
          <p:nvPr/>
        </p:nvSpPr>
        <p:spPr bwMode="auto">
          <a:xfrm>
            <a:off x="4129088" y="3327400"/>
            <a:ext cx="171450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4" name="Rectangle 40"/>
          <p:cNvSpPr>
            <a:spLocks noChangeArrowheads="1"/>
          </p:cNvSpPr>
          <p:nvPr/>
        </p:nvSpPr>
        <p:spPr bwMode="auto">
          <a:xfrm>
            <a:off x="3984625" y="3513138"/>
            <a:ext cx="319088" cy="161925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5" name="Rectangle 41"/>
          <p:cNvSpPr>
            <a:spLocks noChangeArrowheads="1"/>
          </p:cNvSpPr>
          <p:nvPr/>
        </p:nvSpPr>
        <p:spPr bwMode="auto">
          <a:xfrm>
            <a:off x="3989388" y="3517900"/>
            <a:ext cx="311150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6" name="Rectangle 42"/>
          <p:cNvSpPr>
            <a:spLocks noChangeArrowheads="1"/>
          </p:cNvSpPr>
          <p:nvPr/>
        </p:nvSpPr>
        <p:spPr bwMode="auto">
          <a:xfrm>
            <a:off x="3676650" y="3703638"/>
            <a:ext cx="627063" cy="161925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7" name="Rectangle 43"/>
          <p:cNvSpPr>
            <a:spLocks noChangeArrowheads="1"/>
          </p:cNvSpPr>
          <p:nvPr/>
        </p:nvSpPr>
        <p:spPr bwMode="auto">
          <a:xfrm>
            <a:off x="3679825" y="3706813"/>
            <a:ext cx="620713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8" name="Rectangle 44"/>
          <p:cNvSpPr>
            <a:spLocks noChangeArrowheads="1"/>
          </p:cNvSpPr>
          <p:nvPr/>
        </p:nvSpPr>
        <p:spPr bwMode="auto">
          <a:xfrm>
            <a:off x="3276600" y="3892550"/>
            <a:ext cx="1027113" cy="161925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9" name="Rectangle 45"/>
          <p:cNvSpPr>
            <a:spLocks noChangeArrowheads="1"/>
          </p:cNvSpPr>
          <p:nvPr/>
        </p:nvSpPr>
        <p:spPr bwMode="auto">
          <a:xfrm>
            <a:off x="3281363" y="3897313"/>
            <a:ext cx="1019175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0" name="Rectangle 46"/>
          <p:cNvSpPr>
            <a:spLocks noChangeArrowheads="1"/>
          </p:cNvSpPr>
          <p:nvPr/>
        </p:nvSpPr>
        <p:spPr bwMode="auto">
          <a:xfrm>
            <a:off x="2827338" y="4083050"/>
            <a:ext cx="1476375" cy="161925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1" name="Rectangle 47"/>
          <p:cNvSpPr>
            <a:spLocks noChangeArrowheads="1"/>
          </p:cNvSpPr>
          <p:nvPr/>
        </p:nvSpPr>
        <p:spPr bwMode="auto">
          <a:xfrm>
            <a:off x="2832100" y="4086225"/>
            <a:ext cx="1468438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2" name="Rectangle 48"/>
          <p:cNvSpPr>
            <a:spLocks noChangeArrowheads="1"/>
          </p:cNvSpPr>
          <p:nvPr/>
        </p:nvSpPr>
        <p:spPr bwMode="auto">
          <a:xfrm>
            <a:off x="2624138" y="4271963"/>
            <a:ext cx="1679575" cy="163512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3" name="Rectangle 49"/>
          <p:cNvSpPr>
            <a:spLocks noChangeArrowheads="1"/>
          </p:cNvSpPr>
          <p:nvPr/>
        </p:nvSpPr>
        <p:spPr bwMode="auto">
          <a:xfrm>
            <a:off x="2628900" y="4276725"/>
            <a:ext cx="1671638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4" name="Rectangle 50"/>
          <p:cNvSpPr>
            <a:spLocks noChangeArrowheads="1"/>
          </p:cNvSpPr>
          <p:nvPr/>
        </p:nvSpPr>
        <p:spPr bwMode="auto">
          <a:xfrm>
            <a:off x="2733675" y="4462463"/>
            <a:ext cx="1570038" cy="163512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5" name="Rectangle 51"/>
          <p:cNvSpPr>
            <a:spLocks noChangeArrowheads="1"/>
          </p:cNvSpPr>
          <p:nvPr/>
        </p:nvSpPr>
        <p:spPr bwMode="auto">
          <a:xfrm>
            <a:off x="2736850" y="4467225"/>
            <a:ext cx="1563688" cy="1539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6" name="Rectangle 52"/>
          <p:cNvSpPr>
            <a:spLocks noChangeArrowheads="1"/>
          </p:cNvSpPr>
          <p:nvPr/>
        </p:nvSpPr>
        <p:spPr bwMode="auto">
          <a:xfrm>
            <a:off x="2962275" y="4652963"/>
            <a:ext cx="1341438" cy="163512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7" name="Rectangle 53"/>
          <p:cNvSpPr>
            <a:spLocks noChangeArrowheads="1"/>
          </p:cNvSpPr>
          <p:nvPr/>
        </p:nvSpPr>
        <p:spPr bwMode="auto">
          <a:xfrm>
            <a:off x="2968625" y="4657725"/>
            <a:ext cx="1331913" cy="1539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8" name="Rectangle 54"/>
          <p:cNvSpPr>
            <a:spLocks noChangeArrowheads="1"/>
          </p:cNvSpPr>
          <p:nvPr/>
        </p:nvSpPr>
        <p:spPr bwMode="auto">
          <a:xfrm>
            <a:off x="3121025" y="4843463"/>
            <a:ext cx="1182688" cy="161925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39" name="Rectangle 55"/>
          <p:cNvSpPr>
            <a:spLocks noChangeArrowheads="1"/>
          </p:cNvSpPr>
          <p:nvPr/>
        </p:nvSpPr>
        <p:spPr bwMode="auto">
          <a:xfrm>
            <a:off x="3124200" y="4848225"/>
            <a:ext cx="1176338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0" name="Rectangle 56"/>
          <p:cNvSpPr>
            <a:spLocks noChangeArrowheads="1"/>
          </p:cNvSpPr>
          <p:nvPr/>
        </p:nvSpPr>
        <p:spPr bwMode="auto">
          <a:xfrm>
            <a:off x="3138488" y="5033963"/>
            <a:ext cx="1165225" cy="161925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1" name="Rectangle 57"/>
          <p:cNvSpPr>
            <a:spLocks noChangeArrowheads="1"/>
          </p:cNvSpPr>
          <p:nvPr/>
        </p:nvSpPr>
        <p:spPr bwMode="auto">
          <a:xfrm>
            <a:off x="3143250" y="5037138"/>
            <a:ext cx="1157288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2" name="Rectangle 58"/>
          <p:cNvSpPr>
            <a:spLocks noChangeArrowheads="1"/>
          </p:cNvSpPr>
          <p:nvPr/>
        </p:nvSpPr>
        <p:spPr bwMode="auto">
          <a:xfrm>
            <a:off x="4183063" y="1993900"/>
            <a:ext cx="15875" cy="161925"/>
          </a:xfrm>
          <a:prstGeom prst="rect">
            <a:avLst/>
          </a:prstGeom>
          <a:solidFill>
            <a:srgbClr val="808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3" name="Rectangle 59"/>
          <p:cNvSpPr>
            <a:spLocks noChangeArrowheads="1"/>
          </p:cNvSpPr>
          <p:nvPr/>
        </p:nvSpPr>
        <p:spPr bwMode="auto">
          <a:xfrm>
            <a:off x="4184650" y="1997075"/>
            <a:ext cx="11113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4" name="Rectangle 60"/>
          <p:cNvSpPr>
            <a:spLocks noChangeArrowheads="1"/>
          </p:cNvSpPr>
          <p:nvPr/>
        </p:nvSpPr>
        <p:spPr bwMode="auto">
          <a:xfrm>
            <a:off x="4154488" y="2182813"/>
            <a:ext cx="44450" cy="163512"/>
          </a:xfrm>
          <a:prstGeom prst="rect">
            <a:avLst/>
          </a:prstGeom>
          <a:solidFill>
            <a:srgbClr val="808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5" name="Rectangle 61"/>
          <p:cNvSpPr>
            <a:spLocks noChangeArrowheads="1"/>
          </p:cNvSpPr>
          <p:nvPr/>
        </p:nvSpPr>
        <p:spPr bwMode="auto">
          <a:xfrm>
            <a:off x="4159250" y="2187575"/>
            <a:ext cx="36513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6" name="Rectangle 62"/>
          <p:cNvSpPr>
            <a:spLocks noChangeArrowheads="1"/>
          </p:cNvSpPr>
          <p:nvPr/>
        </p:nvSpPr>
        <p:spPr bwMode="auto">
          <a:xfrm>
            <a:off x="4067175" y="2373313"/>
            <a:ext cx="106363" cy="163512"/>
          </a:xfrm>
          <a:prstGeom prst="rect">
            <a:avLst/>
          </a:prstGeom>
          <a:solidFill>
            <a:srgbClr val="808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7" name="Rectangle 63"/>
          <p:cNvSpPr>
            <a:spLocks noChangeArrowheads="1"/>
          </p:cNvSpPr>
          <p:nvPr/>
        </p:nvSpPr>
        <p:spPr bwMode="auto">
          <a:xfrm>
            <a:off x="4070350" y="2376488"/>
            <a:ext cx="100013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8" name="Rectangle 64"/>
          <p:cNvSpPr>
            <a:spLocks noChangeArrowheads="1"/>
          </p:cNvSpPr>
          <p:nvPr/>
        </p:nvSpPr>
        <p:spPr bwMode="auto">
          <a:xfrm>
            <a:off x="3940175" y="2562225"/>
            <a:ext cx="217488" cy="161925"/>
          </a:xfrm>
          <a:prstGeom prst="rect">
            <a:avLst/>
          </a:prstGeom>
          <a:solidFill>
            <a:srgbClr val="808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9" name="Rectangle 65"/>
          <p:cNvSpPr>
            <a:spLocks noChangeArrowheads="1"/>
          </p:cNvSpPr>
          <p:nvPr/>
        </p:nvSpPr>
        <p:spPr bwMode="auto">
          <a:xfrm>
            <a:off x="3943350" y="2568575"/>
            <a:ext cx="211138" cy="1539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50" name="Rectangle 66"/>
          <p:cNvSpPr>
            <a:spLocks noChangeArrowheads="1"/>
          </p:cNvSpPr>
          <p:nvPr/>
        </p:nvSpPr>
        <p:spPr bwMode="auto">
          <a:xfrm>
            <a:off x="3811588" y="2754313"/>
            <a:ext cx="352425" cy="161925"/>
          </a:xfrm>
          <a:prstGeom prst="rect">
            <a:avLst/>
          </a:prstGeom>
          <a:solidFill>
            <a:srgbClr val="808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51" name="Rectangle 67"/>
          <p:cNvSpPr>
            <a:spLocks noChangeArrowheads="1"/>
          </p:cNvSpPr>
          <p:nvPr/>
        </p:nvSpPr>
        <p:spPr bwMode="auto">
          <a:xfrm>
            <a:off x="3814763" y="2759075"/>
            <a:ext cx="347662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52" name="Rectangle 68"/>
          <p:cNvSpPr>
            <a:spLocks noChangeArrowheads="1"/>
          </p:cNvSpPr>
          <p:nvPr/>
        </p:nvSpPr>
        <p:spPr bwMode="auto">
          <a:xfrm>
            <a:off x="3676650" y="2941638"/>
            <a:ext cx="508000" cy="163512"/>
          </a:xfrm>
          <a:prstGeom prst="rect">
            <a:avLst/>
          </a:prstGeom>
          <a:solidFill>
            <a:srgbClr val="808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53" name="Rectangle 69"/>
          <p:cNvSpPr>
            <a:spLocks noChangeArrowheads="1"/>
          </p:cNvSpPr>
          <p:nvPr/>
        </p:nvSpPr>
        <p:spPr bwMode="auto">
          <a:xfrm>
            <a:off x="3679825" y="2946400"/>
            <a:ext cx="503238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54" name="Rectangle 70"/>
          <p:cNvSpPr>
            <a:spLocks noChangeArrowheads="1"/>
          </p:cNvSpPr>
          <p:nvPr/>
        </p:nvSpPr>
        <p:spPr bwMode="auto">
          <a:xfrm>
            <a:off x="3494088" y="3133725"/>
            <a:ext cx="688975" cy="161925"/>
          </a:xfrm>
          <a:prstGeom prst="rect">
            <a:avLst/>
          </a:prstGeom>
          <a:solidFill>
            <a:srgbClr val="808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55" name="Rectangle 71"/>
          <p:cNvSpPr>
            <a:spLocks noChangeArrowheads="1"/>
          </p:cNvSpPr>
          <p:nvPr/>
        </p:nvSpPr>
        <p:spPr bwMode="auto">
          <a:xfrm>
            <a:off x="3498850" y="3138488"/>
            <a:ext cx="681038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56" name="Rectangle 72"/>
          <p:cNvSpPr>
            <a:spLocks noChangeArrowheads="1"/>
          </p:cNvSpPr>
          <p:nvPr/>
        </p:nvSpPr>
        <p:spPr bwMode="auto">
          <a:xfrm>
            <a:off x="3189288" y="3324225"/>
            <a:ext cx="936625" cy="161925"/>
          </a:xfrm>
          <a:prstGeom prst="rect">
            <a:avLst/>
          </a:prstGeom>
          <a:solidFill>
            <a:srgbClr val="808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57" name="Rectangle 73"/>
          <p:cNvSpPr>
            <a:spLocks noChangeArrowheads="1"/>
          </p:cNvSpPr>
          <p:nvPr/>
        </p:nvSpPr>
        <p:spPr bwMode="auto">
          <a:xfrm>
            <a:off x="3194050" y="3327400"/>
            <a:ext cx="928688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58" name="Rectangle 74"/>
          <p:cNvSpPr>
            <a:spLocks noChangeArrowheads="1"/>
          </p:cNvSpPr>
          <p:nvPr/>
        </p:nvSpPr>
        <p:spPr bwMode="auto">
          <a:xfrm>
            <a:off x="2943225" y="3513138"/>
            <a:ext cx="1041400" cy="161925"/>
          </a:xfrm>
          <a:prstGeom prst="rect">
            <a:avLst/>
          </a:prstGeom>
          <a:solidFill>
            <a:srgbClr val="808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59" name="Rectangle 75"/>
          <p:cNvSpPr>
            <a:spLocks noChangeArrowheads="1"/>
          </p:cNvSpPr>
          <p:nvPr/>
        </p:nvSpPr>
        <p:spPr bwMode="auto">
          <a:xfrm>
            <a:off x="2949575" y="3517900"/>
            <a:ext cx="1031875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0" name="Rectangle 76"/>
          <p:cNvSpPr>
            <a:spLocks noChangeArrowheads="1"/>
          </p:cNvSpPr>
          <p:nvPr/>
        </p:nvSpPr>
        <p:spPr bwMode="auto">
          <a:xfrm>
            <a:off x="2714625" y="3703638"/>
            <a:ext cx="962025" cy="161925"/>
          </a:xfrm>
          <a:prstGeom prst="rect">
            <a:avLst/>
          </a:prstGeom>
          <a:solidFill>
            <a:srgbClr val="808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1" name="Rectangle 77"/>
          <p:cNvSpPr>
            <a:spLocks noChangeArrowheads="1"/>
          </p:cNvSpPr>
          <p:nvPr/>
        </p:nvSpPr>
        <p:spPr bwMode="auto">
          <a:xfrm>
            <a:off x="2717800" y="3706813"/>
            <a:ext cx="957263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2" name="Rectangle 78"/>
          <p:cNvSpPr>
            <a:spLocks noChangeArrowheads="1"/>
          </p:cNvSpPr>
          <p:nvPr/>
        </p:nvSpPr>
        <p:spPr bwMode="auto">
          <a:xfrm>
            <a:off x="2613025" y="3892550"/>
            <a:ext cx="663575" cy="161925"/>
          </a:xfrm>
          <a:prstGeom prst="rect">
            <a:avLst/>
          </a:prstGeom>
          <a:solidFill>
            <a:srgbClr val="808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3" name="Rectangle 79"/>
          <p:cNvSpPr>
            <a:spLocks noChangeArrowheads="1"/>
          </p:cNvSpPr>
          <p:nvPr/>
        </p:nvSpPr>
        <p:spPr bwMode="auto">
          <a:xfrm>
            <a:off x="2616200" y="3897313"/>
            <a:ext cx="658813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4" name="Rectangle 80"/>
          <p:cNvSpPr>
            <a:spLocks noChangeArrowheads="1"/>
          </p:cNvSpPr>
          <p:nvPr/>
        </p:nvSpPr>
        <p:spPr bwMode="auto">
          <a:xfrm>
            <a:off x="2371725" y="4083050"/>
            <a:ext cx="457200" cy="161925"/>
          </a:xfrm>
          <a:prstGeom prst="rect">
            <a:avLst/>
          </a:prstGeom>
          <a:solidFill>
            <a:srgbClr val="808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5" name="Rectangle 81"/>
          <p:cNvSpPr>
            <a:spLocks noChangeArrowheads="1"/>
          </p:cNvSpPr>
          <p:nvPr/>
        </p:nvSpPr>
        <p:spPr bwMode="auto">
          <a:xfrm>
            <a:off x="2376488" y="4086225"/>
            <a:ext cx="449262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6" name="Rectangle 82"/>
          <p:cNvSpPr>
            <a:spLocks noChangeArrowheads="1"/>
          </p:cNvSpPr>
          <p:nvPr/>
        </p:nvSpPr>
        <p:spPr bwMode="auto">
          <a:xfrm>
            <a:off x="2197100" y="4271963"/>
            <a:ext cx="427038" cy="163512"/>
          </a:xfrm>
          <a:prstGeom prst="rect">
            <a:avLst/>
          </a:prstGeom>
          <a:solidFill>
            <a:srgbClr val="808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7" name="Rectangle 83"/>
          <p:cNvSpPr>
            <a:spLocks noChangeArrowheads="1"/>
          </p:cNvSpPr>
          <p:nvPr/>
        </p:nvSpPr>
        <p:spPr bwMode="auto">
          <a:xfrm>
            <a:off x="2200275" y="4276725"/>
            <a:ext cx="422275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8" name="Rectangle 84"/>
          <p:cNvSpPr>
            <a:spLocks noChangeArrowheads="1"/>
          </p:cNvSpPr>
          <p:nvPr/>
        </p:nvSpPr>
        <p:spPr bwMode="auto">
          <a:xfrm>
            <a:off x="2117725" y="4462463"/>
            <a:ext cx="615950" cy="163512"/>
          </a:xfrm>
          <a:prstGeom prst="rect">
            <a:avLst/>
          </a:prstGeom>
          <a:solidFill>
            <a:srgbClr val="808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9" name="Rectangle 85"/>
          <p:cNvSpPr>
            <a:spLocks noChangeArrowheads="1"/>
          </p:cNvSpPr>
          <p:nvPr/>
        </p:nvSpPr>
        <p:spPr bwMode="auto">
          <a:xfrm>
            <a:off x="2122488" y="4467225"/>
            <a:ext cx="608012" cy="1539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70" name="Rectangle 86"/>
          <p:cNvSpPr>
            <a:spLocks noChangeArrowheads="1"/>
          </p:cNvSpPr>
          <p:nvPr/>
        </p:nvSpPr>
        <p:spPr bwMode="auto">
          <a:xfrm>
            <a:off x="2095500" y="4652963"/>
            <a:ext cx="866775" cy="163512"/>
          </a:xfrm>
          <a:prstGeom prst="rect">
            <a:avLst/>
          </a:prstGeom>
          <a:solidFill>
            <a:srgbClr val="808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71" name="Rectangle 87"/>
          <p:cNvSpPr>
            <a:spLocks noChangeArrowheads="1"/>
          </p:cNvSpPr>
          <p:nvPr/>
        </p:nvSpPr>
        <p:spPr bwMode="auto">
          <a:xfrm>
            <a:off x="2098675" y="4657725"/>
            <a:ext cx="862013" cy="1539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72" name="Rectangle 88"/>
          <p:cNvSpPr>
            <a:spLocks noChangeArrowheads="1"/>
          </p:cNvSpPr>
          <p:nvPr/>
        </p:nvSpPr>
        <p:spPr bwMode="auto">
          <a:xfrm>
            <a:off x="2082800" y="4843463"/>
            <a:ext cx="1039813" cy="161925"/>
          </a:xfrm>
          <a:prstGeom prst="rect">
            <a:avLst/>
          </a:prstGeom>
          <a:solidFill>
            <a:srgbClr val="808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73" name="Rectangle 89"/>
          <p:cNvSpPr>
            <a:spLocks noChangeArrowheads="1"/>
          </p:cNvSpPr>
          <p:nvPr/>
        </p:nvSpPr>
        <p:spPr bwMode="auto">
          <a:xfrm>
            <a:off x="2087563" y="4848225"/>
            <a:ext cx="1030287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74" name="Rectangle 90"/>
          <p:cNvSpPr>
            <a:spLocks noChangeArrowheads="1"/>
          </p:cNvSpPr>
          <p:nvPr/>
        </p:nvSpPr>
        <p:spPr bwMode="auto">
          <a:xfrm>
            <a:off x="2052638" y="5033963"/>
            <a:ext cx="1085850" cy="161925"/>
          </a:xfrm>
          <a:prstGeom prst="rect">
            <a:avLst/>
          </a:prstGeom>
          <a:solidFill>
            <a:srgbClr val="808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75" name="Rectangle 91"/>
          <p:cNvSpPr>
            <a:spLocks noChangeArrowheads="1"/>
          </p:cNvSpPr>
          <p:nvPr/>
        </p:nvSpPr>
        <p:spPr bwMode="auto">
          <a:xfrm>
            <a:off x="2057400" y="5037138"/>
            <a:ext cx="1079500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76" name="Rectangle 92"/>
          <p:cNvSpPr>
            <a:spLocks noChangeArrowheads="1"/>
          </p:cNvSpPr>
          <p:nvPr/>
        </p:nvSpPr>
        <p:spPr bwMode="auto">
          <a:xfrm>
            <a:off x="4303713" y="1993900"/>
            <a:ext cx="246062" cy="161925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77" name="Rectangle 93"/>
          <p:cNvSpPr>
            <a:spLocks noChangeArrowheads="1"/>
          </p:cNvSpPr>
          <p:nvPr/>
        </p:nvSpPr>
        <p:spPr bwMode="auto">
          <a:xfrm>
            <a:off x="4306888" y="1997075"/>
            <a:ext cx="238125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78" name="Rectangle 94"/>
          <p:cNvSpPr>
            <a:spLocks noChangeArrowheads="1"/>
          </p:cNvSpPr>
          <p:nvPr/>
        </p:nvSpPr>
        <p:spPr bwMode="auto">
          <a:xfrm>
            <a:off x="4303713" y="2182813"/>
            <a:ext cx="188912" cy="163512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79" name="Rectangle 95"/>
          <p:cNvSpPr>
            <a:spLocks noChangeArrowheads="1"/>
          </p:cNvSpPr>
          <p:nvPr/>
        </p:nvSpPr>
        <p:spPr bwMode="auto">
          <a:xfrm>
            <a:off x="4306888" y="2187575"/>
            <a:ext cx="184150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0" name="Rectangle 96"/>
          <p:cNvSpPr>
            <a:spLocks noChangeArrowheads="1"/>
          </p:cNvSpPr>
          <p:nvPr/>
        </p:nvSpPr>
        <p:spPr bwMode="auto">
          <a:xfrm>
            <a:off x="4303713" y="2373313"/>
            <a:ext cx="231775" cy="163512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1" name="Rectangle 97"/>
          <p:cNvSpPr>
            <a:spLocks noChangeArrowheads="1"/>
          </p:cNvSpPr>
          <p:nvPr/>
        </p:nvSpPr>
        <p:spPr bwMode="auto">
          <a:xfrm>
            <a:off x="4306888" y="2376488"/>
            <a:ext cx="227012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2" name="Rectangle 98"/>
          <p:cNvSpPr>
            <a:spLocks noChangeArrowheads="1"/>
          </p:cNvSpPr>
          <p:nvPr/>
        </p:nvSpPr>
        <p:spPr bwMode="auto">
          <a:xfrm>
            <a:off x="4303713" y="2562225"/>
            <a:ext cx="280987" cy="161925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3" name="Rectangle 99"/>
          <p:cNvSpPr>
            <a:spLocks noChangeArrowheads="1"/>
          </p:cNvSpPr>
          <p:nvPr/>
        </p:nvSpPr>
        <p:spPr bwMode="auto">
          <a:xfrm>
            <a:off x="4306888" y="2568575"/>
            <a:ext cx="276225" cy="1539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4" name="Rectangle 100"/>
          <p:cNvSpPr>
            <a:spLocks noChangeArrowheads="1"/>
          </p:cNvSpPr>
          <p:nvPr/>
        </p:nvSpPr>
        <p:spPr bwMode="auto">
          <a:xfrm>
            <a:off x="4303713" y="2754313"/>
            <a:ext cx="269875" cy="161925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5" name="Rectangle 101"/>
          <p:cNvSpPr>
            <a:spLocks noChangeArrowheads="1"/>
          </p:cNvSpPr>
          <p:nvPr/>
        </p:nvSpPr>
        <p:spPr bwMode="auto">
          <a:xfrm>
            <a:off x="4306888" y="2759075"/>
            <a:ext cx="263525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6" name="Rectangle 102"/>
          <p:cNvSpPr>
            <a:spLocks noChangeArrowheads="1"/>
          </p:cNvSpPr>
          <p:nvPr/>
        </p:nvSpPr>
        <p:spPr bwMode="auto">
          <a:xfrm>
            <a:off x="4303713" y="2941638"/>
            <a:ext cx="228600" cy="163512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7" name="Rectangle 103"/>
          <p:cNvSpPr>
            <a:spLocks noChangeArrowheads="1"/>
          </p:cNvSpPr>
          <p:nvPr/>
        </p:nvSpPr>
        <p:spPr bwMode="auto">
          <a:xfrm>
            <a:off x="4306888" y="2946400"/>
            <a:ext cx="220662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8" name="Rectangle 104"/>
          <p:cNvSpPr>
            <a:spLocks noChangeArrowheads="1"/>
          </p:cNvSpPr>
          <p:nvPr/>
        </p:nvSpPr>
        <p:spPr bwMode="auto">
          <a:xfrm>
            <a:off x="4303713" y="3133725"/>
            <a:ext cx="198437" cy="161925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9" name="Rectangle 105"/>
          <p:cNvSpPr>
            <a:spLocks noChangeArrowheads="1"/>
          </p:cNvSpPr>
          <p:nvPr/>
        </p:nvSpPr>
        <p:spPr bwMode="auto">
          <a:xfrm>
            <a:off x="4306888" y="3138488"/>
            <a:ext cx="192087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90" name="Rectangle 106"/>
          <p:cNvSpPr>
            <a:spLocks noChangeArrowheads="1"/>
          </p:cNvSpPr>
          <p:nvPr/>
        </p:nvSpPr>
        <p:spPr bwMode="auto">
          <a:xfrm>
            <a:off x="4303713" y="3324225"/>
            <a:ext cx="214312" cy="161925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91" name="Rectangle 107"/>
          <p:cNvSpPr>
            <a:spLocks noChangeArrowheads="1"/>
          </p:cNvSpPr>
          <p:nvPr/>
        </p:nvSpPr>
        <p:spPr bwMode="auto">
          <a:xfrm>
            <a:off x="4306888" y="3327400"/>
            <a:ext cx="207962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92" name="Rectangle 108"/>
          <p:cNvSpPr>
            <a:spLocks noChangeArrowheads="1"/>
          </p:cNvSpPr>
          <p:nvPr/>
        </p:nvSpPr>
        <p:spPr bwMode="auto">
          <a:xfrm>
            <a:off x="4303713" y="3513138"/>
            <a:ext cx="282575" cy="161925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93" name="Rectangle 109"/>
          <p:cNvSpPr>
            <a:spLocks noChangeArrowheads="1"/>
          </p:cNvSpPr>
          <p:nvPr/>
        </p:nvSpPr>
        <p:spPr bwMode="auto">
          <a:xfrm>
            <a:off x="4306888" y="3517900"/>
            <a:ext cx="277812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94" name="Rectangle 110"/>
          <p:cNvSpPr>
            <a:spLocks noChangeArrowheads="1"/>
          </p:cNvSpPr>
          <p:nvPr/>
        </p:nvSpPr>
        <p:spPr bwMode="auto">
          <a:xfrm>
            <a:off x="4303713" y="3703638"/>
            <a:ext cx="454025" cy="161925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95" name="Rectangle 111"/>
          <p:cNvSpPr>
            <a:spLocks noChangeArrowheads="1"/>
          </p:cNvSpPr>
          <p:nvPr/>
        </p:nvSpPr>
        <p:spPr bwMode="auto">
          <a:xfrm>
            <a:off x="4306888" y="3706813"/>
            <a:ext cx="449262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96" name="Rectangle 112"/>
          <p:cNvSpPr>
            <a:spLocks noChangeArrowheads="1"/>
          </p:cNvSpPr>
          <p:nvPr/>
        </p:nvSpPr>
        <p:spPr bwMode="auto">
          <a:xfrm>
            <a:off x="4303713" y="3892550"/>
            <a:ext cx="769937" cy="161925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97" name="Rectangle 113"/>
          <p:cNvSpPr>
            <a:spLocks noChangeArrowheads="1"/>
          </p:cNvSpPr>
          <p:nvPr/>
        </p:nvSpPr>
        <p:spPr bwMode="auto">
          <a:xfrm>
            <a:off x="4306888" y="3897313"/>
            <a:ext cx="765175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98" name="Rectangle 114"/>
          <p:cNvSpPr>
            <a:spLocks noChangeArrowheads="1"/>
          </p:cNvSpPr>
          <p:nvPr/>
        </p:nvSpPr>
        <p:spPr bwMode="auto">
          <a:xfrm>
            <a:off x="4303713" y="4083050"/>
            <a:ext cx="1235075" cy="161925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99" name="Rectangle 115"/>
          <p:cNvSpPr>
            <a:spLocks noChangeArrowheads="1"/>
          </p:cNvSpPr>
          <p:nvPr/>
        </p:nvSpPr>
        <p:spPr bwMode="auto">
          <a:xfrm>
            <a:off x="4306888" y="4086225"/>
            <a:ext cx="1227137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00" name="Rectangle 116"/>
          <p:cNvSpPr>
            <a:spLocks noChangeArrowheads="1"/>
          </p:cNvSpPr>
          <p:nvPr/>
        </p:nvSpPr>
        <p:spPr bwMode="auto">
          <a:xfrm>
            <a:off x="4303713" y="4271963"/>
            <a:ext cx="1549400" cy="163512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01" name="Rectangle 117"/>
          <p:cNvSpPr>
            <a:spLocks noChangeArrowheads="1"/>
          </p:cNvSpPr>
          <p:nvPr/>
        </p:nvSpPr>
        <p:spPr bwMode="auto">
          <a:xfrm>
            <a:off x="4306888" y="4276725"/>
            <a:ext cx="1543050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02" name="Rectangle 118"/>
          <p:cNvSpPr>
            <a:spLocks noChangeArrowheads="1"/>
          </p:cNvSpPr>
          <p:nvPr/>
        </p:nvSpPr>
        <p:spPr bwMode="auto">
          <a:xfrm>
            <a:off x="4303713" y="4462463"/>
            <a:ext cx="1524000" cy="163512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03" name="Rectangle 119"/>
          <p:cNvSpPr>
            <a:spLocks noChangeArrowheads="1"/>
          </p:cNvSpPr>
          <p:nvPr/>
        </p:nvSpPr>
        <p:spPr bwMode="auto">
          <a:xfrm>
            <a:off x="4306888" y="4467225"/>
            <a:ext cx="1517650" cy="1539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04" name="Rectangle 120"/>
          <p:cNvSpPr>
            <a:spLocks noChangeArrowheads="1"/>
          </p:cNvSpPr>
          <p:nvPr/>
        </p:nvSpPr>
        <p:spPr bwMode="auto">
          <a:xfrm>
            <a:off x="4303713" y="4652963"/>
            <a:ext cx="1317625" cy="163512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05" name="Rectangle 121"/>
          <p:cNvSpPr>
            <a:spLocks noChangeArrowheads="1"/>
          </p:cNvSpPr>
          <p:nvPr/>
        </p:nvSpPr>
        <p:spPr bwMode="auto">
          <a:xfrm>
            <a:off x="4306888" y="4657725"/>
            <a:ext cx="1312862" cy="1539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06" name="Rectangle 122"/>
          <p:cNvSpPr>
            <a:spLocks noChangeArrowheads="1"/>
          </p:cNvSpPr>
          <p:nvPr/>
        </p:nvSpPr>
        <p:spPr bwMode="auto">
          <a:xfrm>
            <a:off x="4303713" y="4843463"/>
            <a:ext cx="1160462" cy="161925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07" name="Rectangle 123"/>
          <p:cNvSpPr>
            <a:spLocks noChangeArrowheads="1"/>
          </p:cNvSpPr>
          <p:nvPr/>
        </p:nvSpPr>
        <p:spPr bwMode="auto">
          <a:xfrm>
            <a:off x="4306888" y="4848225"/>
            <a:ext cx="1155700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08" name="Rectangle 124"/>
          <p:cNvSpPr>
            <a:spLocks noChangeArrowheads="1"/>
          </p:cNvSpPr>
          <p:nvPr/>
        </p:nvSpPr>
        <p:spPr bwMode="auto">
          <a:xfrm>
            <a:off x="4303713" y="5033963"/>
            <a:ext cx="1138237" cy="161925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09" name="Rectangle 125"/>
          <p:cNvSpPr>
            <a:spLocks noChangeArrowheads="1"/>
          </p:cNvSpPr>
          <p:nvPr/>
        </p:nvSpPr>
        <p:spPr bwMode="auto">
          <a:xfrm>
            <a:off x="4306888" y="5037138"/>
            <a:ext cx="1131887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10" name="Rectangle 126"/>
          <p:cNvSpPr>
            <a:spLocks noChangeArrowheads="1"/>
          </p:cNvSpPr>
          <p:nvPr/>
        </p:nvSpPr>
        <p:spPr bwMode="auto">
          <a:xfrm>
            <a:off x="4548188" y="1993900"/>
            <a:ext cx="15875" cy="161925"/>
          </a:xfrm>
          <a:prstGeom prst="rect">
            <a:avLst/>
          </a:prstGeom>
          <a:solidFill>
            <a:srgbClr val="808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11" name="Rectangle 127"/>
          <p:cNvSpPr>
            <a:spLocks noChangeArrowheads="1"/>
          </p:cNvSpPr>
          <p:nvPr/>
        </p:nvSpPr>
        <p:spPr bwMode="auto">
          <a:xfrm>
            <a:off x="4551363" y="1997075"/>
            <a:ext cx="9525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12" name="Rectangle 128"/>
          <p:cNvSpPr>
            <a:spLocks noChangeArrowheads="1"/>
          </p:cNvSpPr>
          <p:nvPr/>
        </p:nvSpPr>
        <p:spPr bwMode="auto">
          <a:xfrm>
            <a:off x="4492625" y="2182813"/>
            <a:ext cx="36513" cy="163512"/>
          </a:xfrm>
          <a:prstGeom prst="rect">
            <a:avLst/>
          </a:prstGeom>
          <a:solidFill>
            <a:srgbClr val="808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13" name="Rectangle 129"/>
          <p:cNvSpPr>
            <a:spLocks noChangeArrowheads="1"/>
          </p:cNvSpPr>
          <p:nvPr/>
        </p:nvSpPr>
        <p:spPr bwMode="auto">
          <a:xfrm>
            <a:off x="4497388" y="2187575"/>
            <a:ext cx="30162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14" name="Rectangle 130"/>
          <p:cNvSpPr>
            <a:spLocks noChangeArrowheads="1"/>
          </p:cNvSpPr>
          <p:nvPr/>
        </p:nvSpPr>
        <p:spPr bwMode="auto">
          <a:xfrm>
            <a:off x="4535488" y="2373313"/>
            <a:ext cx="98425" cy="163512"/>
          </a:xfrm>
          <a:prstGeom prst="rect">
            <a:avLst/>
          </a:prstGeom>
          <a:solidFill>
            <a:srgbClr val="808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15" name="Rectangle 131"/>
          <p:cNvSpPr>
            <a:spLocks noChangeArrowheads="1"/>
          </p:cNvSpPr>
          <p:nvPr/>
        </p:nvSpPr>
        <p:spPr bwMode="auto">
          <a:xfrm>
            <a:off x="4541838" y="2376488"/>
            <a:ext cx="88900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16" name="Rectangle 132"/>
          <p:cNvSpPr>
            <a:spLocks noChangeArrowheads="1"/>
          </p:cNvSpPr>
          <p:nvPr/>
        </p:nvSpPr>
        <p:spPr bwMode="auto">
          <a:xfrm>
            <a:off x="4584700" y="2562225"/>
            <a:ext cx="223838" cy="161925"/>
          </a:xfrm>
          <a:prstGeom prst="rect">
            <a:avLst/>
          </a:prstGeom>
          <a:solidFill>
            <a:srgbClr val="808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17" name="Rectangle 133"/>
          <p:cNvSpPr>
            <a:spLocks noChangeArrowheads="1"/>
          </p:cNvSpPr>
          <p:nvPr/>
        </p:nvSpPr>
        <p:spPr bwMode="auto">
          <a:xfrm>
            <a:off x="4589463" y="2568575"/>
            <a:ext cx="217487" cy="1539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18" name="Rectangle 134"/>
          <p:cNvSpPr>
            <a:spLocks noChangeArrowheads="1"/>
          </p:cNvSpPr>
          <p:nvPr/>
        </p:nvSpPr>
        <p:spPr bwMode="auto">
          <a:xfrm>
            <a:off x="4573588" y="2754313"/>
            <a:ext cx="393700" cy="161925"/>
          </a:xfrm>
          <a:prstGeom prst="rect">
            <a:avLst/>
          </a:prstGeom>
          <a:solidFill>
            <a:srgbClr val="808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19" name="Rectangle 135"/>
          <p:cNvSpPr>
            <a:spLocks noChangeArrowheads="1"/>
          </p:cNvSpPr>
          <p:nvPr/>
        </p:nvSpPr>
        <p:spPr bwMode="auto">
          <a:xfrm>
            <a:off x="4576763" y="2759075"/>
            <a:ext cx="388937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20" name="Rectangle 136"/>
          <p:cNvSpPr>
            <a:spLocks noChangeArrowheads="1"/>
          </p:cNvSpPr>
          <p:nvPr/>
        </p:nvSpPr>
        <p:spPr bwMode="auto">
          <a:xfrm>
            <a:off x="4532313" y="2941638"/>
            <a:ext cx="592137" cy="163512"/>
          </a:xfrm>
          <a:prstGeom prst="rect">
            <a:avLst/>
          </a:prstGeom>
          <a:solidFill>
            <a:srgbClr val="808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21" name="Rectangle 137"/>
          <p:cNvSpPr>
            <a:spLocks noChangeArrowheads="1"/>
          </p:cNvSpPr>
          <p:nvPr/>
        </p:nvSpPr>
        <p:spPr bwMode="auto">
          <a:xfrm>
            <a:off x="4535488" y="2946400"/>
            <a:ext cx="587375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22" name="Rectangle 138"/>
          <p:cNvSpPr>
            <a:spLocks noChangeArrowheads="1"/>
          </p:cNvSpPr>
          <p:nvPr/>
        </p:nvSpPr>
        <p:spPr bwMode="auto">
          <a:xfrm>
            <a:off x="4500563" y="3133725"/>
            <a:ext cx="814387" cy="161925"/>
          </a:xfrm>
          <a:prstGeom prst="rect">
            <a:avLst/>
          </a:prstGeom>
          <a:solidFill>
            <a:srgbClr val="808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23" name="Rectangle 139"/>
          <p:cNvSpPr>
            <a:spLocks noChangeArrowheads="1"/>
          </p:cNvSpPr>
          <p:nvPr/>
        </p:nvSpPr>
        <p:spPr bwMode="auto">
          <a:xfrm>
            <a:off x="4503738" y="3138488"/>
            <a:ext cx="806450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24" name="Rectangle 140"/>
          <p:cNvSpPr>
            <a:spLocks noChangeArrowheads="1"/>
          </p:cNvSpPr>
          <p:nvPr/>
        </p:nvSpPr>
        <p:spPr bwMode="auto">
          <a:xfrm>
            <a:off x="4516438" y="3324225"/>
            <a:ext cx="1074737" cy="161925"/>
          </a:xfrm>
          <a:prstGeom prst="rect">
            <a:avLst/>
          </a:prstGeom>
          <a:solidFill>
            <a:srgbClr val="808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25" name="Rectangle 141"/>
          <p:cNvSpPr>
            <a:spLocks noChangeArrowheads="1"/>
          </p:cNvSpPr>
          <p:nvPr/>
        </p:nvSpPr>
        <p:spPr bwMode="auto">
          <a:xfrm>
            <a:off x="4522788" y="3327400"/>
            <a:ext cx="1066800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26" name="Rectangle 142"/>
          <p:cNvSpPr>
            <a:spLocks noChangeArrowheads="1"/>
          </p:cNvSpPr>
          <p:nvPr/>
        </p:nvSpPr>
        <p:spPr bwMode="auto">
          <a:xfrm>
            <a:off x="4586288" y="3513138"/>
            <a:ext cx="1212850" cy="161925"/>
          </a:xfrm>
          <a:prstGeom prst="rect">
            <a:avLst/>
          </a:prstGeom>
          <a:solidFill>
            <a:srgbClr val="808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27" name="Rectangle 143"/>
          <p:cNvSpPr>
            <a:spLocks noChangeArrowheads="1"/>
          </p:cNvSpPr>
          <p:nvPr/>
        </p:nvSpPr>
        <p:spPr bwMode="auto">
          <a:xfrm>
            <a:off x="4591050" y="3517900"/>
            <a:ext cx="1206500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28" name="Rectangle 144"/>
          <p:cNvSpPr>
            <a:spLocks noChangeArrowheads="1"/>
          </p:cNvSpPr>
          <p:nvPr/>
        </p:nvSpPr>
        <p:spPr bwMode="auto">
          <a:xfrm>
            <a:off x="4757738" y="3703638"/>
            <a:ext cx="1173162" cy="161925"/>
          </a:xfrm>
          <a:prstGeom prst="rect">
            <a:avLst/>
          </a:prstGeom>
          <a:solidFill>
            <a:srgbClr val="808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29" name="Rectangle 145"/>
          <p:cNvSpPr>
            <a:spLocks noChangeArrowheads="1"/>
          </p:cNvSpPr>
          <p:nvPr/>
        </p:nvSpPr>
        <p:spPr bwMode="auto">
          <a:xfrm>
            <a:off x="4762500" y="3706813"/>
            <a:ext cx="1163638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30" name="Rectangle 146"/>
          <p:cNvSpPr>
            <a:spLocks noChangeArrowheads="1"/>
          </p:cNvSpPr>
          <p:nvPr/>
        </p:nvSpPr>
        <p:spPr bwMode="auto">
          <a:xfrm>
            <a:off x="5073650" y="3892550"/>
            <a:ext cx="965200" cy="161925"/>
          </a:xfrm>
          <a:prstGeom prst="rect">
            <a:avLst/>
          </a:prstGeom>
          <a:solidFill>
            <a:srgbClr val="808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31" name="Rectangle 147"/>
          <p:cNvSpPr>
            <a:spLocks noChangeArrowheads="1"/>
          </p:cNvSpPr>
          <p:nvPr/>
        </p:nvSpPr>
        <p:spPr bwMode="auto">
          <a:xfrm>
            <a:off x="5076825" y="3897313"/>
            <a:ext cx="960438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32" name="Rectangle 148"/>
          <p:cNvSpPr>
            <a:spLocks noChangeArrowheads="1"/>
          </p:cNvSpPr>
          <p:nvPr/>
        </p:nvSpPr>
        <p:spPr bwMode="auto">
          <a:xfrm>
            <a:off x="5538788" y="4083050"/>
            <a:ext cx="736600" cy="161925"/>
          </a:xfrm>
          <a:prstGeom prst="rect">
            <a:avLst/>
          </a:prstGeom>
          <a:solidFill>
            <a:srgbClr val="808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33" name="Rectangle 149"/>
          <p:cNvSpPr>
            <a:spLocks noChangeArrowheads="1"/>
          </p:cNvSpPr>
          <p:nvPr/>
        </p:nvSpPr>
        <p:spPr bwMode="auto">
          <a:xfrm>
            <a:off x="5543550" y="4086225"/>
            <a:ext cx="727075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34" name="Rectangle 150"/>
          <p:cNvSpPr>
            <a:spLocks noChangeArrowheads="1"/>
          </p:cNvSpPr>
          <p:nvPr/>
        </p:nvSpPr>
        <p:spPr bwMode="auto">
          <a:xfrm>
            <a:off x="5853113" y="4271963"/>
            <a:ext cx="574675" cy="163512"/>
          </a:xfrm>
          <a:prstGeom prst="rect">
            <a:avLst/>
          </a:prstGeom>
          <a:solidFill>
            <a:srgbClr val="808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35" name="Rectangle 151"/>
          <p:cNvSpPr>
            <a:spLocks noChangeArrowheads="1"/>
          </p:cNvSpPr>
          <p:nvPr/>
        </p:nvSpPr>
        <p:spPr bwMode="auto">
          <a:xfrm>
            <a:off x="5857875" y="4276725"/>
            <a:ext cx="568325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36" name="Rectangle 152"/>
          <p:cNvSpPr>
            <a:spLocks noChangeArrowheads="1"/>
          </p:cNvSpPr>
          <p:nvPr/>
        </p:nvSpPr>
        <p:spPr bwMode="auto">
          <a:xfrm>
            <a:off x="5827713" y="4462463"/>
            <a:ext cx="655637" cy="163512"/>
          </a:xfrm>
          <a:prstGeom prst="rect">
            <a:avLst/>
          </a:prstGeom>
          <a:solidFill>
            <a:srgbClr val="808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37" name="Rectangle 153"/>
          <p:cNvSpPr>
            <a:spLocks noChangeArrowheads="1"/>
          </p:cNvSpPr>
          <p:nvPr/>
        </p:nvSpPr>
        <p:spPr bwMode="auto">
          <a:xfrm>
            <a:off x="5832475" y="4467225"/>
            <a:ext cx="647700" cy="1539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38" name="Rectangle 154"/>
          <p:cNvSpPr>
            <a:spLocks noChangeArrowheads="1"/>
          </p:cNvSpPr>
          <p:nvPr/>
        </p:nvSpPr>
        <p:spPr bwMode="auto">
          <a:xfrm>
            <a:off x="5621338" y="4652963"/>
            <a:ext cx="868362" cy="163512"/>
          </a:xfrm>
          <a:prstGeom prst="rect">
            <a:avLst/>
          </a:prstGeom>
          <a:solidFill>
            <a:srgbClr val="808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39" name="Rectangle 155"/>
          <p:cNvSpPr>
            <a:spLocks noChangeArrowheads="1"/>
          </p:cNvSpPr>
          <p:nvPr/>
        </p:nvSpPr>
        <p:spPr bwMode="auto">
          <a:xfrm>
            <a:off x="5626100" y="4657725"/>
            <a:ext cx="862013" cy="1539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40" name="Rectangle 156"/>
          <p:cNvSpPr>
            <a:spLocks noChangeArrowheads="1"/>
          </p:cNvSpPr>
          <p:nvPr/>
        </p:nvSpPr>
        <p:spPr bwMode="auto">
          <a:xfrm>
            <a:off x="5464175" y="4843463"/>
            <a:ext cx="1025525" cy="161925"/>
          </a:xfrm>
          <a:prstGeom prst="rect">
            <a:avLst/>
          </a:prstGeom>
          <a:solidFill>
            <a:srgbClr val="808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41" name="Rectangle 157"/>
          <p:cNvSpPr>
            <a:spLocks noChangeArrowheads="1"/>
          </p:cNvSpPr>
          <p:nvPr/>
        </p:nvSpPr>
        <p:spPr bwMode="auto">
          <a:xfrm>
            <a:off x="5467350" y="4848225"/>
            <a:ext cx="1020763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42" name="Rectangle 158"/>
          <p:cNvSpPr>
            <a:spLocks noChangeArrowheads="1"/>
          </p:cNvSpPr>
          <p:nvPr/>
        </p:nvSpPr>
        <p:spPr bwMode="auto">
          <a:xfrm>
            <a:off x="5441950" y="5033963"/>
            <a:ext cx="1063625" cy="161925"/>
          </a:xfrm>
          <a:prstGeom prst="rect">
            <a:avLst/>
          </a:prstGeom>
          <a:solidFill>
            <a:srgbClr val="808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43" name="Rectangle 159"/>
          <p:cNvSpPr>
            <a:spLocks noChangeArrowheads="1"/>
          </p:cNvSpPr>
          <p:nvPr/>
        </p:nvSpPr>
        <p:spPr bwMode="auto">
          <a:xfrm>
            <a:off x="5443538" y="5037138"/>
            <a:ext cx="1060450" cy="155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44" name="Line 160"/>
          <p:cNvSpPr>
            <a:spLocks noChangeShapeType="1"/>
          </p:cNvSpPr>
          <p:nvPr/>
        </p:nvSpPr>
        <p:spPr bwMode="auto">
          <a:xfrm>
            <a:off x="1889125" y="5210175"/>
            <a:ext cx="4827588" cy="1588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45" name="Line 161"/>
          <p:cNvSpPr>
            <a:spLocks noChangeShapeType="1"/>
          </p:cNvSpPr>
          <p:nvPr/>
        </p:nvSpPr>
        <p:spPr bwMode="auto">
          <a:xfrm flipV="1">
            <a:off x="6716713" y="1979613"/>
            <a:ext cx="1587" cy="3230562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46" name="Line 162"/>
          <p:cNvSpPr>
            <a:spLocks noChangeShapeType="1"/>
          </p:cNvSpPr>
          <p:nvPr/>
        </p:nvSpPr>
        <p:spPr bwMode="auto">
          <a:xfrm flipH="1">
            <a:off x="1889125" y="1979613"/>
            <a:ext cx="4827588" cy="1587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47" name="Line 163"/>
          <p:cNvSpPr>
            <a:spLocks noChangeShapeType="1"/>
          </p:cNvSpPr>
          <p:nvPr/>
        </p:nvSpPr>
        <p:spPr bwMode="auto">
          <a:xfrm>
            <a:off x="1889125" y="1979613"/>
            <a:ext cx="1588" cy="3230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48" name="Line 164"/>
          <p:cNvSpPr>
            <a:spLocks noChangeShapeType="1"/>
          </p:cNvSpPr>
          <p:nvPr/>
        </p:nvSpPr>
        <p:spPr bwMode="auto">
          <a:xfrm flipV="1">
            <a:off x="4303713" y="1979613"/>
            <a:ext cx="1587" cy="323056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49" name="Line 165"/>
          <p:cNvSpPr>
            <a:spLocks noChangeShapeType="1"/>
          </p:cNvSpPr>
          <p:nvPr/>
        </p:nvSpPr>
        <p:spPr bwMode="auto">
          <a:xfrm flipV="1">
            <a:off x="4303713" y="1979613"/>
            <a:ext cx="1587" cy="3230562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50" name="Rectangle 166"/>
          <p:cNvSpPr>
            <a:spLocks noChangeArrowheads="1"/>
          </p:cNvSpPr>
          <p:nvPr/>
        </p:nvSpPr>
        <p:spPr bwMode="auto">
          <a:xfrm>
            <a:off x="1654175" y="1992313"/>
            <a:ext cx="1905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51" name="Rectangle 167"/>
          <p:cNvSpPr>
            <a:spLocks noChangeArrowheads="1"/>
          </p:cNvSpPr>
          <p:nvPr/>
        </p:nvSpPr>
        <p:spPr bwMode="auto">
          <a:xfrm>
            <a:off x="1574800" y="1993900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80</a:t>
            </a:r>
          </a:p>
        </p:txBody>
      </p:sp>
      <p:sp>
        <p:nvSpPr>
          <p:cNvPr id="16552" name="Rectangle 168"/>
          <p:cNvSpPr>
            <a:spLocks noChangeArrowheads="1"/>
          </p:cNvSpPr>
          <p:nvPr/>
        </p:nvSpPr>
        <p:spPr bwMode="auto">
          <a:xfrm>
            <a:off x="1654175" y="2181225"/>
            <a:ext cx="1905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53" name="Rectangle 169"/>
          <p:cNvSpPr>
            <a:spLocks noChangeArrowheads="1"/>
          </p:cNvSpPr>
          <p:nvPr/>
        </p:nvSpPr>
        <p:spPr bwMode="auto">
          <a:xfrm>
            <a:off x="1574800" y="2182813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75</a:t>
            </a:r>
          </a:p>
        </p:txBody>
      </p:sp>
      <p:sp>
        <p:nvSpPr>
          <p:cNvPr id="16554" name="Rectangle 170"/>
          <p:cNvSpPr>
            <a:spLocks noChangeArrowheads="1"/>
          </p:cNvSpPr>
          <p:nvPr/>
        </p:nvSpPr>
        <p:spPr bwMode="auto">
          <a:xfrm>
            <a:off x="1654175" y="2371725"/>
            <a:ext cx="1905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55" name="Rectangle 171"/>
          <p:cNvSpPr>
            <a:spLocks noChangeArrowheads="1"/>
          </p:cNvSpPr>
          <p:nvPr/>
        </p:nvSpPr>
        <p:spPr bwMode="auto">
          <a:xfrm>
            <a:off x="1574800" y="2373313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70</a:t>
            </a:r>
          </a:p>
        </p:txBody>
      </p:sp>
      <p:sp>
        <p:nvSpPr>
          <p:cNvPr id="16556" name="Rectangle 172"/>
          <p:cNvSpPr>
            <a:spLocks noChangeArrowheads="1"/>
          </p:cNvSpPr>
          <p:nvPr/>
        </p:nvSpPr>
        <p:spPr bwMode="auto">
          <a:xfrm>
            <a:off x="1654175" y="2562225"/>
            <a:ext cx="1905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57" name="Rectangle 173"/>
          <p:cNvSpPr>
            <a:spLocks noChangeArrowheads="1"/>
          </p:cNvSpPr>
          <p:nvPr/>
        </p:nvSpPr>
        <p:spPr bwMode="auto">
          <a:xfrm>
            <a:off x="1574800" y="2562225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65</a:t>
            </a:r>
          </a:p>
        </p:txBody>
      </p:sp>
      <p:sp>
        <p:nvSpPr>
          <p:cNvPr id="16558" name="Rectangle 174"/>
          <p:cNvSpPr>
            <a:spLocks noChangeArrowheads="1"/>
          </p:cNvSpPr>
          <p:nvPr/>
        </p:nvSpPr>
        <p:spPr bwMode="auto">
          <a:xfrm>
            <a:off x="1654175" y="2751138"/>
            <a:ext cx="1905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59" name="Rectangle 175"/>
          <p:cNvSpPr>
            <a:spLocks noChangeArrowheads="1"/>
          </p:cNvSpPr>
          <p:nvPr/>
        </p:nvSpPr>
        <p:spPr bwMode="auto">
          <a:xfrm>
            <a:off x="1574800" y="2752725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60</a:t>
            </a:r>
          </a:p>
        </p:txBody>
      </p:sp>
      <p:sp>
        <p:nvSpPr>
          <p:cNvPr id="16560" name="Rectangle 176"/>
          <p:cNvSpPr>
            <a:spLocks noChangeArrowheads="1"/>
          </p:cNvSpPr>
          <p:nvPr/>
        </p:nvSpPr>
        <p:spPr bwMode="auto">
          <a:xfrm>
            <a:off x="1654175" y="2941638"/>
            <a:ext cx="19050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61" name="Rectangle 177"/>
          <p:cNvSpPr>
            <a:spLocks noChangeArrowheads="1"/>
          </p:cNvSpPr>
          <p:nvPr/>
        </p:nvSpPr>
        <p:spPr bwMode="auto">
          <a:xfrm>
            <a:off x="1574800" y="2944813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55</a:t>
            </a:r>
          </a:p>
        </p:txBody>
      </p:sp>
      <p:sp>
        <p:nvSpPr>
          <p:cNvPr id="16562" name="Rectangle 178"/>
          <p:cNvSpPr>
            <a:spLocks noChangeArrowheads="1"/>
          </p:cNvSpPr>
          <p:nvPr/>
        </p:nvSpPr>
        <p:spPr bwMode="auto">
          <a:xfrm>
            <a:off x="1654175" y="3132138"/>
            <a:ext cx="1905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63" name="Rectangle 179"/>
          <p:cNvSpPr>
            <a:spLocks noChangeArrowheads="1"/>
          </p:cNvSpPr>
          <p:nvPr/>
        </p:nvSpPr>
        <p:spPr bwMode="auto">
          <a:xfrm>
            <a:off x="1574800" y="3132138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50</a:t>
            </a:r>
          </a:p>
        </p:txBody>
      </p:sp>
      <p:sp>
        <p:nvSpPr>
          <p:cNvPr id="16564" name="Rectangle 180"/>
          <p:cNvSpPr>
            <a:spLocks noChangeArrowheads="1"/>
          </p:cNvSpPr>
          <p:nvPr/>
        </p:nvSpPr>
        <p:spPr bwMode="auto">
          <a:xfrm>
            <a:off x="1654175" y="3322638"/>
            <a:ext cx="1905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65" name="Rectangle 181"/>
          <p:cNvSpPr>
            <a:spLocks noChangeArrowheads="1"/>
          </p:cNvSpPr>
          <p:nvPr/>
        </p:nvSpPr>
        <p:spPr bwMode="auto">
          <a:xfrm>
            <a:off x="1574800" y="3324225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45</a:t>
            </a:r>
          </a:p>
        </p:txBody>
      </p:sp>
      <p:sp>
        <p:nvSpPr>
          <p:cNvPr id="16566" name="Rectangle 182"/>
          <p:cNvSpPr>
            <a:spLocks noChangeArrowheads="1"/>
          </p:cNvSpPr>
          <p:nvPr/>
        </p:nvSpPr>
        <p:spPr bwMode="auto">
          <a:xfrm>
            <a:off x="1654175" y="3511550"/>
            <a:ext cx="1905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67" name="Rectangle 183"/>
          <p:cNvSpPr>
            <a:spLocks noChangeArrowheads="1"/>
          </p:cNvSpPr>
          <p:nvPr/>
        </p:nvSpPr>
        <p:spPr bwMode="auto">
          <a:xfrm>
            <a:off x="1574800" y="3513138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40</a:t>
            </a:r>
          </a:p>
        </p:txBody>
      </p:sp>
      <p:sp>
        <p:nvSpPr>
          <p:cNvPr id="16568" name="Rectangle 184"/>
          <p:cNvSpPr>
            <a:spLocks noChangeArrowheads="1"/>
          </p:cNvSpPr>
          <p:nvPr/>
        </p:nvSpPr>
        <p:spPr bwMode="auto">
          <a:xfrm>
            <a:off x="1654175" y="3702050"/>
            <a:ext cx="1905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69" name="Rectangle 185"/>
          <p:cNvSpPr>
            <a:spLocks noChangeArrowheads="1"/>
          </p:cNvSpPr>
          <p:nvPr/>
        </p:nvSpPr>
        <p:spPr bwMode="auto">
          <a:xfrm>
            <a:off x="1574800" y="3703638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35</a:t>
            </a:r>
          </a:p>
        </p:txBody>
      </p:sp>
      <p:sp>
        <p:nvSpPr>
          <p:cNvPr id="16570" name="Rectangle 186"/>
          <p:cNvSpPr>
            <a:spLocks noChangeArrowheads="1"/>
          </p:cNvSpPr>
          <p:nvPr/>
        </p:nvSpPr>
        <p:spPr bwMode="auto">
          <a:xfrm>
            <a:off x="1654175" y="3890963"/>
            <a:ext cx="19050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71" name="Rectangle 187"/>
          <p:cNvSpPr>
            <a:spLocks noChangeArrowheads="1"/>
          </p:cNvSpPr>
          <p:nvPr/>
        </p:nvSpPr>
        <p:spPr bwMode="auto">
          <a:xfrm>
            <a:off x="1574800" y="3892550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30</a:t>
            </a:r>
          </a:p>
        </p:txBody>
      </p:sp>
      <p:sp>
        <p:nvSpPr>
          <p:cNvPr id="16572" name="Rectangle 188"/>
          <p:cNvSpPr>
            <a:spLocks noChangeArrowheads="1"/>
          </p:cNvSpPr>
          <p:nvPr/>
        </p:nvSpPr>
        <p:spPr bwMode="auto">
          <a:xfrm>
            <a:off x="1654175" y="4081463"/>
            <a:ext cx="1905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73" name="Rectangle 189"/>
          <p:cNvSpPr>
            <a:spLocks noChangeArrowheads="1"/>
          </p:cNvSpPr>
          <p:nvPr/>
        </p:nvSpPr>
        <p:spPr bwMode="auto">
          <a:xfrm>
            <a:off x="1574800" y="4083050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25</a:t>
            </a:r>
          </a:p>
        </p:txBody>
      </p:sp>
      <p:sp>
        <p:nvSpPr>
          <p:cNvPr id="16574" name="Rectangle 190"/>
          <p:cNvSpPr>
            <a:spLocks noChangeArrowheads="1"/>
          </p:cNvSpPr>
          <p:nvPr/>
        </p:nvSpPr>
        <p:spPr bwMode="auto">
          <a:xfrm>
            <a:off x="1654175" y="4270375"/>
            <a:ext cx="1905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75" name="Rectangle 191"/>
          <p:cNvSpPr>
            <a:spLocks noChangeArrowheads="1"/>
          </p:cNvSpPr>
          <p:nvPr/>
        </p:nvSpPr>
        <p:spPr bwMode="auto">
          <a:xfrm>
            <a:off x="1574800" y="4271963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20</a:t>
            </a:r>
          </a:p>
        </p:txBody>
      </p:sp>
      <p:sp>
        <p:nvSpPr>
          <p:cNvPr id="16576" name="Rectangle 192"/>
          <p:cNvSpPr>
            <a:spLocks noChangeArrowheads="1"/>
          </p:cNvSpPr>
          <p:nvPr/>
        </p:nvSpPr>
        <p:spPr bwMode="auto">
          <a:xfrm>
            <a:off x="1654175" y="4460875"/>
            <a:ext cx="1905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77" name="Rectangle 193"/>
          <p:cNvSpPr>
            <a:spLocks noChangeArrowheads="1"/>
          </p:cNvSpPr>
          <p:nvPr/>
        </p:nvSpPr>
        <p:spPr bwMode="auto">
          <a:xfrm>
            <a:off x="1574800" y="4462463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15</a:t>
            </a:r>
          </a:p>
        </p:txBody>
      </p:sp>
      <p:sp>
        <p:nvSpPr>
          <p:cNvPr id="16578" name="Rectangle 194"/>
          <p:cNvSpPr>
            <a:spLocks noChangeArrowheads="1"/>
          </p:cNvSpPr>
          <p:nvPr/>
        </p:nvSpPr>
        <p:spPr bwMode="auto">
          <a:xfrm>
            <a:off x="1654175" y="4649788"/>
            <a:ext cx="19050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79" name="Rectangle 195"/>
          <p:cNvSpPr>
            <a:spLocks noChangeArrowheads="1"/>
          </p:cNvSpPr>
          <p:nvPr/>
        </p:nvSpPr>
        <p:spPr bwMode="auto">
          <a:xfrm>
            <a:off x="1574800" y="4652963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10</a:t>
            </a:r>
          </a:p>
        </p:txBody>
      </p:sp>
      <p:sp>
        <p:nvSpPr>
          <p:cNvPr id="16580" name="Rectangle 196"/>
          <p:cNvSpPr>
            <a:spLocks noChangeArrowheads="1"/>
          </p:cNvSpPr>
          <p:nvPr/>
        </p:nvSpPr>
        <p:spPr bwMode="auto">
          <a:xfrm>
            <a:off x="1717675" y="4840288"/>
            <a:ext cx="1238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81" name="Rectangle 197"/>
          <p:cNvSpPr>
            <a:spLocks noChangeArrowheads="1"/>
          </p:cNvSpPr>
          <p:nvPr/>
        </p:nvSpPr>
        <p:spPr bwMode="auto">
          <a:xfrm>
            <a:off x="1639888" y="4841875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5</a:t>
            </a:r>
          </a:p>
        </p:txBody>
      </p:sp>
      <p:sp>
        <p:nvSpPr>
          <p:cNvPr id="16582" name="Rectangle 198"/>
          <p:cNvSpPr>
            <a:spLocks noChangeArrowheads="1"/>
          </p:cNvSpPr>
          <p:nvPr/>
        </p:nvSpPr>
        <p:spPr bwMode="auto">
          <a:xfrm>
            <a:off x="1639888" y="5032375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0</a:t>
            </a:r>
          </a:p>
        </p:txBody>
      </p:sp>
      <p:sp>
        <p:nvSpPr>
          <p:cNvPr id="16583" name="Rectangle 199"/>
          <p:cNvSpPr>
            <a:spLocks noChangeArrowheads="1"/>
          </p:cNvSpPr>
          <p:nvPr/>
        </p:nvSpPr>
        <p:spPr bwMode="auto">
          <a:xfrm>
            <a:off x="2727325" y="5591175"/>
            <a:ext cx="8096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84" name="Rectangle 200"/>
          <p:cNvSpPr>
            <a:spLocks noChangeArrowheads="1"/>
          </p:cNvSpPr>
          <p:nvPr/>
        </p:nvSpPr>
        <p:spPr bwMode="auto">
          <a:xfrm>
            <a:off x="6599238" y="5302250"/>
            <a:ext cx="2524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/>
            <a:endParaRPr lang="en-US" sz="12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6585" name="Rectangle 201"/>
          <p:cNvSpPr>
            <a:spLocks noChangeArrowheads="1"/>
          </p:cNvSpPr>
          <p:nvPr/>
        </p:nvSpPr>
        <p:spPr bwMode="auto">
          <a:xfrm>
            <a:off x="5143500" y="5591175"/>
            <a:ext cx="806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86" name="Rectangle 202"/>
          <p:cNvSpPr>
            <a:spLocks noChangeArrowheads="1"/>
          </p:cNvSpPr>
          <p:nvPr/>
        </p:nvSpPr>
        <p:spPr bwMode="auto">
          <a:xfrm>
            <a:off x="2646363" y="2454275"/>
            <a:ext cx="635000" cy="2746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 b="1">
                <a:latin typeface="Arial" charset="0"/>
              </a:rPr>
              <a:t>Males</a:t>
            </a:r>
          </a:p>
        </p:txBody>
      </p:sp>
      <p:sp>
        <p:nvSpPr>
          <p:cNvPr id="16587" name="Rectangle 203"/>
          <p:cNvSpPr>
            <a:spLocks noChangeArrowheads="1"/>
          </p:cNvSpPr>
          <p:nvPr/>
        </p:nvSpPr>
        <p:spPr bwMode="auto">
          <a:xfrm>
            <a:off x="5324475" y="2479675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 b="1">
                <a:latin typeface="Arial" charset="0"/>
              </a:rPr>
              <a:t>Females</a:t>
            </a:r>
          </a:p>
        </p:txBody>
      </p:sp>
      <p:sp>
        <p:nvSpPr>
          <p:cNvPr id="16588" name="Rectangle 204"/>
          <p:cNvSpPr>
            <a:spLocks noChangeArrowheads="1"/>
          </p:cNvSpPr>
          <p:nvPr/>
        </p:nvSpPr>
        <p:spPr bwMode="auto">
          <a:xfrm>
            <a:off x="6911975" y="2514600"/>
            <a:ext cx="511175" cy="1698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89" name="Rectangle 205"/>
          <p:cNvSpPr>
            <a:spLocks noChangeArrowheads="1"/>
          </p:cNvSpPr>
          <p:nvPr/>
        </p:nvSpPr>
        <p:spPr bwMode="auto">
          <a:xfrm>
            <a:off x="6891338" y="2014538"/>
            <a:ext cx="514350" cy="1682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90" name="Rectangle 206"/>
          <p:cNvSpPr>
            <a:spLocks noChangeArrowheads="1"/>
          </p:cNvSpPr>
          <p:nvPr/>
        </p:nvSpPr>
        <p:spPr bwMode="auto">
          <a:xfrm>
            <a:off x="7496175" y="2509838"/>
            <a:ext cx="15827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1">
                <a:latin typeface="Arial" charset="0"/>
              </a:rPr>
              <a:t>Deficits due to AIDS</a:t>
            </a:r>
          </a:p>
        </p:txBody>
      </p:sp>
      <p:sp>
        <p:nvSpPr>
          <p:cNvPr id="16591" name="Rectangle 207"/>
          <p:cNvSpPr>
            <a:spLocks noChangeArrowheads="1"/>
          </p:cNvSpPr>
          <p:nvPr/>
        </p:nvSpPr>
        <p:spPr bwMode="auto">
          <a:xfrm>
            <a:off x="7486650" y="1995488"/>
            <a:ext cx="1695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1">
                <a:latin typeface="Arial" charset="0"/>
              </a:rPr>
              <a:t>Projected population </a:t>
            </a:r>
          </a:p>
          <a:p>
            <a:pPr eaLnBrk="0" hangingPunct="0"/>
            <a:r>
              <a:rPr lang="en-US" sz="1300" b="1">
                <a:latin typeface="Arial" charset="0"/>
              </a:rPr>
              <a:t>structure in 2020</a:t>
            </a:r>
          </a:p>
        </p:txBody>
      </p:sp>
      <p:sp>
        <p:nvSpPr>
          <p:cNvPr id="16592" name="Rectangle 208"/>
          <p:cNvSpPr>
            <a:spLocks noChangeArrowheads="1"/>
          </p:cNvSpPr>
          <p:nvPr/>
        </p:nvSpPr>
        <p:spPr bwMode="auto">
          <a:xfrm>
            <a:off x="2895600" y="5410200"/>
            <a:ext cx="2552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 b="1">
                <a:latin typeface="Arial" charset="0"/>
              </a:rPr>
              <a:t>Population</a:t>
            </a:r>
            <a:r>
              <a:rPr lang="en-US" sz="18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1800" b="1">
                <a:latin typeface="Arial" charset="0"/>
              </a:rPr>
              <a:t>(thousands)</a:t>
            </a:r>
          </a:p>
        </p:txBody>
      </p:sp>
      <p:sp>
        <p:nvSpPr>
          <p:cNvPr id="16593" name="Rectangle 209"/>
          <p:cNvSpPr>
            <a:spLocks noChangeArrowheads="1"/>
          </p:cNvSpPr>
          <p:nvPr/>
        </p:nvSpPr>
        <p:spPr bwMode="auto">
          <a:xfrm>
            <a:off x="1352550" y="2803525"/>
            <a:ext cx="293688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94" name="Rectangle 210"/>
          <p:cNvSpPr>
            <a:spLocks noChangeArrowheads="1"/>
          </p:cNvSpPr>
          <p:nvPr/>
        </p:nvSpPr>
        <p:spPr bwMode="auto">
          <a:xfrm rot="-5400000">
            <a:off x="496094" y="2974181"/>
            <a:ext cx="1358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800" b="1" i="1">
                <a:latin typeface="Arial" charset="0"/>
              </a:rPr>
              <a:t>Age in years</a:t>
            </a:r>
          </a:p>
        </p:txBody>
      </p:sp>
      <p:sp>
        <p:nvSpPr>
          <p:cNvPr id="16595" name="Text Box 211"/>
          <p:cNvSpPr txBox="1">
            <a:spLocks noChangeArrowheads="1"/>
          </p:cNvSpPr>
          <p:nvPr/>
        </p:nvSpPr>
        <p:spPr bwMode="auto">
          <a:xfrm>
            <a:off x="2689225" y="6280150"/>
            <a:ext cx="33940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 dirty="0">
                <a:latin typeface="Arial" charset="0"/>
              </a:rPr>
              <a:t>Source: </a:t>
            </a:r>
            <a:r>
              <a:rPr lang="en-US" sz="1000" b="1" i="1" dirty="0">
                <a:latin typeface="Arial" charset="0"/>
              </a:rPr>
              <a:t>US Census Bureau, World Population Profile 2000</a:t>
            </a:r>
          </a:p>
        </p:txBody>
      </p:sp>
      <p:sp>
        <p:nvSpPr>
          <p:cNvPr id="16596" name="Rectangle 21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>
                <a:solidFill>
                  <a:schemeClr val="tx1"/>
                </a:solidFill>
              </a:rPr>
              <a:t>Projected population structure with and </a:t>
            </a:r>
            <a:br>
              <a:rPr lang="en-US" sz="3600" smtClean="0">
                <a:solidFill>
                  <a:schemeClr val="tx1"/>
                </a:solidFill>
              </a:rPr>
            </a:br>
            <a:r>
              <a:rPr lang="en-US" sz="3600" smtClean="0">
                <a:solidFill>
                  <a:schemeClr val="tx1"/>
                </a:solidFill>
              </a:rPr>
              <a:t>without the AIDS epidemic, Botswana, 2020</a:t>
            </a:r>
            <a:endParaRPr lang="en-GB" sz="36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Russia</a:t>
            </a:r>
            <a:endParaRPr lang="en-GB" sz="32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8751"/>
            <a:ext cx="4038600" cy="3828860"/>
          </a:xfrm>
          <a:prstGeom prst="rect">
            <a:avLst/>
          </a:prstGeom>
          <a:noFill/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48751"/>
            <a:ext cx="4038600" cy="3828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Iran</a:t>
            </a:r>
            <a:endParaRPr lang="en-GB" sz="32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6633"/>
            <a:ext cx="4038600" cy="3833096"/>
          </a:xfrm>
          <a:prstGeom prst="rect">
            <a:avLst/>
          </a:prstGeom>
          <a:noFill/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46633"/>
            <a:ext cx="4038600" cy="3833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Iran 2</a:t>
            </a:r>
            <a:endParaRPr lang="en-GB" sz="32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4038600" cy="3833096"/>
          </a:xfrm>
          <a:prstGeom prst="rect">
            <a:avLst/>
          </a:prstGeom>
          <a:noFill/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Syria</a:t>
            </a:r>
            <a:endParaRPr lang="en-GB" sz="32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6633"/>
            <a:ext cx="4038600" cy="3833096"/>
          </a:xfrm>
          <a:prstGeom prst="rect">
            <a:avLst/>
          </a:prstGeom>
          <a:noFill/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46633"/>
            <a:ext cx="4038600" cy="3833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Afghanistan</a:t>
            </a:r>
            <a:endParaRPr lang="en-GB" sz="32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6633"/>
            <a:ext cx="4038600" cy="3833096"/>
          </a:xfrm>
          <a:prstGeom prst="rect">
            <a:avLst/>
          </a:prstGeom>
          <a:noFill/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Zimbabwe</a:t>
            </a:r>
            <a:endParaRPr lang="en-GB" sz="32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4038600" cy="3833096"/>
          </a:xfrm>
          <a:prstGeom prst="rect">
            <a:avLst/>
          </a:prstGeom>
          <a:noFill/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46633"/>
            <a:ext cx="4038600" cy="3833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UK including effect of WWI </a:t>
            </a:r>
            <a:r>
              <a:rPr lang="en-GB" sz="1800" i="1" dirty="0" smtClean="0"/>
              <a:t>(Census data)</a:t>
            </a:r>
            <a:endParaRPr lang="en-GB" sz="1800" i="1" dirty="0"/>
          </a:p>
        </p:txBody>
      </p:sp>
      <p:pic>
        <p:nvPicPr>
          <p:cNvPr id="7" name="Content Placeholder 6" descr="demog uk 191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60518"/>
          <a:stretch>
            <a:fillRect/>
          </a:stretch>
        </p:blipFill>
        <p:spPr>
          <a:xfrm>
            <a:off x="179512" y="1844824"/>
            <a:ext cx="4174560" cy="4176464"/>
          </a:xfrm>
        </p:spPr>
      </p:pic>
      <p:pic>
        <p:nvPicPr>
          <p:cNvPr id="9" name="Content Placeholder 8" descr="demog uk 1921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21082" r="60878" b="6089"/>
          <a:stretch>
            <a:fillRect/>
          </a:stretch>
        </p:blipFill>
        <p:spPr>
          <a:xfrm>
            <a:off x="4644008" y="1844824"/>
            <a:ext cx="4032449" cy="4038636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UK demographic transition and effect of WW2, wealth and contraception</a:t>
            </a:r>
            <a:endParaRPr lang="en-GB" dirty="0"/>
          </a:p>
        </p:txBody>
      </p:sp>
      <p:pic>
        <p:nvPicPr>
          <p:cNvPr id="5" name="Content Placeholder 4" descr="demog shape of WW1 195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10955" r="60518" b="3399"/>
          <a:stretch>
            <a:fillRect/>
          </a:stretch>
        </p:blipFill>
        <p:spPr>
          <a:xfrm>
            <a:off x="323527" y="2060848"/>
            <a:ext cx="3841343" cy="3816424"/>
          </a:xfrm>
        </p:spPr>
      </p:pic>
      <p:pic>
        <p:nvPicPr>
          <p:cNvPr id="6" name="Content Placeholder 5" descr="demog census 2011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r="60774"/>
          <a:stretch>
            <a:fillRect/>
          </a:stretch>
        </p:blipFill>
        <p:spPr>
          <a:xfrm>
            <a:off x="4644007" y="2215483"/>
            <a:ext cx="3711547" cy="366178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Drivers of demographic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78112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Rapidly falling child mortality, especially in poorer countries.</a:t>
            </a:r>
          </a:p>
          <a:p>
            <a:r>
              <a:rPr lang="en-GB" dirty="0" smtClean="0"/>
              <a:t>Rising average age of mortality in adults.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Fertility</a:t>
            </a:r>
            <a:r>
              <a:rPr lang="en-GB" dirty="0" smtClean="0"/>
              <a:t>- number of children per woman.</a:t>
            </a:r>
          </a:p>
          <a:p>
            <a:pPr>
              <a:buNone/>
            </a:pPr>
            <a:r>
              <a:rPr lang="en-GB" dirty="0" smtClean="0"/>
              <a:t>-Socioeconomic development and female education.</a:t>
            </a:r>
          </a:p>
          <a:p>
            <a:pPr>
              <a:buNone/>
            </a:pPr>
            <a:r>
              <a:rPr lang="en-GB" dirty="0" smtClean="0"/>
              <a:t>-Availability of contraception. </a:t>
            </a:r>
          </a:p>
          <a:p>
            <a:r>
              <a:rPr lang="en-GB" dirty="0" smtClean="0"/>
              <a:t>66 countries remain with high fertility levels (&gt;3.2 children/woman). </a:t>
            </a:r>
          </a:p>
          <a:p>
            <a:r>
              <a:rPr lang="en-GB" dirty="0" smtClean="0"/>
              <a:t>Low-fertility countries (</a:t>
            </a:r>
            <a:r>
              <a:rPr lang="en-GB" u="sng" dirty="0" smtClean="0"/>
              <a:t>&lt;</a:t>
            </a:r>
            <a:r>
              <a:rPr lang="en-GB" dirty="0" smtClean="0"/>
              <a:t>2.0 children/woman) increased from 51 in 1994 to 70 in 2014.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Migration. </a:t>
            </a:r>
            <a:endParaRPr lang="en-GB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Migration into and out of London by age </a:t>
            </a:r>
            <a:r>
              <a:rPr lang="en-GB" sz="2000" i="1" dirty="0" smtClean="0"/>
              <a:t>(ONS 2014).</a:t>
            </a: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Of 8.4 million population, 197,000 moved into London, 252,000 moved out in 2013.</a:t>
            </a:r>
          </a:p>
          <a:p>
            <a:r>
              <a:rPr lang="en-GB" dirty="0" smtClean="0"/>
              <a:t>In- young adults for work.</a:t>
            </a:r>
          </a:p>
          <a:p>
            <a:r>
              <a:rPr lang="en-GB" dirty="0" smtClean="0"/>
              <a:t>Out- families and children, retiring, university/college. </a:t>
            </a:r>
          </a:p>
          <a:p>
            <a:r>
              <a:rPr lang="en-GB" dirty="0" smtClean="0"/>
              <a:t>This keeps London forever young, exporting age. 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033" t="7988" r="67478" b="20946"/>
          <a:stretch>
            <a:fillRect/>
          </a:stretch>
        </p:blipFill>
        <p:spPr bwMode="auto">
          <a:xfrm>
            <a:off x="4572000" y="1183950"/>
            <a:ext cx="4320480" cy="566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Net flow between other cities and London 2009-2012 </a:t>
            </a:r>
            <a:r>
              <a:rPr lang="en-GB" sz="1800" i="1" dirty="0" smtClean="0"/>
              <a:t>(GO-Science)</a:t>
            </a:r>
            <a:endParaRPr lang="en-GB" sz="1800" i="1" dirty="0"/>
          </a:p>
        </p:txBody>
      </p:sp>
      <p:pic>
        <p:nvPicPr>
          <p:cNvPr id="4" name="Picture 2" descr="\\op2pdrv02\users$\talbotm\Desktop\excerpts for Chris W\Internal migratio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11" r="15039" b="23758"/>
          <a:stretch>
            <a:fillRect/>
          </a:stretch>
        </p:blipFill>
        <p:spPr bwMode="auto">
          <a:xfrm>
            <a:off x="262589" y="2420888"/>
            <a:ext cx="423243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Two-thirds of graduates move to London.</a:t>
            </a:r>
          </a:p>
          <a:p>
            <a:endParaRPr lang="en-GB" dirty="0"/>
          </a:p>
          <a:p>
            <a:r>
              <a:rPr lang="en-GB" dirty="0" smtClean="0"/>
              <a:t>Movement of young people from north and West to London, and outflow to South-East and South-West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London v England, 2017 </a:t>
            </a:r>
            <a:r>
              <a:rPr lang="en-GB" sz="1800" i="1" dirty="0" smtClean="0"/>
              <a:t>(ONS 2012 data)</a:t>
            </a:r>
            <a:endParaRPr lang="en-GB" sz="1800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179" t="23967" r="31678" b="36891"/>
          <a:stretch>
            <a:fillRect/>
          </a:stretch>
        </p:blipFill>
        <p:spPr bwMode="auto">
          <a:xfrm>
            <a:off x="611560" y="1384145"/>
            <a:ext cx="7992888" cy="500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London v England, 2037 </a:t>
            </a:r>
            <a:r>
              <a:rPr lang="en-GB" sz="1800" i="1" dirty="0" smtClean="0"/>
              <a:t>(ONS 2012 data)</a:t>
            </a:r>
            <a:endParaRPr lang="en-GB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996" t="23842" r="32101" b="37319"/>
          <a:stretch>
            <a:fillRect/>
          </a:stretch>
        </p:blipFill>
        <p:spPr bwMode="auto">
          <a:xfrm>
            <a:off x="507867" y="1412776"/>
            <a:ext cx="8052677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Inner (L) v outer London </a:t>
            </a:r>
            <a:r>
              <a:rPr lang="en-GB" sz="2000" i="1" dirty="0" smtClean="0"/>
              <a:t>(2001 Census data)</a:t>
            </a:r>
            <a:endParaRPr lang="en-GB" sz="2000" i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4412" y="2205831"/>
            <a:ext cx="36861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412" y="2205831"/>
            <a:ext cx="36861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/>
              <a:t>Wandsworth</a:t>
            </a:r>
            <a:r>
              <a:rPr lang="en-GB" sz="3200" dirty="0" smtClean="0"/>
              <a:t> (L), City of London</a:t>
            </a:r>
            <a:endParaRPr lang="en-GB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12" y="2205831"/>
            <a:ext cx="36861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412" y="2205831"/>
            <a:ext cx="36861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Not just London- many cities and some student towns. Oxford (L) Nottingham</a:t>
            </a:r>
            <a:endParaRPr lang="en-GB" sz="3200" dirty="0"/>
          </a:p>
        </p:txBody>
      </p:sp>
      <p:pic>
        <p:nvPicPr>
          <p:cNvPr id="7" name="Content Placeholder 6" descr="dmog nottingha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348880"/>
            <a:ext cx="4421367" cy="3002308"/>
          </a:xfrm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412" y="2205831"/>
            <a:ext cx="36861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UK international migrant populations not random </a:t>
            </a:r>
            <a:r>
              <a:rPr lang="en-GB" sz="1800" i="1" dirty="0" smtClean="0"/>
              <a:t>(Jones et al)</a:t>
            </a:r>
            <a:endParaRPr lang="en-GB" sz="1800" i="1" dirty="0"/>
          </a:p>
        </p:txBody>
      </p:sp>
      <p:pic>
        <p:nvPicPr>
          <p:cNvPr id="5" name="Content Placeholder 4" descr="C:\Users\cmbro_000\Desktop\W Africa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494641" cy="47133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Content Placeholder 5" descr="C:\Users\cmbro_000\Desktop\S Asia 2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661776" cy="47133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The other side: Rother (L) and Chichester </a:t>
            </a:r>
            <a:endParaRPr lang="en-GB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4412" y="2205831"/>
            <a:ext cx="36861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412" y="2205831"/>
            <a:ext cx="36861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Northumberland and Newcastle 2012</a:t>
            </a:r>
            <a:r>
              <a:rPr lang="en-GB" sz="1800" i="1" dirty="0" smtClean="0"/>
              <a:t> (ONS)</a:t>
            </a:r>
            <a:endParaRPr lang="en-GB" sz="1800" i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996" t="24163" r="33076" b="37319"/>
          <a:stretch>
            <a:fillRect/>
          </a:stretch>
        </p:blipFill>
        <p:spPr bwMode="auto">
          <a:xfrm>
            <a:off x="827584" y="1660881"/>
            <a:ext cx="7560840" cy="482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Demographic transition</a:t>
            </a:r>
            <a:r>
              <a:rPr lang="en-GB" sz="3200" dirty="0"/>
              <a:t> </a:t>
            </a:r>
            <a:r>
              <a:rPr lang="en-GB" sz="3200" dirty="0" smtClean="0"/>
              <a:t>(stylised)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872679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648595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Northumberland and Newcastle 2037</a:t>
            </a:r>
            <a:endParaRPr lang="en-GB" sz="3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964" t="24232" r="32731" b="37319"/>
          <a:stretch>
            <a:fillRect/>
          </a:stretch>
        </p:blipFill>
        <p:spPr bwMode="auto">
          <a:xfrm>
            <a:off x="303664" y="1412776"/>
            <a:ext cx="8012752" cy="505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North </a:t>
            </a:r>
            <a:r>
              <a:rPr lang="en-GB" sz="3200" dirty="0"/>
              <a:t>N</a:t>
            </a:r>
            <a:r>
              <a:rPr lang="en-GB" sz="3200" dirty="0" smtClean="0"/>
              <a:t>orfolk, East Devon, 2012</a:t>
            </a:r>
            <a:endParaRPr lang="en-GB" sz="32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996" t="23994" r="32996" b="37319"/>
          <a:stretch>
            <a:fillRect/>
          </a:stretch>
        </p:blipFill>
        <p:spPr bwMode="auto">
          <a:xfrm>
            <a:off x="214291" y="1196751"/>
            <a:ext cx="8606181" cy="550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North Norfolk, East Devon, 2037</a:t>
            </a:r>
            <a:endParaRPr lang="en-GB" sz="32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197" t="24347" r="33910" b="37319"/>
          <a:stretch>
            <a:fillRect/>
          </a:stretch>
        </p:blipFill>
        <p:spPr bwMode="auto">
          <a:xfrm>
            <a:off x="539552" y="1278363"/>
            <a:ext cx="8136904" cy="533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Population aged 85 or over, 1992 and 2015 (ONS)</a:t>
            </a:r>
            <a:endParaRPr lang="en-GB" sz="32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2933" t="28828" r="76565" b="33924"/>
          <a:stretch>
            <a:fillRect/>
          </a:stretch>
        </p:blipFill>
        <p:spPr bwMode="auto">
          <a:xfrm>
            <a:off x="180258" y="1772816"/>
            <a:ext cx="438598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2943" t="28866" r="76925" b="33988"/>
          <a:stretch>
            <a:fillRect/>
          </a:stretch>
        </p:blipFill>
        <p:spPr bwMode="auto">
          <a:xfrm>
            <a:off x="4932039" y="1772816"/>
            <a:ext cx="418437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Population 85 and over, 2033. </a:t>
            </a:r>
            <a:endParaRPr lang="en-GB" sz="32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68" t="29270" r="58950" b="32546"/>
          <a:stretch>
            <a:fillRect/>
          </a:stretch>
        </p:blipFill>
        <p:spPr bwMode="auto">
          <a:xfrm>
            <a:off x="179513" y="1595308"/>
            <a:ext cx="8862984" cy="494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r>
              <a:rPr lang="en-GB" sz="3200" dirty="0" smtClean="0"/>
              <a:t>Age support ratio 2015: </a:t>
            </a:r>
            <a:br>
              <a:rPr lang="en-GB" sz="3200" dirty="0" smtClean="0"/>
            </a:br>
            <a:r>
              <a:rPr lang="en-GB" sz="3200" dirty="0" smtClean="0"/>
              <a:t>persons of working age / state pension</a:t>
            </a:r>
            <a:r>
              <a:rPr lang="en-GB" sz="1800" i="1" dirty="0"/>
              <a:t> </a:t>
            </a:r>
            <a:r>
              <a:rPr lang="en-GB" sz="1800" i="1" dirty="0" smtClean="0"/>
              <a:t>(ONS) </a:t>
            </a:r>
            <a:endParaRPr lang="en-GB" sz="1800" i="1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00" t="29270" r="60436" b="32546"/>
          <a:stretch>
            <a:fillRect/>
          </a:stretch>
        </p:blipFill>
        <p:spPr bwMode="auto">
          <a:xfrm>
            <a:off x="323528" y="1340768"/>
            <a:ext cx="828992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Age support ratio (working/pensioner), 1993-2033 (ONS)</a:t>
            </a:r>
            <a:endParaRPr lang="en-GB" sz="32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541" t="29363" r="77547" b="34379"/>
          <a:stretch>
            <a:fillRect/>
          </a:stretch>
        </p:blipFill>
        <p:spPr bwMode="auto">
          <a:xfrm>
            <a:off x="4716016" y="1628800"/>
            <a:ext cx="427304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3376" t="29501" r="77568" b="34245"/>
          <a:stretch>
            <a:fillRect/>
          </a:stretch>
        </p:blipFill>
        <p:spPr bwMode="auto">
          <a:xfrm>
            <a:off x="467544" y="1700808"/>
            <a:ext cx="410445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Improving health at the extremes of life- two of the great challenges for our generation.</a:t>
            </a:r>
            <a:endParaRPr lang="en-GB" sz="3200" dirty="0"/>
          </a:p>
        </p:txBody>
      </p:sp>
      <p:pic>
        <p:nvPicPr>
          <p:cNvPr id="8" name="Content Placeholder 7" descr="Phylis Hadley 1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r="15101"/>
          <a:stretch>
            <a:fillRect/>
          </a:stretch>
        </p:blipFill>
        <p:spPr>
          <a:xfrm>
            <a:off x="5279823" y="2492896"/>
            <a:ext cx="3493156" cy="2736304"/>
          </a:xfr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90864" cy="456510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One in three UK babies born in 2015 will live to 100. </a:t>
            </a:r>
          </a:p>
          <a:p>
            <a:r>
              <a:rPr lang="en-GB" dirty="0" smtClean="0"/>
              <a:t>The opportunities, economics and stability of the world they will live in will be profoundly affected by current demographic shifts.</a:t>
            </a:r>
          </a:p>
          <a:p>
            <a:r>
              <a:rPr lang="en-GB" dirty="0" smtClean="0"/>
              <a:t>Health drives demography-which affects health.</a:t>
            </a:r>
          </a:p>
          <a:p>
            <a:r>
              <a:rPr lang="en-GB" dirty="0" smtClean="0"/>
              <a:t>How and where will we care for them in their old age?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Fertility declines have often been rapid. </a:t>
            </a:r>
            <a:r>
              <a:rPr lang="en-GB" sz="1800" i="1" dirty="0" smtClean="0"/>
              <a:t>(UN 2014)</a:t>
            </a:r>
            <a:endParaRPr lang="en-GB" sz="1800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152" t="13360" r="24047" b="27773"/>
          <a:stretch>
            <a:fillRect/>
          </a:stretch>
        </p:blipFill>
        <p:spPr bwMode="auto">
          <a:xfrm>
            <a:off x="611559" y="1484784"/>
            <a:ext cx="8037649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Large parts of Asia, Europe and Latin America now below replacement fertility </a:t>
            </a:r>
            <a:r>
              <a:rPr lang="en-GB" sz="2000" i="1" dirty="0" smtClean="0"/>
              <a:t>(UN 2014)</a:t>
            </a:r>
            <a:endParaRPr lang="en-GB" sz="2000" i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627" t="26194" r="28521" b="24432"/>
          <a:stretch>
            <a:fillRect/>
          </a:stretch>
        </p:blipFill>
        <p:spPr bwMode="auto">
          <a:xfrm>
            <a:off x="323528" y="1844824"/>
            <a:ext cx="8703491" cy="479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308304" y="14847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148478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1.5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Fertility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sz="1300" dirty="0" smtClean="0"/>
              <a:t>("</a:t>
            </a:r>
            <a:r>
              <a:rPr lang="en-GB" sz="1300" dirty="0" err="1" smtClean="0"/>
              <a:t>Countriesbyfertilityrate</a:t>
            </a:r>
            <a:r>
              <a:rPr lang="en-GB" sz="1300" dirty="0" smtClean="0"/>
              <a:t>" by Supaman89 updated per The World </a:t>
            </a:r>
            <a:r>
              <a:rPr lang="en-GB" sz="1300" dirty="0" err="1" smtClean="0"/>
              <a:t>FactBook</a:t>
            </a:r>
            <a:r>
              <a:rPr lang="en-GB" sz="1300" dirty="0" smtClean="0"/>
              <a:t> (CIA) )</a:t>
            </a:r>
            <a:endParaRPr lang="en-GB" sz="1200" dirty="0"/>
          </a:p>
        </p:txBody>
      </p:sp>
      <p:pic>
        <p:nvPicPr>
          <p:cNvPr id="4" name="Content Placeholder 3" descr="fertilit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8220075" cy="42195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720</Words>
  <Application>Microsoft Office PowerPoint</Application>
  <PresentationFormat>On-screen Show (4:3)</PresentationFormat>
  <Paragraphs>131</Paragraphs>
  <Slides>67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The shape of things to come:  changing demographic structure,  future society and health.</vt:lpstr>
      <vt:lpstr>William Petty </vt:lpstr>
      <vt:lpstr>Mortality by age, England and Wales 1968-10 The life expectancy of UK babies 2015 94 (g) and 91 (b)</vt:lpstr>
      <vt:lpstr>“Africa is experiencing some of the biggest falls in child mortality ever seen, anywhere.” And the same is true in Asia and Latin America. (Economist 2012) </vt:lpstr>
      <vt:lpstr>Drivers of demographic change</vt:lpstr>
      <vt:lpstr>Demographic transition (stylised)</vt:lpstr>
      <vt:lpstr>Fertility declines have often been rapid. (UN 2014)</vt:lpstr>
      <vt:lpstr>Large parts of Asia, Europe and Latin America now below replacement fertility (UN 2014)</vt:lpstr>
      <vt:lpstr>Fertility  ("Countriesbyfertilityrate" by Supaman89 updated per The World FactBook (CIA) )</vt:lpstr>
      <vt:lpstr>Population projections</vt:lpstr>
      <vt:lpstr>Slide 11</vt:lpstr>
      <vt:lpstr>UN population division projections</vt:lpstr>
      <vt:lpstr>Africa is bigger than often imagined (Economist)</vt:lpstr>
      <vt:lpstr>World population density per km (Wiki 2015)</vt:lpstr>
      <vt:lpstr>The demographic dividend and second demographic dividend?</vt:lpstr>
      <vt:lpstr>External (L, Bahrain) and internal (UK) migration</vt:lpstr>
      <vt:lpstr>USA- relatively stable structure, whilst aging</vt:lpstr>
      <vt:lpstr>Sub-Saharan Africa</vt:lpstr>
      <vt:lpstr>South Asia</vt:lpstr>
      <vt:lpstr>Latin America and Caribbean</vt:lpstr>
      <vt:lpstr>Europe</vt:lpstr>
      <vt:lpstr>Dependency ratios: Clockwise from top L Western Europe, Sub-Saharan Africa, India, China. (UNPop)</vt:lpstr>
      <vt:lpstr>UK</vt:lpstr>
      <vt:lpstr>Germany</vt:lpstr>
      <vt:lpstr>Germany (L) and UK </vt:lpstr>
      <vt:lpstr>Italy (L), France</vt:lpstr>
      <vt:lpstr>Spain (L), Greece</vt:lpstr>
      <vt:lpstr>Percent of population 65 and over 1985 in EU  (ONS and Eurostat)</vt:lpstr>
      <vt:lpstr>Percentage of population 65 and over 2010</vt:lpstr>
      <vt:lpstr>Percentage population over 65 in the EU: 2035</vt:lpstr>
      <vt:lpstr>Japan</vt:lpstr>
      <vt:lpstr>China</vt:lpstr>
      <vt:lpstr>China 2</vt:lpstr>
      <vt:lpstr>India</vt:lpstr>
      <vt:lpstr>India 2</vt:lpstr>
      <vt:lpstr>Bangladesh</vt:lpstr>
      <vt:lpstr>Brazil</vt:lpstr>
      <vt:lpstr>Nigeria</vt:lpstr>
      <vt:lpstr>Ethiopia</vt:lpstr>
      <vt:lpstr>South Africa</vt:lpstr>
      <vt:lpstr>Projected population structure with and  without the AIDS epidemic, Botswana, 2020</vt:lpstr>
      <vt:lpstr>Russia</vt:lpstr>
      <vt:lpstr>Iran</vt:lpstr>
      <vt:lpstr>Iran 2</vt:lpstr>
      <vt:lpstr>Syria</vt:lpstr>
      <vt:lpstr>Afghanistan</vt:lpstr>
      <vt:lpstr>Zimbabwe</vt:lpstr>
      <vt:lpstr>UK including effect of WWI (Census data)</vt:lpstr>
      <vt:lpstr>UK demographic transition and effect of WW2, wealth and contraception</vt:lpstr>
      <vt:lpstr>Migration into and out of London by age (ONS 2014). </vt:lpstr>
      <vt:lpstr>Net flow between other cities and London 2009-2012 (GO-Science)</vt:lpstr>
      <vt:lpstr>London v England, 2017 (ONS 2012 data)</vt:lpstr>
      <vt:lpstr>London v England, 2037 (ONS 2012 data)</vt:lpstr>
      <vt:lpstr>Inner (L) v outer London (2001 Census data)</vt:lpstr>
      <vt:lpstr>Wandsworth (L), City of London</vt:lpstr>
      <vt:lpstr>Not just London- many cities and some student towns. Oxford (L) Nottingham</vt:lpstr>
      <vt:lpstr>UK international migrant populations not random (Jones et al)</vt:lpstr>
      <vt:lpstr>The other side: Rother (L) and Chichester </vt:lpstr>
      <vt:lpstr>Northumberland and Newcastle 2012 (ONS)</vt:lpstr>
      <vt:lpstr>Northumberland and Newcastle 2037</vt:lpstr>
      <vt:lpstr>North Norfolk, East Devon, 2012</vt:lpstr>
      <vt:lpstr>North Norfolk, East Devon, 2037</vt:lpstr>
      <vt:lpstr>Population aged 85 or over, 1992 and 2015 (ONS)</vt:lpstr>
      <vt:lpstr>Population 85 and over, 2033. </vt:lpstr>
      <vt:lpstr>Age support ratio 2015:  persons of working age / state pension (ONS) </vt:lpstr>
      <vt:lpstr>Age support ratio (working/pensioner), 1993-2033 (ONS)</vt:lpstr>
      <vt:lpstr>Improving health at the extremes of life- two of the great challenges for our generation.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Demography of countries of interest to DFID</dc:title>
  <dc:creator>christopherwhitty</dc:creator>
  <cp:lastModifiedBy>Chris Whitty</cp:lastModifiedBy>
  <cp:revision>50</cp:revision>
  <dcterms:created xsi:type="dcterms:W3CDTF">2014-02-01T15:00:31Z</dcterms:created>
  <dcterms:modified xsi:type="dcterms:W3CDTF">2015-02-01T14:12:57Z</dcterms:modified>
</cp:coreProperties>
</file>