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57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83" r:id="rId10"/>
    <p:sldId id="296" r:id="rId11"/>
    <p:sldId id="269" r:id="rId12"/>
    <p:sldId id="272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3" r:id="rId21"/>
    <p:sldId id="297" r:id="rId22"/>
    <p:sldId id="277" r:id="rId23"/>
    <p:sldId id="276" r:id="rId24"/>
    <p:sldId id="278" r:id="rId25"/>
    <p:sldId id="279" r:id="rId26"/>
    <p:sldId id="280" r:id="rId27"/>
    <p:sldId id="281" r:id="rId28"/>
    <p:sldId id="282" r:id="rId29"/>
    <p:sldId id="298" r:id="rId30"/>
    <p:sldId id="301" r:id="rId31"/>
    <p:sldId id="271" r:id="rId32"/>
    <p:sldId id="305" r:id="rId33"/>
    <p:sldId id="302" r:id="rId34"/>
    <p:sldId id="303" r:id="rId35"/>
    <p:sldId id="304" r:id="rId36"/>
    <p:sldId id="309" r:id="rId37"/>
    <p:sldId id="295" r:id="rId38"/>
    <p:sldId id="275" r:id="rId39"/>
    <p:sldId id="306" r:id="rId40"/>
    <p:sldId id="307" r:id="rId41"/>
    <p:sldId id="300" r:id="rId42"/>
    <p:sldId id="299" r:id="rId43"/>
    <p:sldId id="308" r:id="rId44"/>
  </p:sldIdLst>
  <p:sldSz cx="9144000" cy="6858000" type="screen4x3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91371695-586E-4A64-A7D0-A5225C1B7C98}" type="datetimeFigureOut">
              <a:rPr lang="en-GB" smtClean="0"/>
              <a:t>16/11/2014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E2676CB6-490C-46D3-86E3-1750D2ED9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69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36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7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84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4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5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16/11/2014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7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16/11/2014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7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16/11/2014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84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5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16/11/2014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7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1E1F-4C3B-44E5-B86A-931BE2955060}" type="datetimeFigureOut">
              <a:rPr lang="en-GB" smtClean="0"/>
              <a:t>16/11/2014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 idx="4294967295"/>
          </p:nvPr>
        </p:nvSpPr>
        <p:spPr>
          <a:xfrm>
            <a:off x="251520" y="2277988"/>
            <a:ext cx="8640960" cy="19431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sz="5400" dirty="0" smtClean="0">
                <a:solidFill>
                  <a:srgbClr val="0066FF"/>
                </a:solidFill>
                <a:latin typeface="Garamond" pitchFamily="18" charset="0"/>
              </a:rPr>
              <a:t>Euler’s Exponentials</a:t>
            </a:r>
          </a:p>
        </p:txBody>
      </p:sp>
      <p:sp>
        <p:nvSpPr>
          <p:cNvPr id="61443" name="Subtitle 2"/>
          <p:cNvSpPr>
            <a:spLocks noGrp="1"/>
          </p:cNvSpPr>
          <p:nvPr>
            <p:ph type="subTitle" idx="4294967295"/>
          </p:nvPr>
        </p:nvSpPr>
        <p:spPr>
          <a:xfrm>
            <a:off x="1258888" y="4307929"/>
            <a:ext cx="6626225" cy="18573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4000" dirty="0" smtClean="0">
                <a:latin typeface="Garamond" pitchFamily="18" charset="0"/>
              </a:rPr>
              <a:t>Raymond Flood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GB" sz="3500" dirty="0" smtClean="0">
                <a:latin typeface="Garamond" pitchFamily="18" charset="0"/>
              </a:rPr>
              <a:t>Gresham Professor of Geometry</a:t>
            </a:r>
          </a:p>
        </p:txBody>
      </p:sp>
      <p:pic>
        <p:nvPicPr>
          <p:cNvPr id="61444" name="Picture 2" descr="C:\Users\s.morrison\Documents\Crests and Logos\Gresham logo_CM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488" y="228600"/>
            <a:ext cx="2946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Exponential function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88" y="1484784"/>
            <a:ext cx="4036024" cy="3025979"/>
          </a:xfrm>
        </p:spPr>
      </p:pic>
      <p:sp>
        <p:nvSpPr>
          <p:cNvPr id="5" name="TextBox 4"/>
          <p:cNvSpPr txBox="1"/>
          <p:nvPr/>
        </p:nvSpPr>
        <p:spPr>
          <a:xfrm>
            <a:off x="2195736" y="4581128"/>
            <a:ext cx="48245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Garamond" panose="02020404030301010803" pitchFamily="18" charset="0"/>
              </a:rPr>
              <a:t>The exponential function </a:t>
            </a:r>
            <a:r>
              <a:rPr lang="en-GB" sz="3200" i="1" dirty="0" smtClean="0">
                <a:latin typeface="Garamond" panose="02020404030301010803" pitchFamily="18" charset="0"/>
              </a:rPr>
              <a:t>e</a:t>
            </a:r>
            <a:r>
              <a:rPr lang="en-GB" sz="3200" i="1" baseline="30000" dirty="0" smtClean="0">
                <a:latin typeface="Garamond" panose="02020404030301010803" pitchFamily="18" charset="0"/>
              </a:rPr>
              <a:t>x</a:t>
            </a:r>
          </a:p>
          <a:p>
            <a:r>
              <a:rPr lang="en-GB" sz="3200" dirty="0" smtClean="0">
                <a:latin typeface="Garamond" panose="02020404030301010803" pitchFamily="18" charset="0"/>
              </a:rPr>
              <a:t> </a:t>
            </a:r>
          </a:p>
          <a:p>
            <a:pPr algn="ctr"/>
            <a:r>
              <a:rPr lang="en-GB" sz="3200" dirty="0" smtClean="0">
                <a:latin typeface="Garamond" panose="02020404030301010803" pitchFamily="18" charset="0"/>
              </a:rPr>
              <a:t>The </a:t>
            </a:r>
            <a:r>
              <a:rPr lang="en-GB" sz="3200" dirty="0">
                <a:latin typeface="Garamond" panose="02020404030301010803" pitchFamily="18" charset="0"/>
              </a:rPr>
              <a:t>slope of this </a:t>
            </a:r>
            <a:r>
              <a:rPr lang="en-GB" sz="3200" dirty="0" smtClean="0">
                <a:latin typeface="Garamond" panose="02020404030301010803" pitchFamily="18" charset="0"/>
              </a:rPr>
              <a:t>curve above </a:t>
            </a:r>
            <a:r>
              <a:rPr lang="en-GB" sz="3200" dirty="0">
                <a:latin typeface="Garamond" panose="02020404030301010803" pitchFamily="18" charset="0"/>
              </a:rPr>
              <a:t>any point </a:t>
            </a:r>
            <a:r>
              <a:rPr lang="en-GB" sz="3200" dirty="0" smtClean="0">
                <a:latin typeface="Garamond" panose="02020404030301010803" pitchFamily="18" charset="0"/>
              </a:rPr>
              <a:t>x is </a:t>
            </a:r>
            <a:r>
              <a:rPr lang="en-GB" sz="3200" dirty="0">
                <a:latin typeface="Garamond" panose="02020404030301010803" pitchFamily="18" charset="0"/>
              </a:rPr>
              <a:t>also </a:t>
            </a:r>
            <a:r>
              <a:rPr lang="en-GB" sz="3200" i="1" dirty="0" smtClean="0">
                <a:latin typeface="Garamond" panose="02020404030301010803" pitchFamily="18" charset="0"/>
              </a:rPr>
              <a:t>e</a:t>
            </a:r>
            <a:r>
              <a:rPr lang="en-GB" sz="3200" i="1" baseline="30000" dirty="0" smtClean="0">
                <a:latin typeface="Garamond" panose="02020404030301010803" pitchFamily="18" charset="0"/>
              </a:rPr>
              <a:t>x</a:t>
            </a:r>
            <a:endParaRPr lang="en-GB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A series expression for </a:t>
            </a:r>
            <a:r>
              <a:rPr lang="en-GB" i="1" dirty="0" smtClean="0">
                <a:solidFill>
                  <a:srgbClr val="3366FF"/>
                </a:solidFill>
                <a:latin typeface="Garamond" panose="02020404030301010803" pitchFamily="18" charset="0"/>
              </a:rPr>
              <a:t>e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363272" cy="514116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sz="2800" dirty="0">
                    <a:latin typeface="Garamond" panose="02020404030301010803" pitchFamily="18" charset="0"/>
                  </a:rPr>
                  <a:t>Take the annual interest to be 100%. </a:t>
                </a:r>
                <a:endParaRPr lang="en-GB" sz="2800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Let n be </a:t>
                </a:r>
                <a:r>
                  <a:rPr lang="en-GB" sz="2800" dirty="0">
                    <a:latin typeface="Garamond" panose="02020404030301010803" pitchFamily="18" charset="0"/>
                  </a:rPr>
                  <a:t>the number of time 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periods with </a:t>
                </a:r>
                <a:r>
                  <a:rPr lang="en-GB" sz="2800" dirty="0">
                    <a:latin typeface="Garamond" panose="02020404030301010803" pitchFamily="18" charset="0"/>
                  </a:rPr>
                  <a:t>interest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2800" dirty="0">
                    <a:latin typeface="Garamond" panose="02020404030301010803" pitchFamily="18" charset="0"/>
                  </a:rPr>
                  <a:t>% 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latin typeface="Garamond" panose="02020404030301010803" pitchFamily="18" charset="0"/>
                  </a:rPr>
                  <a:t>compounded at the end of each time 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period.  </a:t>
                </a:r>
              </a:p>
              <a:p>
                <a:pPr marL="0" indent="0">
                  <a:buNone/>
                </a:pPr>
                <a:r>
                  <a:rPr lang="en-GB" sz="2800" dirty="0" smtClean="0">
                    <a:latin typeface="Garamond" panose="02020404030301010803" pitchFamily="18" charset="0"/>
                  </a:rPr>
                  <a:t>T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hen the </a:t>
                </a:r>
                <a:r>
                  <a:rPr lang="en-GB" sz="2800" dirty="0">
                    <a:latin typeface="Garamond" panose="02020404030301010803" pitchFamily="18" charset="0"/>
                  </a:rPr>
                  <a:t>accumulated sum at the end of a year </a:t>
                </a:r>
                <a:r>
                  <a:rPr lang="en-GB" sz="2800" dirty="0" smtClean="0">
                    <a:latin typeface="Garamond" panose="02020404030301010803" pitchFamily="18" charset="0"/>
                  </a:rPr>
                  <a:t>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3000" i="1">
                              <a:latin typeface="Cambria Math"/>
                            </a:rPr>
                            <m:t>(1+ </m:t>
                          </m:r>
                          <m:f>
                            <m:fPr>
                              <m:type m:val="skw"/>
                              <m:ctrlPr>
                                <a:rPr lang="en-GB" sz="3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3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0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r>
                            <a:rPr lang="en-GB" sz="3000" i="1">
                              <a:latin typeface="Cambria Math"/>
                            </a:rPr>
                            <m:t> )</m:t>
                          </m:r>
                        </m:e>
                        <m:sup>
                          <m:r>
                            <a:rPr lang="en-GB" sz="30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3000" dirty="0"/>
              </a:p>
              <a:p>
                <a:pPr marL="0" indent="0">
                  <a:buNone/>
                </a:pPr>
                <a:r>
                  <a:rPr lang="en-GB" sz="3000" dirty="0" smtClean="0">
                    <a:latin typeface="Garamond" panose="02020404030301010803" pitchFamily="18" charset="0"/>
                  </a:rPr>
                  <a:t>In the limit as n increases this becomes:</a:t>
                </a:r>
              </a:p>
              <a:p>
                <a:pPr marL="0" indent="0">
                  <a:buNone/>
                </a:pPr>
                <a:r>
                  <a:rPr lang="en-GB" sz="3000" i="1" dirty="0" smtClean="0">
                    <a:latin typeface="Garamond" panose="02020404030301010803" pitchFamily="18" charset="0"/>
                  </a:rPr>
                  <a:t>e = </a:t>
                </a:r>
                <a:r>
                  <a:rPr lang="en-GB" sz="3000" dirty="0"/>
                  <a:t>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2×1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3×2×1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4×3×2×1</m:t>
                        </m:r>
                      </m:den>
                    </m:f>
                    <m:r>
                      <a:rPr lang="en-GB" sz="3000" i="1">
                        <a:latin typeface="Cambria Math"/>
                      </a:rPr>
                      <m:t>  </m:t>
                    </m:r>
                  </m:oMath>
                </a14:m>
                <a:r>
                  <a:rPr lang="en-GB" sz="3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5×4×3×2×1</m:t>
                        </m:r>
                      </m:den>
                    </m:f>
                    <m:r>
                      <a:rPr lang="en-GB" sz="3000" i="1">
                        <a:latin typeface="Cambria Math"/>
                      </a:rPr>
                      <m:t>  </m:t>
                    </m:r>
                  </m:oMath>
                </a14:m>
                <a:r>
                  <a:rPr lang="en-GB" sz="3000" dirty="0"/>
                  <a:t>+ </a:t>
                </a:r>
                <a:r>
                  <a:rPr lang="en-GB" sz="3000" dirty="0">
                    <a:sym typeface="Symbol"/>
                  </a:rPr>
                  <a:t></a:t>
                </a:r>
                <a:endParaRPr lang="en-GB" sz="3000" dirty="0"/>
              </a:p>
              <a:p>
                <a:pPr marL="0" indent="0">
                  <a:buNone/>
                </a:pPr>
                <a:r>
                  <a:rPr lang="en-GB" dirty="0" smtClean="0">
                    <a:latin typeface="Garamond" panose="02020404030301010803" pitchFamily="18" charset="0"/>
                  </a:rPr>
                  <a:t>Or using factorial notation</a:t>
                </a:r>
              </a:p>
              <a:p>
                <a:pPr marL="0" indent="0">
                  <a:buNone/>
                </a:pPr>
                <a:r>
                  <a:rPr lang="en-GB" sz="3000" i="1" dirty="0">
                    <a:latin typeface="Garamond" panose="02020404030301010803" pitchFamily="18" charset="0"/>
                  </a:rPr>
                  <a:t>e </a:t>
                </a:r>
                <a:r>
                  <a:rPr lang="en-GB" sz="3000" i="1" dirty="0" smtClean="0"/>
                  <a:t>= </a:t>
                </a:r>
                <a:r>
                  <a:rPr lang="en-GB" sz="3000" dirty="0"/>
                  <a:t>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1!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3!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4!</m:t>
                        </m:r>
                      </m:den>
                    </m:f>
                    <m:r>
                      <a:rPr lang="en-GB" sz="3000" i="1">
                        <a:latin typeface="Cambria Math"/>
                      </a:rPr>
                      <m:t>  </m:t>
                    </m:r>
                  </m:oMath>
                </a14:m>
                <a:r>
                  <a:rPr lang="en-GB" sz="3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5!</m:t>
                        </m:r>
                      </m:den>
                    </m:f>
                    <m:r>
                      <a:rPr lang="en-GB" sz="3000">
                        <a:latin typeface="Cambria Math"/>
                      </a:rPr>
                      <m:t> </m:t>
                    </m:r>
                  </m:oMath>
                </a14:m>
                <a:r>
                  <a:rPr lang="en-GB" sz="3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6!</m:t>
                        </m:r>
                      </m:den>
                    </m:f>
                    <m:r>
                      <a:rPr lang="en-GB" sz="30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30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7!</m:t>
                        </m:r>
                      </m:den>
                    </m:f>
                    <m:r>
                      <a:rPr lang="en-GB" sz="3000" i="1">
                        <a:latin typeface="Cambria Math"/>
                      </a:rPr>
                      <m:t>  </m:t>
                    </m:r>
                  </m:oMath>
                </a14:m>
                <a:r>
                  <a:rPr lang="en-GB" sz="3000" dirty="0"/>
                  <a:t>+ </a:t>
                </a:r>
                <a:r>
                  <a:rPr lang="en-GB" sz="3000" dirty="0">
                    <a:sym typeface="Symbol"/>
                  </a:rPr>
                  <a:t></a:t>
                </a:r>
                <a:endParaRPr lang="en-GB" sz="3000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363272" cy="5141168"/>
              </a:xfrm>
              <a:blipFill rotWithShape="1">
                <a:blip r:embed="rId2"/>
                <a:stretch>
                  <a:fillRect l="-1822" t="-2017" r="-17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87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as an infinite series</a:t>
                </a:r>
                <a:endParaRPr lang="en-GB" dirty="0">
                  <a:solidFill>
                    <a:srgbClr val="3366FF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i="1" dirty="0" smtClean="0">
                    <a:latin typeface="Garamond" panose="02020404030301010803" pitchFamily="18" charset="0"/>
                  </a:rPr>
                  <a:t> </a:t>
                </a:r>
                <a:r>
                  <a:rPr lang="en-GB" i="1" dirty="0"/>
                  <a:t>= </a:t>
                </a:r>
                <a:r>
                  <a:rPr lang="en-GB" dirty="0"/>
                  <a:t>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1!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3!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4!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  </m:t>
                    </m:r>
                  </m:oMath>
                </a14:m>
                <a:r>
                  <a:rPr lang="en-GB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5!</m:t>
                        </m:r>
                      </m:den>
                    </m:f>
                    <m:r>
                      <a:rPr lang="en-GB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6!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7!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  </m:t>
                    </m:r>
                  </m:oMath>
                </a14:m>
                <a:r>
                  <a:rPr lang="en-GB" dirty="0"/>
                  <a:t>+ </a:t>
                </a:r>
                <a:r>
                  <a:rPr lang="en-GB" dirty="0">
                    <a:sym typeface="Symbol"/>
                  </a:rPr>
                  <a:t></a:t>
                </a:r>
                <a:endParaRPr lang="en-GB" dirty="0"/>
              </a:p>
              <a:p>
                <a:pPr marL="0" indent="0">
                  <a:buNone/>
                </a:pPr>
                <a:endParaRPr lang="en-GB" i="1" dirty="0"/>
              </a:p>
              <a:p>
                <a:pPr marL="0" indent="0">
                  <a:buNone/>
                </a:pPr>
                <a:endParaRPr lang="en-GB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i="1" dirty="0"/>
                  <a:t> = </a:t>
                </a:r>
                <a:r>
                  <a:rPr lang="en-GB" dirty="0"/>
                  <a:t>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1!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solidFill>
                                  <a:srgbClr val="3366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solidFill>
                                  <a:srgbClr val="3366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3!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solidFill>
                                  <a:srgbClr val="3366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4!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  </m:t>
                    </m:r>
                  </m:oMath>
                </a14:m>
                <a:r>
                  <a:rPr lang="en-GB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solidFill>
                                  <a:srgbClr val="3366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5!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solidFill>
                                  <a:srgbClr val="3366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6!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solidFill>
                                  <a:srgbClr val="3366FF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7!</m:t>
                        </m:r>
                      </m:den>
                    </m:f>
                    <m:r>
                      <a:rPr lang="en-GB" i="1">
                        <a:latin typeface="Cambria Math"/>
                      </a:rPr>
                      <m:t>  </m:t>
                    </m:r>
                  </m:oMath>
                </a14:m>
                <a:r>
                  <a:rPr lang="en-GB" dirty="0"/>
                  <a:t>+ </a:t>
                </a:r>
                <a:r>
                  <a:rPr lang="en-GB" dirty="0" smtClean="0">
                    <a:sym typeface="Symbol"/>
                  </a:rPr>
                  <a:t></a:t>
                </a:r>
              </a:p>
              <a:p>
                <a:pPr marL="0" indent="0">
                  <a:buNone/>
                </a:pPr>
                <a:endParaRPr lang="en-GB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sym typeface="Symbol"/>
                  </a:rPr>
                  <a:t>is the limit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(1+ </m:t>
                        </m:r>
                        <m:f>
                          <m:fPr>
                            <m:type m:val="skw"/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r>
                          <a:rPr lang="en-GB" i="1">
                            <a:latin typeface="Cambria Math"/>
                          </a:rPr>
                          <m:t> )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 smtClean="0">
                  <a:sym typeface="Symbol"/>
                </a:endParaRPr>
              </a:p>
              <a:p>
                <a:pPr marL="0" indent="0">
                  <a:buNone/>
                </a:pP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41168"/>
              </a:xfrm>
              <a:blipFill rotWithShape="1"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6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Exponential Decay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3" y="1600200"/>
            <a:ext cx="7946534" cy="4525963"/>
          </a:xfrm>
        </p:spPr>
      </p:pic>
    </p:spTree>
    <p:extLst>
      <p:ext uri="{BB962C8B-B14F-4D97-AF65-F5344CB8AC3E}">
        <p14:creationId xmlns:p14="http://schemas.microsoft.com/office/powerpoint/2010/main" val="16190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Exponential decay: half-life</a:t>
            </a:r>
            <a:b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sz="2200" dirty="0">
                <a:solidFill>
                  <a:srgbClr val="3366FF"/>
                </a:solidFill>
                <a:latin typeface="Garamond" panose="02020404030301010803" pitchFamily="18" charset="0"/>
              </a:rPr>
              <a:t>the time for the excess temp to </a:t>
            </a:r>
            <a:r>
              <a:rPr lang="en-GB" sz="22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halve </a:t>
            </a:r>
            <a:r>
              <a:rPr lang="en-GB" sz="2200" dirty="0">
                <a:solidFill>
                  <a:srgbClr val="3366FF"/>
                </a:solidFill>
                <a:latin typeface="Garamond" panose="02020404030301010803" pitchFamily="18" charset="0"/>
              </a:rPr>
              <a:t>from any value is always the same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3" y="1600200"/>
            <a:ext cx="7946534" cy="4525963"/>
          </a:xfrm>
        </p:spPr>
      </p:pic>
    </p:spTree>
    <p:extLst>
      <p:ext uri="{BB962C8B-B14F-4D97-AF65-F5344CB8AC3E}">
        <p14:creationId xmlns:p14="http://schemas.microsoft.com/office/powerpoint/2010/main" val="38531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Exponential decay: </a:t>
            </a: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half-life</a:t>
            </a:r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/>
            </a:r>
            <a:b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sz="2200" dirty="0">
                <a:solidFill>
                  <a:srgbClr val="3366FF"/>
                </a:solidFill>
                <a:latin typeface="Garamond" panose="02020404030301010803" pitchFamily="18" charset="0"/>
              </a:rPr>
              <a:t>the time for the excess temp to </a:t>
            </a:r>
            <a:r>
              <a:rPr lang="en-GB" sz="22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halve </a:t>
            </a:r>
            <a:r>
              <a:rPr lang="en-GB" sz="2200" dirty="0">
                <a:solidFill>
                  <a:srgbClr val="3366FF"/>
                </a:solidFill>
                <a:latin typeface="Garamond" panose="02020404030301010803" pitchFamily="18" charset="0"/>
              </a:rPr>
              <a:t>from any value is always the same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3" y="1600200"/>
            <a:ext cx="7946534" cy="4525962"/>
          </a:xfrm>
        </p:spPr>
      </p:pic>
    </p:spTree>
    <p:extLst>
      <p:ext uri="{BB962C8B-B14F-4D97-AF65-F5344CB8AC3E}">
        <p14:creationId xmlns:p14="http://schemas.microsoft.com/office/powerpoint/2010/main" val="349528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Exponential decay: </a:t>
            </a: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half-life</a:t>
            </a:r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/>
            </a:r>
            <a:b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sz="2200" dirty="0">
                <a:solidFill>
                  <a:srgbClr val="3366FF"/>
                </a:solidFill>
                <a:latin typeface="Garamond" panose="02020404030301010803" pitchFamily="18" charset="0"/>
              </a:rPr>
              <a:t>the time for the excess temp to </a:t>
            </a:r>
            <a:r>
              <a:rPr lang="en-GB" sz="22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halve </a:t>
            </a:r>
            <a:r>
              <a:rPr lang="en-GB" sz="2200" dirty="0">
                <a:solidFill>
                  <a:srgbClr val="3366FF"/>
                </a:solidFill>
                <a:latin typeface="Garamond" panose="02020404030301010803" pitchFamily="18" charset="0"/>
              </a:rPr>
              <a:t>from any value is always the same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3" y="1600200"/>
            <a:ext cx="7946533" cy="4525962"/>
          </a:xfrm>
        </p:spPr>
      </p:pic>
    </p:spTree>
    <p:extLst>
      <p:ext uri="{BB962C8B-B14F-4D97-AF65-F5344CB8AC3E}">
        <p14:creationId xmlns:p14="http://schemas.microsoft.com/office/powerpoint/2010/main" val="62186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If milk is at room temperature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3" y="1600200"/>
            <a:ext cx="7946534" cy="4525962"/>
          </a:xfrm>
        </p:spPr>
      </p:pic>
    </p:spTree>
    <p:extLst>
      <p:ext uri="{BB962C8B-B14F-4D97-AF65-F5344CB8AC3E}">
        <p14:creationId xmlns:p14="http://schemas.microsoft.com/office/powerpoint/2010/main" val="28843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If milk is from the fridge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3" y="1600200"/>
            <a:ext cx="7946534" cy="4525962"/>
          </a:xfrm>
        </p:spPr>
      </p:pic>
    </p:spTree>
    <p:extLst>
      <p:ext uri="{BB962C8B-B14F-4D97-AF65-F5344CB8AC3E}">
        <p14:creationId xmlns:p14="http://schemas.microsoft.com/office/powerpoint/2010/main" val="2458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If the milk is warm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3" y="1600200"/>
            <a:ext cx="7946534" cy="4525962"/>
          </a:xfrm>
        </p:spPr>
      </p:pic>
    </p:spTree>
    <p:extLst>
      <p:ext uri="{BB962C8B-B14F-4D97-AF65-F5344CB8AC3E}">
        <p14:creationId xmlns:p14="http://schemas.microsoft.com/office/powerpoint/2010/main" val="40774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Euler’s Timeline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140968"/>
            <a:ext cx="2016224" cy="31683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Basel</a:t>
            </a:r>
            <a:endParaRPr lang="en-GB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3140968"/>
            <a:ext cx="1872208" cy="31683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1960" y="3140968"/>
            <a:ext cx="2664296" cy="31683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6256" y="3140968"/>
            <a:ext cx="2016224" cy="31683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6512" y="1196752"/>
            <a:ext cx="7967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Born</a:t>
            </a:r>
          </a:p>
          <a:p>
            <a:r>
              <a:rPr lang="en-GB" sz="2400" dirty="0" smtClean="0">
                <a:latin typeface="Garamond" panose="02020404030301010803" pitchFamily="18" charset="0"/>
              </a:rPr>
              <a:t>1707</a:t>
            </a:r>
            <a:endParaRPr lang="en-GB" sz="2400" dirty="0">
              <a:latin typeface="Garamond" panose="02020404030301010803" pitchFamily="18" charset="0"/>
            </a:endParaRPr>
          </a:p>
        </p:txBody>
      </p:sp>
      <p:cxnSp>
        <p:nvCxnSpPr>
          <p:cNvPr id="36" name="Straight Arrow Connector 35"/>
          <p:cNvCxnSpPr>
            <a:stCxn id="12" idx="2"/>
          </p:cNvCxnSpPr>
          <p:nvPr/>
        </p:nvCxnSpPr>
        <p:spPr>
          <a:xfrm>
            <a:off x="361867" y="2027749"/>
            <a:ext cx="0" cy="11132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979712" y="2420888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1727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10253" y="2420888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1741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44208" y="2420888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1766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88424" y="1268760"/>
            <a:ext cx="774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Died</a:t>
            </a:r>
          </a:p>
          <a:p>
            <a:r>
              <a:rPr lang="en-GB" sz="2400" dirty="0" smtClean="0">
                <a:latin typeface="Garamond" panose="02020404030301010803" pitchFamily="18" charset="0"/>
              </a:rPr>
              <a:t>1783</a:t>
            </a:r>
            <a:endParaRPr lang="en-GB" sz="2400" dirty="0">
              <a:latin typeface="Garamond" panose="02020404030301010803" pitchFamily="18" charset="0"/>
            </a:endParaRPr>
          </a:p>
        </p:txBody>
      </p:sp>
      <p:cxnSp>
        <p:nvCxnSpPr>
          <p:cNvPr id="49" name="Straight Arrow Connector 48"/>
          <p:cNvCxnSpPr>
            <a:stCxn id="40" idx="2"/>
          </p:cNvCxnSpPr>
          <p:nvPr/>
        </p:nvCxnSpPr>
        <p:spPr>
          <a:xfrm flipH="1">
            <a:off x="2360585" y="2882553"/>
            <a:ext cx="1" cy="2584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4215335" y="2881482"/>
            <a:ext cx="1" cy="2584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876255" y="2882553"/>
            <a:ext cx="1" cy="2584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892480" y="2027749"/>
            <a:ext cx="0" cy="11132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616" y="3861048"/>
            <a:ext cx="1714503" cy="18002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339752" y="3140968"/>
            <a:ext cx="183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St. </a:t>
            </a:r>
            <a:r>
              <a:rPr lang="en-GB" sz="2400" dirty="0" smtClean="0">
                <a:latin typeface="Garamond" panose="02020404030301010803" pitchFamily="18" charset="0"/>
              </a:rPr>
              <a:t>Petersburg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314096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Berlin</a:t>
            </a:r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596" y="3602634"/>
            <a:ext cx="1683604" cy="206035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53387" y="3140968"/>
            <a:ext cx="183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Garamond" panose="02020404030301010803" pitchFamily="18" charset="0"/>
              </a:rPr>
              <a:t>St. </a:t>
            </a:r>
            <a:r>
              <a:rPr lang="en-GB" sz="2400" dirty="0" smtClean="0">
                <a:latin typeface="Garamond" panose="02020404030301010803" pitchFamily="18" charset="0"/>
              </a:rPr>
              <a:t>Petersburg</a:t>
            </a:r>
            <a:endParaRPr lang="en-GB" sz="2400" dirty="0"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46" y="3571275"/>
            <a:ext cx="1254502" cy="20899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11760" y="5662989"/>
            <a:ext cx="172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Garamond" panose="02020404030301010803" pitchFamily="18" charset="0"/>
              </a:rPr>
              <a:t>Peter the Great of Russia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92835" y="5662989"/>
            <a:ext cx="192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Garamond" panose="02020404030301010803" pitchFamily="18" charset="0"/>
              </a:rPr>
              <a:t>Frederick the Great of Prussia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264" y="56612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Garamond" panose="02020404030301010803" pitchFamily="18" charset="0"/>
              </a:rPr>
              <a:t>Catherine the Great of Russia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4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Black coffee and white coffee cool at different </a:t>
            </a: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rates</a:t>
            </a:r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56792"/>
            <a:ext cx="1024597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9050"/>
          <a:stretch/>
        </p:blipFill>
        <p:spPr bwMode="auto">
          <a:xfrm>
            <a:off x="35496" y="5877272"/>
            <a:ext cx="9000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4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>
                            <a:solidFill>
                              <a:srgbClr val="3366F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>
                            <a:solidFill>
                              <a:srgbClr val="3366FF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l-GR" b="0" i="1">
                            <a:solidFill>
                              <a:srgbClr val="3366FF"/>
                            </a:solidFill>
                            <a:latin typeface="Cambria Math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+ 1 = </a:t>
                </a:r>
                <a:r>
                  <a:rPr lang="en-GB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0</a:t>
                </a:r>
                <a:endParaRPr lang="en-GB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GB" sz="4400" dirty="0">
                    <a:latin typeface="Garamond" panose="02020404030301010803" pitchFamily="18" charset="0"/>
                    <a:ea typeface="Calibri"/>
                    <a:cs typeface="Times New Roman"/>
                  </a:rPr>
                  <a:t>This links five of the most important constants in </a:t>
                </a:r>
                <a:r>
                  <a:rPr lang="en-GB" sz="4400" dirty="0" smtClean="0">
                    <a:latin typeface="Garamond" panose="02020404030301010803" pitchFamily="18" charset="0"/>
                    <a:ea typeface="Calibri"/>
                    <a:cs typeface="Times New Roman"/>
                  </a:rPr>
                  <a:t>mathematics:</a:t>
                </a:r>
                <a:endParaRPr lang="en-GB" sz="4400" dirty="0">
                  <a:latin typeface="Garamond" panose="02020404030301010803" pitchFamily="18" charset="0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endParaRPr lang="en-GB" sz="3800" dirty="0" smtClean="0">
                  <a:latin typeface="Garamond" panose="02020404030301010803" pitchFamily="18" charset="0"/>
                  <a:ea typeface="Calibri"/>
                  <a:cs typeface="Times New Roman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4400" dirty="0" smtClean="0">
                    <a:latin typeface="Garamond" panose="02020404030301010803" pitchFamily="18" charset="0"/>
                    <a:ea typeface="Calibri"/>
                    <a:cs typeface="Times New Roman"/>
                  </a:rPr>
                  <a:t>0 </a:t>
                </a:r>
                <a:r>
                  <a:rPr lang="en-GB" sz="4400" dirty="0">
                    <a:latin typeface="Garamond" panose="02020404030301010803" pitchFamily="18" charset="0"/>
                    <a:ea typeface="Calibri"/>
                    <a:cs typeface="Times New Roman"/>
                  </a:rPr>
                  <a:t>which when added to any number leaves the number unchanged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4400" dirty="0">
                    <a:latin typeface="Garamond" panose="02020404030301010803" pitchFamily="18" charset="0"/>
                    <a:ea typeface="Calibri"/>
                    <a:cs typeface="Times New Roman"/>
                  </a:rPr>
                  <a:t>1 which multiplied by any number leaves the number </a:t>
                </a:r>
                <a:r>
                  <a:rPr lang="en-GB" sz="4400" dirty="0" smtClean="0">
                    <a:latin typeface="Garamond" panose="02020404030301010803" pitchFamily="18" charset="0"/>
                    <a:ea typeface="Calibri"/>
                    <a:cs typeface="Times New Roman"/>
                  </a:rPr>
                  <a:t>unchanged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4400" dirty="0">
                    <a:latin typeface="Garamond" panose="02020404030301010803" pitchFamily="18" charset="0"/>
                    <a:ea typeface="Calibri"/>
                    <a:cs typeface="Times New Roman"/>
                  </a:rPr>
                  <a:t>e of the exponential function which we have defined above.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l-GR" sz="4400" i="1" smtClean="0">
                        <a:solidFill>
                          <a:schemeClr val="tx1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GB" sz="4400" dirty="0" smtClean="0">
                    <a:latin typeface="Garamond" panose="02020404030301010803" pitchFamily="18" charset="0"/>
                    <a:ea typeface="Calibri"/>
                    <a:cs typeface="Times New Roman"/>
                  </a:rPr>
                  <a:t> </a:t>
                </a:r>
                <a:r>
                  <a:rPr lang="en-GB" sz="4400" dirty="0">
                    <a:latin typeface="Garamond" panose="02020404030301010803" pitchFamily="18" charset="0"/>
                    <a:ea typeface="Calibri"/>
                    <a:cs typeface="Times New Roman"/>
                  </a:rPr>
                  <a:t>which is the ratio of the circumference of a circle to its diameter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4400" i="1" dirty="0" err="1">
                    <a:latin typeface="Garamond" panose="02020404030301010803" pitchFamily="18" charset="0"/>
                    <a:ea typeface="Calibri"/>
                    <a:cs typeface="Times New Roman"/>
                  </a:rPr>
                  <a:t>i</a:t>
                </a:r>
                <a:r>
                  <a:rPr lang="en-GB" sz="4400" i="1" dirty="0">
                    <a:latin typeface="Garamond" panose="02020404030301010803" pitchFamily="18" charset="0"/>
                    <a:ea typeface="Calibri"/>
                    <a:cs typeface="Times New Roman"/>
                  </a:rPr>
                  <a:t> </a:t>
                </a:r>
                <a:r>
                  <a:rPr lang="en-GB" sz="4400" dirty="0">
                    <a:latin typeface="Garamond" panose="02020404030301010803" pitchFamily="18" charset="0"/>
                    <a:ea typeface="Calibri"/>
                    <a:cs typeface="Times New Roman"/>
                  </a:rPr>
                  <a:t>which is the square root of -1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2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Euler on complex numbers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2348880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 smtClean="0">
                <a:latin typeface="Garamond" panose="02020404030301010803" pitchFamily="18" charset="0"/>
              </a:rPr>
              <a:t>Of </a:t>
            </a:r>
            <a:r>
              <a:rPr lang="en-GB" sz="3600" dirty="0">
                <a:latin typeface="Garamond" panose="02020404030301010803" pitchFamily="18" charset="0"/>
              </a:rPr>
              <a:t>such numbers we may truly assert that </a:t>
            </a:r>
            <a:r>
              <a:rPr lang="en-GB" sz="3600" dirty="0" smtClean="0">
                <a:latin typeface="Garamond" panose="02020404030301010803" pitchFamily="18" charset="0"/>
              </a:rPr>
              <a:t>they are </a:t>
            </a:r>
            <a:r>
              <a:rPr lang="en-GB" sz="3600" dirty="0">
                <a:latin typeface="Garamond" panose="02020404030301010803" pitchFamily="18" charset="0"/>
              </a:rPr>
              <a:t>neither nothing, nor greater than </a:t>
            </a:r>
            <a:r>
              <a:rPr lang="en-GB" sz="3600" dirty="0" smtClean="0">
                <a:latin typeface="Garamond" panose="02020404030301010803" pitchFamily="18" charset="0"/>
              </a:rPr>
              <a:t>nothing, nor </a:t>
            </a:r>
            <a:r>
              <a:rPr lang="en-GB" sz="3600" dirty="0">
                <a:latin typeface="Garamond" panose="02020404030301010803" pitchFamily="18" charset="0"/>
              </a:rPr>
              <a:t>less than nothing, which </a:t>
            </a:r>
            <a:r>
              <a:rPr lang="en-GB" sz="3600" dirty="0" smtClean="0">
                <a:latin typeface="Garamond" panose="02020404030301010803" pitchFamily="18" charset="0"/>
              </a:rPr>
              <a:t>necessarily constitutes </a:t>
            </a:r>
            <a:r>
              <a:rPr lang="en-GB" sz="3600" dirty="0">
                <a:latin typeface="Garamond" panose="02020404030301010803" pitchFamily="18" charset="0"/>
              </a:rPr>
              <a:t>them imaginary </a:t>
            </a:r>
            <a:r>
              <a:rPr lang="en-GB" sz="3600" dirty="0" smtClean="0">
                <a:latin typeface="Garamond" panose="02020404030301010803" pitchFamily="18" charset="0"/>
              </a:rPr>
              <a:t>or impossible. </a:t>
            </a:r>
          </a:p>
          <a:p>
            <a:pPr marL="0" indent="0" algn="ctr">
              <a:buNone/>
            </a:pPr>
            <a:endParaRPr lang="en-GB" sz="2400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1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Complex Numbers</a:t>
            </a:r>
            <a:b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William Rowan Hamilton 1805 - 1865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>
                <a:latin typeface="Garamond" panose="02020404030301010803" pitchFamily="18" charset="0"/>
              </a:rPr>
              <a:t>We </a:t>
            </a:r>
            <a:r>
              <a:rPr lang="en-GB" sz="2400" b="1" dirty="0">
                <a:latin typeface="Garamond" panose="02020404030301010803" pitchFamily="18" charset="0"/>
              </a:rPr>
              <a:t>define</a:t>
            </a:r>
            <a:r>
              <a:rPr lang="en-GB" sz="2400" dirty="0">
                <a:latin typeface="Garamond" panose="02020404030301010803" pitchFamily="18" charset="0"/>
              </a:rPr>
              <a:t> a complex number as a </a:t>
            </a:r>
            <a:r>
              <a:rPr lang="en-GB" sz="2400" b="1" dirty="0">
                <a:latin typeface="Garamond" panose="02020404030301010803" pitchFamily="18" charset="0"/>
              </a:rPr>
              <a:t>pai</a:t>
            </a:r>
            <a:r>
              <a:rPr lang="en-GB" sz="2400" dirty="0">
                <a:latin typeface="Garamond" panose="02020404030301010803" pitchFamily="18" charset="0"/>
              </a:rPr>
              <a:t>r (</a:t>
            </a:r>
            <a:r>
              <a:rPr lang="en-GB" sz="2400" i="1" dirty="0">
                <a:latin typeface="Garamond" panose="02020404030301010803" pitchFamily="18" charset="0"/>
              </a:rPr>
              <a:t>a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</a:t>
            </a:r>
            <a:r>
              <a:rPr lang="en-GB" sz="2400" dirty="0">
                <a:latin typeface="Garamond" panose="02020404030301010803" pitchFamily="18" charset="0"/>
              </a:rPr>
              <a:t>) of real numbers.</a:t>
            </a:r>
          </a:p>
          <a:p>
            <a:pPr marL="0" indent="0" algn="ctr">
              <a:buNone/>
            </a:pPr>
            <a:endParaRPr lang="en-GB" sz="1600" dirty="0" smtClean="0"/>
          </a:p>
          <a:p>
            <a:pPr marL="0" indent="0" algn="ctr">
              <a:buNone/>
            </a:pPr>
            <a:endParaRPr lang="en-GB" sz="2400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299"/>
            <a:ext cx="1224136" cy="92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8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Complex Numbers</a:t>
            </a:r>
            <a:b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William Rowan Hamilton 1805 - 1865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>
                <a:latin typeface="Garamond" panose="02020404030301010803" pitchFamily="18" charset="0"/>
              </a:rPr>
              <a:t>We </a:t>
            </a:r>
            <a:r>
              <a:rPr lang="en-GB" sz="2400" b="1" dirty="0">
                <a:latin typeface="Garamond" panose="02020404030301010803" pitchFamily="18" charset="0"/>
              </a:rPr>
              <a:t>define</a:t>
            </a:r>
            <a:r>
              <a:rPr lang="en-GB" sz="2400" dirty="0">
                <a:latin typeface="Garamond" panose="02020404030301010803" pitchFamily="18" charset="0"/>
              </a:rPr>
              <a:t> a complex number as a </a:t>
            </a:r>
            <a:r>
              <a:rPr lang="en-GB" sz="2400" b="1" dirty="0">
                <a:latin typeface="Garamond" panose="02020404030301010803" pitchFamily="18" charset="0"/>
              </a:rPr>
              <a:t>pai</a:t>
            </a:r>
            <a:r>
              <a:rPr lang="en-GB" sz="2400" dirty="0">
                <a:latin typeface="Garamond" panose="02020404030301010803" pitchFamily="18" charset="0"/>
              </a:rPr>
              <a:t>r (</a:t>
            </a:r>
            <a:r>
              <a:rPr lang="en-GB" sz="2400" i="1" dirty="0">
                <a:latin typeface="Garamond" panose="02020404030301010803" pitchFamily="18" charset="0"/>
              </a:rPr>
              <a:t>a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</a:t>
            </a:r>
            <a:r>
              <a:rPr lang="en-GB" sz="2400" dirty="0">
                <a:latin typeface="Garamond" panose="02020404030301010803" pitchFamily="18" charset="0"/>
              </a:rPr>
              <a:t>) of real numbers.</a:t>
            </a:r>
          </a:p>
          <a:p>
            <a:pPr marL="0" indent="0" algn="ctr">
              <a:buNone/>
            </a:pPr>
            <a:endParaRPr lang="en-GB" sz="1600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They are </a:t>
            </a:r>
            <a:r>
              <a:rPr lang="en-GB" sz="2400" b="1" dirty="0" smtClean="0">
                <a:latin typeface="Garamond" panose="02020404030301010803" pitchFamily="18" charset="0"/>
              </a:rPr>
              <a:t>added</a:t>
            </a:r>
            <a:r>
              <a:rPr lang="en-GB" sz="2400" dirty="0" smtClean="0">
                <a:latin typeface="Garamond" panose="02020404030301010803" pitchFamily="18" charset="0"/>
              </a:rPr>
              <a:t> as follows: </a:t>
            </a:r>
            <a:r>
              <a:rPr lang="en-GB" sz="2400" dirty="0">
                <a:latin typeface="Garamond" panose="02020404030301010803" pitchFamily="18" charset="0"/>
              </a:rPr>
              <a:t>(</a:t>
            </a:r>
            <a:r>
              <a:rPr lang="en-GB" sz="2400" i="1" dirty="0">
                <a:latin typeface="Garamond" panose="02020404030301010803" pitchFamily="18" charset="0"/>
              </a:rPr>
              <a:t>a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</a:t>
            </a:r>
            <a:r>
              <a:rPr lang="en-GB" sz="2400" dirty="0">
                <a:latin typeface="Garamond" panose="02020404030301010803" pitchFamily="18" charset="0"/>
              </a:rPr>
              <a:t>) + (</a:t>
            </a:r>
            <a:r>
              <a:rPr lang="en-GB" sz="2400" i="1" dirty="0">
                <a:latin typeface="Garamond" panose="02020404030301010803" pitchFamily="18" charset="0"/>
              </a:rPr>
              <a:t>c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d</a:t>
            </a:r>
            <a:r>
              <a:rPr lang="en-GB" sz="2400" dirty="0">
                <a:latin typeface="Garamond" panose="02020404030301010803" pitchFamily="18" charset="0"/>
              </a:rPr>
              <a:t>) = (</a:t>
            </a:r>
            <a:r>
              <a:rPr lang="en-GB" sz="2400" i="1" dirty="0">
                <a:latin typeface="Garamond" panose="02020404030301010803" pitchFamily="18" charset="0"/>
              </a:rPr>
              <a:t>a </a:t>
            </a:r>
            <a:r>
              <a:rPr lang="en-GB" sz="2400" dirty="0">
                <a:latin typeface="Garamond" panose="02020404030301010803" pitchFamily="18" charset="0"/>
              </a:rPr>
              <a:t>+ </a:t>
            </a:r>
            <a:r>
              <a:rPr lang="en-GB" sz="2400" i="1" dirty="0">
                <a:latin typeface="Garamond" panose="02020404030301010803" pitchFamily="18" charset="0"/>
              </a:rPr>
              <a:t>c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 </a:t>
            </a:r>
            <a:r>
              <a:rPr lang="en-GB" sz="2400" dirty="0">
                <a:latin typeface="Garamond" panose="02020404030301010803" pitchFamily="18" charset="0"/>
              </a:rPr>
              <a:t>+ </a:t>
            </a:r>
            <a:r>
              <a:rPr lang="en-GB" sz="2400" i="1" dirty="0">
                <a:latin typeface="Garamond" panose="02020404030301010803" pitchFamily="18" charset="0"/>
              </a:rPr>
              <a:t>d</a:t>
            </a:r>
            <a:r>
              <a:rPr lang="en-GB" sz="2400" dirty="0">
                <a:latin typeface="Garamond" panose="02020404030301010803" pitchFamily="18" charset="0"/>
              </a:rPr>
              <a:t>);</a:t>
            </a:r>
          </a:p>
          <a:p>
            <a:pPr marL="0" indent="0" algn="ctr">
              <a:buNone/>
            </a:pPr>
            <a:endParaRPr lang="en-GB" sz="1600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                                    (1, 2) + (3, 4) = (4, 6)</a:t>
            </a:r>
            <a:endParaRPr lang="en-GB" sz="24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GB" sz="2400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299"/>
            <a:ext cx="1224136" cy="92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7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Complex Numbers</a:t>
            </a:r>
            <a:b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William Rowan Hamilton 1805 - 1865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>
                <a:latin typeface="Garamond" panose="02020404030301010803" pitchFamily="18" charset="0"/>
              </a:rPr>
              <a:t>We </a:t>
            </a:r>
            <a:r>
              <a:rPr lang="en-GB" sz="2400" b="1" dirty="0">
                <a:latin typeface="Garamond" panose="02020404030301010803" pitchFamily="18" charset="0"/>
              </a:rPr>
              <a:t>define</a:t>
            </a:r>
            <a:r>
              <a:rPr lang="en-GB" sz="2400" dirty="0">
                <a:latin typeface="Garamond" panose="02020404030301010803" pitchFamily="18" charset="0"/>
              </a:rPr>
              <a:t> a complex number as a </a:t>
            </a:r>
            <a:r>
              <a:rPr lang="en-GB" sz="2400" b="1" dirty="0">
                <a:latin typeface="Garamond" panose="02020404030301010803" pitchFamily="18" charset="0"/>
              </a:rPr>
              <a:t>pai</a:t>
            </a:r>
            <a:r>
              <a:rPr lang="en-GB" sz="2400" dirty="0">
                <a:latin typeface="Garamond" panose="02020404030301010803" pitchFamily="18" charset="0"/>
              </a:rPr>
              <a:t>r (</a:t>
            </a:r>
            <a:r>
              <a:rPr lang="en-GB" sz="2400" i="1" dirty="0">
                <a:latin typeface="Garamond" panose="02020404030301010803" pitchFamily="18" charset="0"/>
              </a:rPr>
              <a:t>a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</a:t>
            </a:r>
            <a:r>
              <a:rPr lang="en-GB" sz="2400" dirty="0">
                <a:latin typeface="Garamond" panose="02020404030301010803" pitchFamily="18" charset="0"/>
              </a:rPr>
              <a:t>) of real numbers.</a:t>
            </a:r>
          </a:p>
          <a:p>
            <a:pPr marL="0" indent="0" algn="ctr">
              <a:buNone/>
            </a:pPr>
            <a:endParaRPr lang="en-GB" sz="1600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They are </a:t>
            </a:r>
            <a:r>
              <a:rPr lang="en-GB" sz="2400" b="1" dirty="0" smtClean="0">
                <a:latin typeface="Garamond" panose="02020404030301010803" pitchFamily="18" charset="0"/>
              </a:rPr>
              <a:t>added</a:t>
            </a:r>
            <a:r>
              <a:rPr lang="en-GB" sz="2400" dirty="0" smtClean="0">
                <a:latin typeface="Garamond" panose="02020404030301010803" pitchFamily="18" charset="0"/>
              </a:rPr>
              <a:t> as follows: </a:t>
            </a:r>
            <a:r>
              <a:rPr lang="en-GB" sz="2400" dirty="0">
                <a:latin typeface="Garamond" panose="02020404030301010803" pitchFamily="18" charset="0"/>
              </a:rPr>
              <a:t>(</a:t>
            </a:r>
            <a:r>
              <a:rPr lang="en-GB" sz="2400" i="1" dirty="0">
                <a:latin typeface="Garamond" panose="02020404030301010803" pitchFamily="18" charset="0"/>
              </a:rPr>
              <a:t>a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</a:t>
            </a:r>
            <a:r>
              <a:rPr lang="en-GB" sz="2400" dirty="0">
                <a:latin typeface="Garamond" panose="02020404030301010803" pitchFamily="18" charset="0"/>
              </a:rPr>
              <a:t>) + (</a:t>
            </a:r>
            <a:r>
              <a:rPr lang="en-GB" sz="2400" i="1" dirty="0">
                <a:latin typeface="Garamond" panose="02020404030301010803" pitchFamily="18" charset="0"/>
              </a:rPr>
              <a:t>c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d</a:t>
            </a:r>
            <a:r>
              <a:rPr lang="en-GB" sz="2400" dirty="0">
                <a:latin typeface="Garamond" panose="02020404030301010803" pitchFamily="18" charset="0"/>
              </a:rPr>
              <a:t>) = (</a:t>
            </a:r>
            <a:r>
              <a:rPr lang="en-GB" sz="2400" i="1" dirty="0">
                <a:latin typeface="Garamond" panose="02020404030301010803" pitchFamily="18" charset="0"/>
              </a:rPr>
              <a:t>a </a:t>
            </a:r>
            <a:r>
              <a:rPr lang="en-GB" sz="2400" dirty="0">
                <a:latin typeface="Garamond" panose="02020404030301010803" pitchFamily="18" charset="0"/>
              </a:rPr>
              <a:t>+ </a:t>
            </a:r>
            <a:r>
              <a:rPr lang="en-GB" sz="2400" i="1" dirty="0">
                <a:latin typeface="Garamond" panose="02020404030301010803" pitchFamily="18" charset="0"/>
              </a:rPr>
              <a:t>c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 </a:t>
            </a:r>
            <a:r>
              <a:rPr lang="en-GB" sz="2400" dirty="0">
                <a:latin typeface="Garamond" panose="02020404030301010803" pitchFamily="18" charset="0"/>
              </a:rPr>
              <a:t>+ </a:t>
            </a:r>
            <a:r>
              <a:rPr lang="en-GB" sz="2400" i="1" dirty="0">
                <a:latin typeface="Garamond" panose="02020404030301010803" pitchFamily="18" charset="0"/>
              </a:rPr>
              <a:t>d</a:t>
            </a:r>
            <a:r>
              <a:rPr lang="en-GB" sz="2400" dirty="0">
                <a:latin typeface="Garamond" panose="02020404030301010803" pitchFamily="18" charset="0"/>
              </a:rPr>
              <a:t>);</a:t>
            </a:r>
          </a:p>
          <a:p>
            <a:pPr marL="0" indent="0" algn="ctr">
              <a:buNone/>
            </a:pPr>
            <a:endParaRPr lang="en-GB" sz="1600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They are </a:t>
            </a:r>
            <a:r>
              <a:rPr lang="en-GB" sz="2400" b="1" dirty="0" smtClean="0">
                <a:latin typeface="Garamond" panose="02020404030301010803" pitchFamily="18" charset="0"/>
              </a:rPr>
              <a:t>multiplied</a:t>
            </a:r>
            <a:r>
              <a:rPr lang="en-GB" sz="2400" dirty="0" smtClean="0">
                <a:latin typeface="Garamond" panose="02020404030301010803" pitchFamily="18" charset="0"/>
              </a:rPr>
              <a:t> as follows: </a:t>
            </a:r>
            <a:r>
              <a:rPr lang="en-GB" sz="2400" dirty="0">
                <a:latin typeface="Garamond" panose="02020404030301010803" pitchFamily="18" charset="0"/>
              </a:rPr>
              <a:t>(</a:t>
            </a:r>
            <a:r>
              <a:rPr lang="en-GB" sz="2400" i="1" dirty="0">
                <a:latin typeface="Garamond" panose="02020404030301010803" pitchFamily="18" charset="0"/>
              </a:rPr>
              <a:t>a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</a:t>
            </a:r>
            <a:r>
              <a:rPr lang="en-GB" sz="2400" dirty="0">
                <a:latin typeface="Garamond" panose="02020404030301010803" pitchFamily="18" charset="0"/>
              </a:rPr>
              <a:t>) x (</a:t>
            </a:r>
            <a:r>
              <a:rPr lang="en-GB" sz="2400" i="1" dirty="0">
                <a:latin typeface="Garamond" panose="02020404030301010803" pitchFamily="18" charset="0"/>
              </a:rPr>
              <a:t>c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d</a:t>
            </a:r>
            <a:r>
              <a:rPr lang="en-GB" sz="2400" dirty="0">
                <a:latin typeface="Garamond" panose="02020404030301010803" pitchFamily="18" charset="0"/>
              </a:rPr>
              <a:t>) = (</a:t>
            </a:r>
            <a:r>
              <a:rPr lang="en-GB" sz="2400" i="1" dirty="0">
                <a:latin typeface="Garamond" panose="02020404030301010803" pitchFamily="18" charset="0"/>
              </a:rPr>
              <a:t>ac </a:t>
            </a:r>
            <a:r>
              <a:rPr lang="en-GB" sz="2400" dirty="0" smtClean="0">
                <a:latin typeface="Garamond" panose="02020404030301010803" pitchFamily="18" charset="0"/>
              </a:rPr>
              <a:t>-  </a:t>
            </a:r>
            <a:r>
              <a:rPr lang="en-GB" sz="2400" i="1" dirty="0" err="1">
                <a:latin typeface="Garamond" panose="02020404030301010803" pitchFamily="18" charset="0"/>
              </a:rPr>
              <a:t>bd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ad </a:t>
            </a:r>
            <a:r>
              <a:rPr lang="en-GB" sz="2400" dirty="0">
                <a:latin typeface="Garamond" panose="02020404030301010803" pitchFamily="18" charset="0"/>
              </a:rPr>
              <a:t>+ </a:t>
            </a:r>
            <a:r>
              <a:rPr lang="en-GB" sz="2400" i="1" dirty="0" err="1">
                <a:latin typeface="Garamond" panose="02020404030301010803" pitchFamily="18" charset="0"/>
              </a:rPr>
              <a:t>bc</a:t>
            </a:r>
            <a:r>
              <a:rPr lang="en-GB" sz="2400" dirty="0" smtClean="0">
                <a:latin typeface="Garamond" panose="02020404030301010803" pitchFamily="18" charset="0"/>
              </a:rPr>
              <a:t>);</a:t>
            </a:r>
          </a:p>
          <a:p>
            <a:pPr marL="0" indent="0" algn="ctr">
              <a:buNone/>
            </a:pPr>
            <a:endParaRPr lang="en-GB" sz="16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                      </a:t>
            </a:r>
            <a:r>
              <a:rPr lang="en-GB" sz="2400" dirty="0">
                <a:latin typeface="Garamond" panose="02020404030301010803" pitchFamily="18" charset="0"/>
              </a:rPr>
              <a:t>(1, 2) </a:t>
            </a:r>
            <a:r>
              <a:rPr lang="en-GB" sz="2400" dirty="0" smtClean="0">
                <a:latin typeface="Garamond" panose="02020404030301010803" pitchFamily="18" charset="0"/>
              </a:rPr>
              <a:t>× </a:t>
            </a:r>
            <a:r>
              <a:rPr lang="en-GB" sz="2400" dirty="0">
                <a:latin typeface="Garamond" panose="02020404030301010803" pitchFamily="18" charset="0"/>
              </a:rPr>
              <a:t>(3, 4) </a:t>
            </a:r>
            <a:r>
              <a:rPr lang="en-GB" sz="2400" dirty="0" smtClean="0">
                <a:latin typeface="Garamond" panose="02020404030301010803" pitchFamily="18" charset="0"/>
              </a:rPr>
              <a:t>= (3 – 8, 4 + 6) = (-5, 10)</a:t>
            </a:r>
            <a:endParaRPr lang="en-GB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299"/>
            <a:ext cx="1224136" cy="92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32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Complex Numbers</a:t>
            </a:r>
            <a:b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William Rowan Hamilton 1805 - 1865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>
                <a:latin typeface="Garamond" panose="02020404030301010803" pitchFamily="18" charset="0"/>
              </a:rPr>
              <a:t>We </a:t>
            </a:r>
            <a:r>
              <a:rPr lang="en-GB" sz="2400" b="1" dirty="0">
                <a:latin typeface="Garamond" panose="02020404030301010803" pitchFamily="18" charset="0"/>
              </a:rPr>
              <a:t>define</a:t>
            </a:r>
            <a:r>
              <a:rPr lang="en-GB" sz="2400" dirty="0">
                <a:latin typeface="Garamond" panose="02020404030301010803" pitchFamily="18" charset="0"/>
              </a:rPr>
              <a:t> a complex number as a </a:t>
            </a:r>
            <a:r>
              <a:rPr lang="en-GB" sz="2400" b="1" dirty="0">
                <a:latin typeface="Garamond" panose="02020404030301010803" pitchFamily="18" charset="0"/>
              </a:rPr>
              <a:t>pai</a:t>
            </a:r>
            <a:r>
              <a:rPr lang="en-GB" sz="2400" dirty="0">
                <a:latin typeface="Garamond" panose="02020404030301010803" pitchFamily="18" charset="0"/>
              </a:rPr>
              <a:t>r (</a:t>
            </a:r>
            <a:r>
              <a:rPr lang="en-GB" sz="2400" i="1" dirty="0">
                <a:latin typeface="Garamond" panose="02020404030301010803" pitchFamily="18" charset="0"/>
              </a:rPr>
              <a:t>a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</a:t>
            </a:r>
            <a:r>
              <a:rPr lang="en-GB" sz="2400" dirty="0">
                <a:latin typeface="Garamond" panose="02020404030301010803" pitchFamily="18" charset="0"/>
              </a:rPr>
              <a:t>) of real numbers.</a:t>
            </a:r>
          </a:p>
          <a:p>
            <a:pPr marL="0" indent="0" algn="ctr">
              <a:buNone/>
            </a:pPr>
            <a:endParaRPr lang="en-GB" sz="1600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They are </a:t>
            </a:r>
            <a:r>
              <a:rPr lang="en-GB" sz="2400" b="1" dirty="0" smtClean="0">
                <a:latin typeface="Garamond" panose="02020404030301010803" pitchFamily="18" charset="0"/>
              </a:rPr>
              <a:t>added</a:t>
            </a:r>
            <a:r>
              <a:rPr lang="en-GB" sz="2400" dirty="0" smtClean="0">
                <a:latin typeface="Garamond" panose="02020404030301010803" pitchFamily="18" charset="0"/>
              </a:rPr>
              <a:t> as follows: </a:t>
            </a:r>
            <a:r>
              <a:rPr lang="en-GB" sz="2400" dirty="0">
                <a:latin typeface="Garamond" panose="02020404030301010803" pitchFamily="18" charset="0"/>
              </a:rPr>
              <a:t>(</a:t>
            </a:r>
            <a:r>
              <a:rPr lang="en-GB" sz="2400" i="1" dirty="0">
                <a:latin typeface="Garamond" panose="02020404030301010803" pitchFamily="18" charset="0"/>
              </a:rPr>
              <a:t>a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</a:t>
            </a:r>
            <a:r>
              <a:rPr lang="en-GB" sz="2400" dirty="0">
                <a:latin typeface="Garamond" panose="02020404030301010803" pitchFamily="18" charset="0"/>
              </a:rPr>
              <a:t>) + (</a:t>
            </a:r>
            <a:r>
              <a:rPr lang="en-GB" sz="2400" i="1" dirty="0">
                <a:latin typeface="Garamond" panose="02020404030301010803" pitchFamily="18" charset="0"/>
              </a:rPr>
              <a:t>c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d</a:t>
            </a:r>
            <a:r>
              <a:rPr lang="en-GB" sz="2400" dirty="0">
                <a:latin typeface="Garamond" panose="02020404030301010803" pitchFamily="18" charset="0"/>
              </a:rPr>
              <a:t>) = (</a:t>
            </a:r>
            <a:r>
              <a:rPr lang="en-GB" sz="2400" i="1" dirty="0">
                <a:latin typeface="Garamond" panose="02020404030301010803" pitchFamily="18" charset="0"/>
              </a:rPr>
              <a:t>a </a:t>
            </a:r>
            <a:r>
              <a:rPr lang="en-GB" sz="2400" dirty="0">
                <a:latin typeface="Garamond" panose="02020404030301010803" pitchFamily="18" charset="0"/>
              </a:rPr>
              <a:t>+ </a:t>
            </a:r>
            <a:r>
              <a:rPr lang="en-GB" sz="2400" i="1" dirty="0">
                <a:latin typeface="Garamond" panose="02020404030301010803" pitchFamily="18" charset="0"/>
              </a:rPr>
              <a:t>c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 </a:t>
            </a:r>
            <a:r>
              <a:rPr lang="en-GB" sz="2400" dirty="0">
                <a:latin typeface="Garamond" panose="02020404030301010803" pitchFamily="18" charset="0"/>
              </a:rPr>
              <a:t>+ </a:t>
            </a:r>
            <a:r>
              <a:rPr lang="en-GB" sz="2400" i="1" dirty="0">
                <a:latin typeface="Garamond" panose="02020404030301010803" pitchFamily="18" charset="0"/>
              </a:rPr>
              <a:t>d</a:t>
            </a:r>
            <a:r>
              <a:rPr lang="en-GB" sz="2400" dirty="0">
                <a:latin typeface="Garamond" panose="02020404030301010803" pitchFamily="18" charset="0"/>
              </a:rPr>
              <a:t>);</a:t>
            </a:r>
          </a:p>
          <a:p>
            <a:pPr marL="0" indent="0" algn="ctr">
              <a:buNone/>
            </a:pPr>
            <a:endParaRPr lang="en-GB" sz="1600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They are </a:t>
            </a:r>
            <a:r>
              <a:rPr lang="en-GB" sz="2400" b="1" dirty="0" smtClean="0">
                <a:latin typeface="Garamond" panose="02020404030301010803" pitchFamily="18" charset="0"/>
              </a:rPr>
              <a:t>multiplied</a:t>
            </a:r>
            <a:r>
              <a:rPr lang="en-GB" sz="2400" dirty="0" smtClean="0">
                <a:latin typeface="Garamond" panose="02020404030301010803" pitchFamily="18" charset="0"/>
              </a:rPr>
              <a:t> as follows: </a:t>
            </a:r>
            <a:r>
              <a:rPr lang="en-GB" sz="2400" dirty="0">
                <a:latin typeface="Garamond" panose="02020404030301010803" pitchFamily="18" charset="0"/>
              </a:rPr>
              <a:t>(</a:t>
            </a:r>
            <a:r>
              <a:rPr lang="en-GB" sz="2400" i="1" dirty="0">
                <a:latin typeface="Garamond" panose="02020404030301010803" pitchFamily="18" charset="0"/>
              </a:rPr>
              <a:t>a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</a:t>
            </a:r>
            <a:r>
              <a:rPr lang="en-GB" sz="2400" dirty="0">
                <a:latin typeface="Garamond" panose="02020404030301010803" pitchFamily="18" charset="0"/>
              </a:rPr>
              <a:t>) x (</a:t>
            </a:r>
            <a:r>
              <a:rPr lang="en-GB" sz="2400" i="1" dirty="0">
                <a:latin typeface="Garamond" panose="02020404030301010803" pitchFamily="18" charset="0"/>
              </a:rPr>
              <a:t>c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d</a:t>
            </a:r>
            <a:r>
              <a:rPr lang="en-GB" sz="2400" dirty="0">
                <a:latin typeface="Garamond" panose="02020404030301010803" pitchFamily="18" charset="0"/>
              </a:rPr>
              <a:t>) = (</a:t>
            </a:r>
            <a:r>
              <a:rPr lang="en-GB" sz="2400" i="1" dirty="0">
                <a:latin typeface="Garamond" panose="02020404030301010803" pitchFamily="18" charset="0"/>
              </a:rPr>
              <a:t>ac </a:t>
            </a:r>
            <a:r>
              <a:rPr lang="en-GB" sz="2400" dirty="0">
                <a:latin typeface="Garamond" panose="02020404030301010803" pitchFamily="18" charset="0"/>
              </a:rPr>
              <a:t>-</a:t>
            </a:r>
            <a:r>
              <a:rPr lang="en-GB" sz="2400" dirty="0" smtClean="0">
                <a:latin typeface="Garamond" panose="02020404030301010803" pitchFamily="18" charset="0"/>
              </a:rPr>
              <a:t> </a:t>
            </a:r>
            <a:r>
              <a:rPr lang="en-GB" sz="2400" i="1" dirty="0" err="1">
                <a:latin typeface="Garamond" panose="02020404030301010803" pitchFamily="18" charset="0"/>
              </a:rPr>
              <a:t>bd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ad </a:t>
            </a:r>
            <a:r>
              <a:rPr lang="en-GB" sz="2400" dirty="0">
                <a:latin typeface="Garamond" panose="02020404030301010803" pitchFamily="18" charset="0"/>
              </a:rPr>
              <a:t>+ </a:t>
            </a:r>
            <a:r>
              <a:rPr lang="en-GB" sz="2400" i="1" dirty="0" err="1">
                <a:latin typeface="Garamond" panose="02020404030301010803" pitchFamily="18" charset="0"/>
              </a:rPr>
              <a:t>bc</a:t>
            </a:r>
            <a:r>
              <a:rPr lang="en-GB" sz="2400" dirty="0" smtClean="0">
                <a:latin typeface="Garamond" panose="02020404030301010803" pitchFamily="18" charset="0"/>
              </a:rPr>
              <a:t>);</a:t>
            </a:r>
          </a:p>
          <a:p>
            <a:pPr marL="0" indent="0" algn="ctr">
              <a:buNone/>
            </a:pPr>
            <a:endParaRPr lang="en-GB" sz="16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Garamond" panose="02020404030301010803" pitchFamily="18" charset="0"/>
              </a:rPr>
              <a:t>The pair (</a:t>
            </a:r>
            <a:r>
              <a:rPr lang="en-GB" sz="2400" i="1" dirty="0">
                <a:latin typeface="Garamond" panose="02020404030301010803" pitchFamily="18" charset="0"/>
              </a:rPr>
              <a:t>a</a:t>
            </a:r>
            <a:r>
              <a:rPr lang="en-GB" sz="2400" dirty="0">
                <a:latin typeface="Garamond" panose="02020404030301010803" pitchFamily="18" charset="0"/>
              </a:rPr>
              <a:t>, 0) then </a:t>
            </a:r>
            <a:r>
              <a:rPr lang="en-GB" sz="2400" b="1" dirty="0">
                <a:latin typeface="Garamond" panose="02020404030301010803" pitchFamily="18" charset="0"/>
              </a:rPr>
              <a:t>corresponds</a:t>
            </a:r>
            <a:r>
              <a:rPr lang="en-GB" sz="2400" dirty="0">
                <a:latin typeface="Garamond" panose="02020404030301010803" pitchFamily="18" charset="0"/>
              </a:rPr>
              <a:t> to the real number </a:t>
            </a:r>
            <a:r>
              <a:rPr lang="en-GB" sz="2400" i="1" dirty="0" smtClean="0">
                <a:latin typeface="Garamond" panose="02020404030301010803" pitchFamily="18" charset="0"/>
              </a:rPr>
              <a:t>a</a:t>
            </a:r>
          </a:p>
          <a:p>
            <a:pPr marL="0" indent="0" algn="ctr">
              <a:buNone/>
            </a:pPr>
            <a:endParaRPr lang="en-GB" sz="1600" i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Garamond" panose="02020404030301010803" pitchFamily="18" charset="0"/>
              </a:rPr>
              <a:t>the pair (0, 1) </a:t>
            </a:r>
            <a:r>
              <a:rPr lang="en-GB" sz="2400" b="1" dirty="0">
                <a:latin typeface="Garamond" panose="02020404030301010803" pitchFamily="18" charset="0"/>
              </a:rPr>
              <a:t>corresponds</a:t>
            </a:r>
            <a:r>
              <a:rPr lang="en-GB" sz="2400" dirty="0">
                <a:latin typeface="Garamond" panose="02020404030301010803" pitchFamily="18" charset="0"/>
              </a:rPr>
              <a:t> to </a:t>
            </a:r>
            <a:r>
              <a:rPr lang="en-GB" sz="2400" dirty="0" smtClean="0">
                <a:latin typeface="Garamond" panose="02020404030301010803" pitchFamily="18" charset="0"/>
              </a:rPr>
              <a:t>the imaginary </a:t>
            </a:r>
            <a:r>
              <a:rPr lang="en-GB" sz="2400" dirty="0">
                <a:latin typeface="Garamond" panose="02020404030301010803" pitchFamily="18" charset="0"/>
              </a:rPr>
              <a:t>number </a:t>
            </a:r>
            <a:r>
              <a:rPr lang="en-GB" sz="2400" i="1" dirty="0" err="1" smtClean="0">
                <a:latin typeface="Garamond" panose="02020404030301010803" pitchFamily="18" charset="0"/>
              </a:rPr>
              <a:t>i</a:t>
            </a:r>
            <a:endParaRPr lang="en-GB" sz="2400" i="1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GB" sz="1600" i="1" dirty="0" smtClean="0"/>
          </a:p>
          <a:p>
            <a:pPr marL="0" indent="0" algn="ctr">
              <a:buNone/>
            </a:pPr>
            <a:endParaRPr lang="en-GB" sz="2400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299"/>
            <a:ext cx="1224136" cy="92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8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Complex Numbers</a:t>
            </a:r>
            <a:b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William Rowan Hamilton 1805 - 1865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5257800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We </a:t>
            </a:r>
            <a:r>
              <a:rPr lang="en-GB" sz="2400" b="1" dirty="0" smtClean="0">
                <a:latin typeface="Garamond" panose="02020404030301010803" pitchFamily="18" charset="0"/>
              </a:rPr>
              <a:t>define</a:t>
            </a:r>
            <a:r>
              <a:rPr lang="en-GB" sz="2400" dirty="0" smtClean="0">
                <a:latin typeface="Garamond" panose="02020404030301010803" pitchFamily="18" charset="0"/>
              </a:rPr>
              <a:t> a complex number </a:t>
            </a:r>
            <a:r>
              <a:rPr lang="en-GB" sz="2400" dirty="0">
                <a:latin typeface="Garamond" panose="02020404030301010803" pitchFamily="18" charset="0"/>
              </a:rPr>
              <a:t>as a </a:t>
            </a:r>
            <a:r>
              <a:rPr lang="en-GB" sz="2400" b="1" dirty="0">
                <a:latin typeface="Garamond" panose="02020404030301010803" pitchFamily="18" charset="0"/>
              </a:rPr>
              <a:t>pai</a:t>
            </a:r>
            <a:r>
              <a:rPr lang="en-GB" sz="2400" dirty="0">
                <a:latin typeface="Garamond" panose="02020404030301010803" pitchFamily="18" charset="0"/>
              </a:rPr>
              <a:t>r (</a:t>
            </a:r>
            <a:r>
              <a:rPr lang="en-GB" sz="2400" i="1" dirty="0">
                <a:latin typeface="Garamond" panose="02020404030301010803" pitchFamily="18" charset="0"/>
              </a:rPr>
              <a:t>a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</a:t>
            </a:r>
            <a:r>
              <a:rPr lang="en-GB" sz="2400" dirty="0">
                <a:latin typeface="Garamond" panose="02020404030301010803" pitchFamily="18" charset="0"/>
              </a:rPr>
              <a:t>) of real </a:t>
            </a:r>
            <a:r>
              <a:rPr lang="en-GB" sz="2400" dirty="0" smtClean="0">
                <a:latin typeface="Garamond" panose="02020404030301010803" pitchFamily="18" charset="0"/>
              </a:rPr>
              <a:t>numbers.</a:t>
            </a:r>
          </a:p>
          <a:p>
            <a:pPr marL="0" indent="0" algn="ctr">
              <a:buNone/>
            </a:pPr>
            <a:endParaRPr lang="en-GB" sz="1600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They are </a:t>
            </a:r>
            <a:r>
              <a:rPr lang="en-GB" sz="2400" b="1" dirty="0" smtClean="0">
                <a:latin typeface="Garamond" panose="02020404030301010803" pitchFamily="18" charset="0"/>
              </a:rPr>
              <a:t>added</a:t>
            </a:r>
            <a:r>
              <a:rPr lang="en-GB" sz="2400" dirty="0" smtClean="0">
                <a:latin typeface="Garamond" panose="02020404030301010803" pitchFamily="18" charset="0"/>
              </a:rPr>
              <a:t> as follows: </a:t>
            </a:r>
            <a:r>
              <a:rPr lang="en-GB" sz="2400" dirty="0">
                <a:latin typeface="Garamond" panose="02020404030301010803" pitchFamily="18" charset="0"/>
              </a:rPr>
              <a:t>(</a:t>
            </a:r>
            <a:r>
              <a:rPr lang="en-GB" sz="2400" i="1" dirty="0">
                <a:latin typeface="Garamond" panose="02020404030301010803" pitchFamily="18" charset="0"/>
              </a:rPr>
              <a:t>a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</a:t>
            </a:r>
            <a:r>
              <a:rPr lang="en-GB" sz="2400" dirty="0">
                <a:latin typeface="Garamond" panose="02020404030301010803" pitchFamily="18" charset="0"/>
              </a:rPr>
              <a:t>) + (</a:t>
            </a:r>
            <a:r>
              <a:rPr lang="en-GB" sz="2400" i="1" dirty="0">
                <a:latin typeface="Garamond" panose="02020404030301010803" pitchFamily="18" charset="0"/>
              </a:rPr>
              <a:t>c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d</a:t>
            </a:r>
            <a:r>
              <a:rPr lang="en-GB" sz="2400" dirty="0">
                <a:latin typeface="Garamond" panose="02020404030301010803" pitchFamily="18" charset="0"/>
              </a:rPr>
              <a:t>) = (</a:t>
            </a:r>
            <a:r>
              <a:rPr lang="en-GB" sz="2400" i="1" dirty="0">
                <a:latin typeface="Garamond" panose="02020404030301010803" pitchFamily="18" charset="0"/>
              </a:rPr>
              <a:t>a </a:t>
            </a:r>
            <a:r>
              <a:rPr lang="en-GB" sz="2400" dirty="0">
                <a:latin typeface="Garamond" panose="02020404030301010803" pitchFamily="18" charset="0"/>
              </a:rPr>
              <a:t>+ </a:t>
            </a:r>
            <a:r>
              <a:rPr lang="en-GB" sz="2400" i="1" dirty="0">
                <a:latin typeface="Garamond" panose="02020404030301010803" pitchFamily="18" charset="0"/>
              </a:rPr>
              <a:t>c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 </a:t>
            </a:r>
            <a:r>
              <a:rPr lang="en-GB" sz="2400" dirty="0">
                <a:latin typeface="Garamond" panose="02020404030301010803" pitchFamily="18" charset="0"/>
              </a:rPr>
              <a:t>+ </a:t>
            </a:r>
            <a:r>
              <a:rPr lang="en-GB" sz="2400" i="1" dirty="0">
                <a:latin typeface="Garamond" panose="02020404030301010803" pitchFamily="18" charset="0"/>
              </a:rPr>
              <a:t>d</a:t>
            </a:r>
            <a:r>
              <a:rPr lang="en-GB" sz="2400" dirty="0">
                <a:latin typeface="Garamond" panose="02020404030301010803" pitchFamily="18" charset="0"/>
              </a:rPr>
              <a:t>);</a:t>
            </a:r>
          </a:p>
          <a:p>
            <a:pPr marL="0" indent="0" algn="ctr">
              <a:buNone/>
            </a:pPr>
            <a:endParaRPr lang="en-GB" sz="1600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They are </a:t>
            </a:r>
            <a:r>
              <a:rPr lang="en-GB" sz="2400" b="1" dirty="0" smtClean="0">
                <a:latin typeface="Garamond" panose="02020404030301010803" pitchFamily="18" charset="0"/>
              </a:rPr>
              <a:t>multiplied</a:t>
            </a:r>
            <a:r>
              <a:rPr lang="en-GB" sz="2400" dirty="0" smtClean="0">
                <a:latin typeface="Garamond" panose="02020404030301010803" pitchFamily="18" charset="0"/>
              </a:rPr>
              <a:t> as follows: </a:t>
            </a:r>
            <a:r>
              <a:rPr lang="en-GB" sz="2400" dirty="0">
                <a:latin typeface="Garamond" panose="02020404030301010803" pitchFamily="18" charset="0"/>
              </a:rPr>
              <a:t>(</a:t>
            </a:r>
            <a:r>
              <a:rPr lang="en-GB" sz="2400" i="1" dirty="0">
                <a:latin typeface="Garamond" panose="02020404030301010803" pitchFamily="18" charset="0"/>
              </a:rPr>
              <a:t>a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b</a:t>
            </a:r>
            <a:r>
              <a:rPr lang="en-GB" sz="2400" dirty="0">
                <a:latin typeface="Garamond" panose="02020404030301010803" pitchFamily="18" charset="0"/>
              </a:rPr>
              <a:t>) x (</a:t>
            </a:r>
            <a:r>
              <a:rPr lang="en-GB" sz="2400" i="1" dirty="0">
                <a:latin typeface="Garamond" panose="02020404030301010803" pitchFamily="18" charset="0"/>
              </a:rPr>
              <a:t>c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d</a:t>
            </a:r>
            <a:r>
              <a:rPr lang="en-GB" sz="2400" dirty="0">
                <a:latin typeface="Garamond" panose="02020404030301010803" pitchFamily="18" charset="0"/>
              </a:rPr>
              <a:t>) = (</a:t>
            </a:r>
            <a:r>
              <a:rPr lang="en-GB" sz="2400" i="1" dirty="0">
                <a:latin typeface="Garamond" panose="02020404030301010803" pitchFamily="18" charset="0"/>
              </a:rPr>
              <a:t>ac </a:t>
            </a:r>
            <a:r>
              <a:rPr lang="en-GB" sz="2400" dirty="0">
                <a:latin typeface="Garamond" panose="02020404030301010803" pitchFamily="18" charset="0"/>
              </a:rPr>
              <a:t>-</a:t>
            </a:r>
            <a:r>
              <a:rPr lang="en-GB" sz="2400" dirty="0" smtClean="0">
                <a:latin typeface="Garamond" panose="02020404030301010803" pitchFamily="18" charset="0"/>
              </a:rPr>
              <a:t> </a:t>
            </a:r>
            <a:r>
              <a:rPr lang="en-GB" sz="2400" i="1" dirty="0" err="1">
                <a:latin typeface="Garamond" panose="02020404030301010803" pitchFamily="18" charset="0"/>
              </a:rPr>
              <a:t>bd</a:t>
            </a:r>
            <a:r>
              <a:rPr lang="en-GB" sz="2400" dirty="0">
                <a:latin typeface="Garamond" panose="02020404030301010803" pitchFamily="18" charset="0"/>
              </a:rPr>
              <a:t>, </a:t>
            </a:r>
            <a:r>
              <a:rPr lang="en-GB" sz="2400" i="1" dirty="0">
                <a:latin typeface="Garamond" panose="02020404030301010803" pitchFamily="18" charset="0"/>
              </a:rPr>
              <a:t>ad </a:t>
            </a:r>
            <a:r>
              <a:rPr lang="en-GB" sz="2400" dirty="0">
                <a:latin typeface="Garamond" panose="02020404030301010803" pitchFamily="18" charset="0"/>
              </a:rPr>
              <a:t>+ </a:t>
            </a:r>
            <a:r>
              <a:rPr lang="en-GB" sz="2400" i="1" dirty="0" err="1">
                <a:latin typeface="Garamond" panose="02020404030301010803" pitchFamily="18" charset="0"/>
              </a:rPr>
              <a:t>bc</a:t>
            </a:r>
            <a:r>
              <a:rPr lang="en-GB" sz="2400" dirty="0" smtClean="0">
                <a:latin typeface="Garamond" panose="02020404030301010803" pitchFamily="18" charset="0"/>
              </a:rPr>
              <a:t>);</a:t>
            </a:r>
          </a:p>
          <a:p>
            <a:pPr marL="0" indent="0" algn="ctr">
              <a:buNone/>
            </a:pPr>
            <a:endParaRPr lang="en-GB" sz="1600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Garamond" panose="02020404030301010803" pitchFamily="18" charset="0"/>
              </a:rPr>
              <a:t>The pair (</a:t>
            </a:r>
            <a:r>
              <a:rPr lang="en-GB" sz="2400" i="1" dirty="0">
                <a:latin typeface="Garamond" panose="02020404030301010803" pitchFamily="18" charset="0"/>
              </a:rPr>
              <a:t>a</a:t>
            </a:r>
            <a:r>
              <a:rPr lang="en-GB" sz="2400" dirty="0">
                <a:latin typeface="Garamond" panose="02020404030301010803" pitchFamily="18" charset="0"/>
              </a:rPr>
              <a:t>, 0) then </a:t>
            </a:r>
            <a:r>
              <a:rPr lang="en-GB" sz="2400" b="1" dirty="0">
                <a:latin typeface="Garamond" panose="02020404030301010803" pitchFamily="18" charset="0"/>
              </a:rPr>
              <a:t>corresponds</a:t>
            </a:r>
            <a:r>
              <a:rPr lang="en-GB" sz="2400" dirty="0">
                <a:latin typeface="Garamond" panose="02020404030301010803" pitchFamily="18" charset="0"/>
              </a:rPr>
              <a:t> to the real number </a:t>
            </a:r>
            <a:r>
              <a:rPr lang="en-GB" sz="2400" i="1" dirty="0" smtClean="0">
                <a:latin typeface="Garamond" panose="02020404030301010803" pitchFamily="18" charset="0"/>
              </a:rPr>
              <a:t>a</a:t>
            </a:r>
          </a:p>
          <a:p>
            <a:pPr marL="0" indent="0" algn="ctr">
              <a:buNone/>
            </a:pPr>
            <a:endParaRPr lang="en-GB" sz="1600" i="1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>
                <a:latin typeface="Garamond" panose="02020404030301010803" pitchFamily="18" charset="0"/>
              </a:rPr>
              <a:t>the pair (0, 1) </a:t>
            </a:r>
            <a:r>
              <a:rPr lang="en-GB" sz="2400" b="1" dirty="0">
                <a:latin typeface="Garamond" panose="02020404030301010803" pitchFamily="18" charset="0"/>
              </a:rPr>
              <a:t>corresponds</a:t>
            </a:r>
            <a:r>
              <a:rPr lang="en-GB" sz="2400" dirty="0">
                <a:latin typeface="Garamond" panose="02020404030301010803" pitchFamily="18" charset="0"/>
              </a:rPr>
              <a:t> to </a:t>
            </a:r>
            <a:r>
              <a:rPr lang="en-GB" sz="2400" dirty="0" smtClean="0">
                <a:latin typeface="Garamond" panose="02020404030301010803" pitchFamily="18" charset="0"/>
              </a:rPr>
              <a:t>the imaginary </a:t>
            </a:r>
            <a:r>
              <a:rPr lang="en-GB" sz="2400" dirty="0">
                <a:latin typeface="Garamond" panose="02020404030301010803" pitchFamily="18" charset="0"/>
              </a:rPr>
              <a:t>number </a:t>
            </a:r>
            <a:r>
              <a:rPr lang="en-GB" sz="2400" i="1" dirty="0" err="1" smtClean="0">
                <a:latin typeface="Garamond" panose="02020404030301010803" pitchFamily="18" charset="0"/>
              </a:rPr>
              <a:t>i</a:t>
            </a:r>
            <a:endParaRPr lang="en-GB" sz="2400" i="1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endParaRPr lang="en-GB" sz="1600" i="1" dirty="0" smtClean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Then</a:t>
            </a:r>
            <a:r>
              <a:rPr lang="en-GB" sz="2400" i="1" dirty="0" smtClean="0">
                <a:latin typeface="Garamond" panose="02020404030301010803" pitchFamily="18" charset="0"/>
              </a:rPr>
              <a:t> </a:t>
            </a:r>
            <a:r>
              <a:rPr lang="en-GB" sz="2400" dirty="0">
                <a:latin typeface="Garamond" panose="02020404030301010803" pitchFamily="18" charset="0"/>
              </a:rPr>
              <a:t>(0, 1) x (0, 1) = (-1, 0),</a:t>
            </a:r>
          </a:p>
          <a:p>
            <a:pPr marL="0" indent="0" algn="ctr">
              <a:buNone/>
            </a:pPr>
            <a:r>
              <a:rPr lang="en-GB" sz="2400" dirty="0">
                <a:latin typeface="Garamond" panose="02020404030301010803" pitchFamily="18" charset="0"/>
              </a:rPr>
              <a:t>which </a:t>
            </a:r>
            <a:r>
              <a:rPr lang="en-GB" sz="2400" b="1" dirty="0">
                <a:latin typeface="Garamond" panose="02020404030301010803" pitchFamily="18" charset="0"/>
              </a:rPr>
              <a:t>corresponds</a:t>
            </a:r>
            <a:r>
              <a:rPr lang="en-GB" sz="2400" dirty="0">
                <a:latin typeface="Garamond" panose="02020404030301010803" pitchFamily="18" charset="0"/>
              </a:rPr>
              <a:t> to the </a:t>
            </a:r>
            <a:r>
              <a:rPr lang="en-GB" sz="2400" dirty="0" smtClean="0">
                <a:latin typeface="Garamond" panose="02020404030301010803" pitchFamily="18" charset="0"/>
              </a:rPr>
              <a:t>relation</a:t>
            </a:r>
          </a:p>
          <a:p>
            <a:pPr marL="0" indent="0" algn="ctr">
              <a:buNone/>
            </a:pPr>
            <a:r>
              <a:rPr lang="en-GB" sz="2400" dirty="0" smtClean="0">
                <a:latin typeface="Garamond" panose="02020404030301010803" pitchFamily="18" charset="0"/>
              </a:rPr>
              <a:t> </a:t>
            </a:r>
            <a:r>
              <a:rPr lang="en-GB" sz="2400" i="1" dirty="0" err="1">
                <a:latin typeface="Garamond" panose="02020404030301010803" pitchFamily="18" charset="0"/>
              </a:rPr>
              <a:t>i</a:t>
            </a:r>
            <a:r>
              <a:rPr lang="en-GB" sz="2400" i="1" dirty="0">
                <a:latin typeface="Garamond" panose="02020404030301010803" pitchFamily="18" charset="0"/>
              </a:rPr>
              <a:t> </a:t>
            </a:r>
            <a:r>
              <a:rPr lang="en-GB" sz="2400" dirty="0">
                <a:latin typeface="Garamond" panose="02020404030301010803" pitchFamily="18" charset="0"/>
              </a:rPr>
              <a:t> x </a:t>
            </a:r>
            <a:r>
              <a:rPr lang="en-GB" sz="2400" i="1" dirty="0" err="1">
                <a:latin typeface="Garamond" panose="02020404030301010803" pitchFamily="18" charset="0"/>
              </a:rPr>
              <a:t>i</a:t>
            </a:r>
            <a:r>
              <a:rPr lang="en-GB" sz="2400" i="1" dirty="0">
                <a:latin typeface="Garamond" panose="02020404030301010803" pitchFamily="18" charset="0"/>
              </a:rPr>
              <a:t> </a:t>
            </a:r>
            <a:r>
              <a:rPr lang="en-GB" sz="2400" dirty="0">
                <a:latin typeface="Garamond" panose="02020404030301010803" pitchFamily="18" charset="0"/>
              </a:rPr>
              <a:t>= - 1.</a:t>
            </a:r>
          </a:p>
          <a:p>
            <a:pPr marL="0" indent="0" algn="ctr">
              <a:buNone/>
            </a:pPr>
            <a:endParaRPr lang="en-GB" sz="2400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299"/>
            <a:ext cx="1224136" cy="92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3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Representing Complex numbers geometrically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600200"/>
                <a:ext cx="432048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 </a:t>
                </a:r>
                <a:r>
                  <a:rPr lang="en-GB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Caspar Wessel in 1799 </a:t>
                </a:r>
              </a:p>
              <a:p>
                <a:pPr marL="0" indent="0">
                  <a:buNone/>
                </a:pPr>
                <a:r>
                  <a:rPr lang="en-GB" sz="2400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In this representation, called the complex plane, two axes are drawn at right angles – the real axis and the imaginary axis – and the complex number </a:t>
                </a:r>
                <a:r>
                  <a:rPr lang="en-GB" sz="2400" i="1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a + b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GB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sz="2400" i="1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GB" sz="2400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is represented by the point at a distance </a:t>
                </a:r>
                <a:r>
                  <a:rPr lang="en-GB" sz="2400" i="1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a</a:t>
                </a:r>
                <a:r>
                  <a:rPr lang="en-GB" sz="2400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in the direction of the real axis and at height </a:t>
                </a:r>
                <a:r>
                  <a:rPr lang="en-GB" sz="2400" i="1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b</a:t>
                </a:r>
                <a:r>
                  <a:rPr lang="en-GB" sz="2400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in the direction of the imaginary axis.</a:t>
                </a:r>
                <a:endParaRPr lang="en-GB" sz="2400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00200"/>
                <a:ext cx="4320480" cy="4525963"/>
              </a:xfrm>
              <a:blipFill rotWithShape="1">
                <a:blip r:embed="rId2"/>
                <a:stretch>
                  <a:fillRect l="-2116" t="-1617" r="-32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33917"/>
            <a:ext cx="4032448" cy="4793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7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3366FF"/>
                </a:solidFill>
                <a:latin typeface="Garamond" panose="02020404030301010803" pitchFamily="18" charset="0"/>
              </a:rPr>
              <a:t>This animation depicts points moving along the graphs of the sine function (in </a:t>
            </a:r>
            <a:r>
              <a:rPr lang="en-GB" sz="3600" dirty="0">
                <a:solidFill>
                  <a:srgbClr val="0070C0"/>
                </a:solidFill>
                <a:latin typeface="Garamond" panose="02020404030301010803" pitchFamily="18" charset="0"/>
              </a:rPr>
              <a:t>blue</a:t>
            </a:r>
            <a:r>
              <a:rPr lang="en-GB" sz="3600" dirty="0">
                <a:solidFill>
                  <a:srgbClr val="3366FF"/>
                </a:solidFill>
                <a:latin typeface="Garamond" panose="02020404030301010803" pitchFamily="18" charset="0"/>
              </a:rPr>
              <a:t>) and the cosine function (in </a:t>
            </a:r>
            <a:r>
              <a:rPr lang="en-GB" sz="3600" dirty="0">
                <a:solidFill>
                  <a:srgbClr val="00B050"/>
                </a:solidFill>
                <a:latin typeface="Garamond" panose="02020404030301010803" pitchFamily="18" charset="0"/>
              </a:rPr>
              <a:t>green</a:t>
            </a:r>
            <a:r>
              <a:rPr lang="en-GB" sz="3600" dirty="0">
                <a:solidFill>
                  <a:srgbClr val="3366FF"/>
                </a:solidFill>
                <a:latin typeface="Garamond" panose="02020404030301010803" pitchFamily="18" charset="0"/>
              </a:rPr>
              <a:t>) corresponding to a point moving around the unit </a:t>
            </a:r>
            <a:r>
              <a:rPr lang="en-GB" sz="36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circle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8757"/>
            <a:ext cx="8551709" cy="2736547"/>
          </a:xfrm>
        </p:spPr>
      </p:pic>
      <p:sp>
        <p:nvSpPr>
          <p:cNvPr id="5" name="TextBox 4"/>
          <p:cNvSpPr txBox="1"/>
          <p:nvPr/>
        </p:nvSpPr>
        <p:spPr>
          <a:xfrm>
            <a:off x="1280898" y="6474822"/>
            <a:ext cx="6891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Garamond" panose="02020404030301010803" pitchFamily="18" charset="0"/>
              </a:rPr>
              <a:t>Source: http</a:t>
            </a:r>
            <a:r>
              <a:rPr lang="en-GB" sz="1600" dirty="0">
                <a:latin typeface="Garamond" panose="02020404030301010803" pitchFamily="18" charset="0"/>
              </a:rPr>
              <a:t>://www2.seminolestate.edu/lvosbury/AnimationsForTrigonometry.htm</a:t>
            </a:r>
          </a:p>
        </p:txBody>
      </p:sp>
    </p:spTree>
    <p:extLst>
      <p:ext uri="{BB962C8B-B14F-4D97-AF65-F5344CB8AC3E}">
        <p14:creationId xmlns:p14="http://schemas.microsoft.com/office/powerpoint/2010/main" val="20189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3517900" cy="4140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73390"/>
            <a:ext cx="2212957" cy="2859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953710"/>
            <a:ext cx="2290011" cy="2859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12776"/>
            <a:ext cx="2985857" cy="35617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44624"/>
            <a:ext cx="2963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Garamond" panose="02020404030301010803" pitchFamily="18" charset="0"/>
              </a:rPr>
              <a:t>1737 mezzotint </a:t>
            </a:r>
            <a:r>
              <a:rPr lang="en-GB" sz="2000" dirty="0" smtClean="0">
                <a:latin typeface="Garamond" panose="02020404030301010803" pitchFamily="18" charset="0"/>
              </a:rPr>
              <a:t> by </a:t>
            </a:r>
            <a:r>
              <a:rPr lang="en-GB" sz="2000" dirty="0" err="1" smtClean="0">
                <a:latin typeface="Garamond" panose="02020404030301010803" pitchFamily="18" charset="0"/>
              </a:rPr>
              <a:t>Sokolov</a:t>
            </a:r>
            <a:endParaRPr lang="en-GB" sz="2000" dirty="0"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116632"/>
            <a:ext cx="2880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Garamond" panose="02020404030301010803" pitchFamily="18" charset="0"/>
              </a:rPr>
              <a:t>Two portraits by </a:t>
            </a:r>
            <a:r>
              <a:rPr lang="en-GB" dirty="0" err="1" smtClean="0">
                <a:latin typeface="Garamond" panose="02020404030301010803" pitchFamily="18" charset="0"/>
              </a:rPr>
              <a:t>Handmann</a:t>
            </a:r>
            <a:r>
              <a:rPr lang="en-GB" dirty="0" smtClean="0">
                <a:latin typeface="Garamond" panose="02020404030301010803" pitchFamily="18" charset="0"/>
              </a:rPr>
              <a:t>.</a:t>
            </a:r>
          </a:p>
          <a:p>
            <a:pPr algn="ctr"/>
            <a:r>
              <a:rPr lang="en-GB" dirty="0" smtClean="0">
                <a:latin typeface="Garamond" panose="02020404030301010803" pitchFamily="18" charset="0"/>
              </a:rPr>
              <a:t>Top pastel painting 1753, Below oil painting 1756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4783" y="5229200"/>
            <a:ext cx="3053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1778 oil painting </a:t>
            </a:r>
            <a:endParaRPr lang="en-GB" dirty="0" smtClean="0">
              <a:latin typeface="Garamond" panose="02020404030301010803" pitchFamily="18" charset="0"/>
            </a:endParaRPr>
          </a:p>
          <a:p>
            <a:pPr algn="ctr"/>
            <a:r>
              <a:rPr lang="en-GB" dirty="0" smtClean="0">
                <a:latin typeface="Garamond" panose="02020404030301010803" pitchFamily="18" charset="0"/>
              </a:rPr>
              <a:t>Joseph </a:t>
            </a:r>
            <a:r>
              <a:rPr lang="en-GB" dirty="0">
                <a:latin typeface="Garamond" panose="02020404030301010803" pitchFamily="18" charset="0"/>
              </a:rPr>
              <a:t>Friedrich August </a:t>
            </a:r>
            <a:r>
              <a:rPr lang="en-GB" dirty="0" err="1" smtClean="0">
                <a:latin typeface="Garamond" panose="02020404030301010803" pitchFamily="18" charset="0"/>
              </a:rPr>
              <a:t>Darbes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5229200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Garamond" panose="02020404030301010803" pitchFamily="18" charset="0"/>
              </a:rPr>
              <a:t>Reference: Florence </a:t>
            </a:r>
            <a:r>
              <a:rPr lang="en-GB" sz="1400" dirty="0" err="1">
                <a:latin typeface="Garamond" panose="02020404030301010803" pitchFamily="18" charset="0"/>
              </a:rPr>
              <a:t>Fasanelli</a:t>
            </a:r>
            <a:r>
              <a:rPr lang="en-GB" sz="1400" dirty="0">
                <a:latin typeface="Garamond" panose="02020404030301010803" pitchFamily="18" charset="0"/>
              </a:rPr>
              <a:t>, "Images of Euler", in </a:t>
            </a:r>
            <a:r>
              <a:rPr lang="en-GB" sz="1400" i="1" dirty="0">
                <a:latin typeface="Garamond" panose="02020404030301010803" pitchFamily="18" charset="0"/>
              </a:rPr>
              <a:t>Leonhard Euler: Life, Work, and Legacy</a:t>
            </a:r>
            <a:r>
              <a:rPr lang="en-GB" sz="1400" dirty="0">
                <a:latin typeface="Garamond" panose="02020404030301010803" pitchFamily="18" charset="0"/>
              </a:rPr>
              <a:t>, </a:t>
            </a:r>
            <a:r>
              <a:rPr lang="en-GB" sz="1400" dirty="0" smtClean="0">
                <a:latin typeface="Garamond" panose="02020404030301010803" pitchFamily="18" charset="0"/>
              </a:rPr>
              <a:t>Robert </a:t>
            </a:r>
            <a:r>
              <a:rPr lang="en-GB" sz="1400" dirty="0">
                <a:latin typeface="Garamond" panose="02020404030301010803" pitchFamily="18" charset="0"/>
              </a:rPr>
              <a:t>E. Bradley and C. Edward </a:t>
            </a:r>
            <a:r>
              <a:rPr lang="en-GB" sz="1400" dirty="0" err="1">
                <a:latin typeface="Garamond" panose="02020404030301010803" pitchFamily="18" charset="0"/>
              </a:rPr>
              <a:t>Sandifer</a:t>
            </a:r>
            <a:r>
              <a:rPr lang="en-GB" sz="1400" dirty="0">
                <a:latin typeface="Garamond" panose="02020404030301010803" pitchFamily="18" charset="0"/>
              </a:rPr>
              <a:t> (eds.), Elsevier, 2007</a:t>
            </a:r>
            <a:r>
              <a:rPr lang="en-GB" sz="1400" dirty="0" smtClean="0">
                <a:latin typeface="Garamond" panose="02020404030301010803" pitchFamily="18" charset="0"/>
              </a:rPr>
              <a:t>.</a:t>
            </a:r>
            <a:endParaRPr lang="en-GB" sz="1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Expression </a:t>
            </a:r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for the cosine of a multiple of an angle in terms of the cosine and sine of the angle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420888"/>
                <a:ext cx="8856984" cy="4248472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310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31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GB" sz="3100" i="1">
                            <a:latin typeface="Cambria Math"/>
                          </a:rPr>
                          <m:t>𝑛</m:t>
                        </m:r>
                        <m:r>
                          <a:rPr lang="en-GB" sz="3100" i="1">
                            <a:latin typeface="Cambria Math"/>
                          </a:rPr>
                          <m:t>𝜃</m:t>
                        </m:r>
                        <m:r>
                          <a:rPr lang="en-GB" sz="3100" i="1">
                            <a:latin typeface="Cambria Math"/>
                          </a:rPr>
                          <m:t>= </m:t>
                        </m:r>
                        <m:sSup>
                          <m:sSupPr>
                            <m:ctrlPr>
                              <a:rPr lang="en-GB" sz="31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100" i="1">
                                <a:latin typeface="Cambria Math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GB" sz="31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3100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GB" sz="3100" i="1"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GB" sz="3100" i="1">
                                    <a:latin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  <m:sup>
                            <m:r>
                              <a:rPr lang="en-GB" sz="3100" i="1">
                                <a:latin typeface="Cambria Math"/>
                              </a:rPr>
                              <m:t>𝑛</m:t>
                            </m:r>
                            <m:r>
                              <a:rPr lang="en-GB" sz="3100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r>
                          <a:rPr lang="en-GB" sz="3100" i="1">
                            <a:latin typeface="Cambria Math"/>
                          </a:rPr>
                          <m:t>− </m:t>
                        </m:r>
                        <m:f>
                          <m:fPr>
                            <m:ctrlPr>
                              <a:rPr lang="en-GB" sz="31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sz="3100" i="1">
                                <a:latin typeface="Cambria Math"/>
                              </a:rPr>
                              <m:t>𝑛</m:t>
                            </m:r>
                            <m:r>
                              <a:rPr lang="en-GB" sz="3100" i="1">
                                <a:latin typeface="Cambria Math"/>
                              </a:rPr>
                              <m:t>(</m:t>
                            </m:r>
                            <m:r>
                              <a:rPr lang="en-GB" sz="3100" i="1">
                                <a:latin typeface="Cambria Math"/>
                              </a:rPr>
                              <m:t>𝑛</m:t>
                            </m:r>
                            <m:r>
                              <a:rPr lang="en-GB" sz="3100" i="1">
                                <a:latin typeface="Cambria Math"/>
                              </a:rPr>
                              <m:t>−1)</m:t>
                            </m:r>
                          </m:num>
                          <m:den>
                            <m:r>
                              <a:rPr lang="en-GB" sz="3100" i="1">
                                <a:latin typeface="Cambria Math"/>
                              </a:rPr>
                              <m:t>1∙2</m:t>
                            </m:r>
                          </m:den>
                        </m:f>
                      </m:e>
                    </m:func>
                    <m:r>
                      <a:rPr lang="en-GB" sz="31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sz="31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100" i="1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GB" sz="31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10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3100" i="1">
                                <a:latin typeface="Cambria Math"/>
                              </a:rPr>
                              <m:t>𝜃</m:t>
                            </m:r>
                            <m:r>
                              <a:rPr lang="en-GB" sz="31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GB" sz="3100" i="1">
                            <a:latin typeface="Cambria Math"/>
                          </a:rPr>
                          <m:t>𝑛</m:t>
                        </m:r>
                        <m:r>
                          <a:rPr lang="en-GB" sz="3100" i="1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GB" sz="31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sz="31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3100" i="1">
                            <a:latin typeface="Cambria Math"/>
                          </a:rPr>
                          <m:t>(</m:t>
                        </m:r>
                        <m:func>
                          <m:funcPr>
                            <m:ctrlPr>
                              <a:rPr lang="en-GB" sz="3100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310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3100" i="1">
                                <a:latin typeface="Cambria Math"/>
                              </a:rPr>
                              <m:t>𝜃</m:t>
                            </m:r>
                            <m:r>
                              <a:rPr lang="en-GB" sz="3100" i="1"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GB" sz="3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100" i="1">
                        <a:latin typeface="Cambria Math"/>
                      </a:rPr>
                      <m:t>+ ∙∙∙</m:t>
                    </m:r>
                  </m:oMath>
                </a14:m>
                <a:r>
                  <a:rPr lang="en-GB" sz="3100" i="1" dirty="0"/>
                  <a:t> </a:t>
                </a:r>
                <a:r>
                  <a:rPr lang="en-GB" sz="3100" dirty="0"/>
                  <a:t> </a:t>
                </a:r>
              </a:p>
              <a:p>
                <a:pPr marL="0" indent="0">
                  <a:buNone/>
                </a:pP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Now let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𝜃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be infinitely small </a:t>
                </a: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and </a:t>
                </a:r>
              </a:p>
              <a:p>
                <a:pPr marL="0" indent="0">
                  <a:buNone/>
                </a:pPr>
                <a:r>
                  <a:rPr lang="en-GB" i="1" dirty="0" smtClean="0"/>
                  <a:t>n</a:t>
                </a:r>
                <a:r>
                  <a:rPr lang="en-GB" dirty="0" smtClean="0"/>
                  <a:t> </a:t>
                </a:r>
                <a:r>
                  <a:rPr lang="en-GB" dirty="0"/>
                  <a:t>infinitely great </a:t>
                </a: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so </a:t>
                </a:r>
                <a:r>
                  <a:rPr lang="en-GB" dirty="0"/>
                  <a:t>that their product </a:t>
                </a:r>
                <a:r>
                  <a:rPr lang="en-GB" i="1" dirty="0"/>
                  <a:t>n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𝜃</m:t>
                    </m:r>
                  </m:oMath>
                </a14:m>
                <a:r>
                  <a:rPr lang="en-GB" dirty="0"/>
                  <a:t> is finite and equal to </a:t>
                </a:r>
                <a:r>
                  <a:rPr lang="en-GB" i="1" dirty="0"/>
                  <a:t>x </a:t>
                </a:r>
                <a:r>
                  <a:rPr lang="en-GB" dirty="0"/>
                  <a:t>say</a:t>
                </a:r>
                <a:r>
                  <a:rPr lang="en-GB" i="1" dirty="0"/>
                  <a:t>.</a:t>
                </a:r>
                <a:r>
                  <a:rPr lang="en-GB" dirty="0"/>
                  <a:t> </a:t>
                </a: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This </a:t>
                </a:r>
                <a:r>
                  <a:rPr lang="en-GB" dirty="0"/>
                  <a:t>allowed him to replace </a:t>
                </a:r>
                <a:r>
                  <a:rPr lang="en-GB" i="1" dirty="0"/>
                  <a:t>cos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𝜃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by 1 and</a:t>
                </a:r>
                <a:r>
                  <a:rPr lang="en-GB" i="1" dirty="0"/>
                  <a:t> sin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𝜃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/>
                      </a:rPr>
                      <m:t>by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𝜃</m:t>
                    </m:r>
                    <m:r>
                      <a:rPr lang="en-GB" i="1">
                        <a:latin typeface="Cambria Math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420888"/>
                <a:ext cx="8856984" cy="4248472"/>
              </a:xfrm>
              <a:blipFill rotWithShape="1">
                <a:blip r:embed="rId2"/>
                <a:stretch>
                  <a:fillRect l="-1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9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Series expansions for </a:t>
            </a:r>
            <a:r>
              <a:rPr lang="en-GB" i="1" dirty="0" smtClean="0">
                <a:solidFill>
                  <a:srgbClr val="3366FF"/>
                </a:solidFill>
                <a:latin typeface="Garamond" panose="02020404030301010803" pitchFamily="18" charset="0"/>
              </a:rPr>
              <a:t>sin </a:t>
            </a: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and </a:t>
            </a:r>
            <a:r>
              <a:rPr lang="en-GB" i="1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cos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i="1" dirty="0"/>
                  <a:t>cos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</a:t>
                </a:r>
                <a:r>
                  <a:rPr lang="en-GB" i="1" dirty="0"/>
                  <a:t>=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 1</m:t>
                    </m:r>
                  </m:oMath>
                </a14:m>
                <a:r>
                  <a:rPr lang="en-GB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4!</m:t>
                        </m:r>
                      </m:den>
                    </m:f>
                  </m:oMath>
                </a14:m>
                <a:r>
                  <a:rPr lang="en-GB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6!</m:t>
                        </m:r>
                      </m:den>
                    </m:f>
                  </m:oMath>
                </a14:m>
                <a:r>
                  <a:rPr lang="en-GB" dirty="0"/>
                  <a:t> +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8!</m:t>
                        </m:r>
                      </m:den>
                    </m:f>
                    <m:r>
                      <a:rPr lang="en-GB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10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10!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12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12!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:r>
                  <a:rPr lang="en-GB" dirty="0" smtClean="0">
                    <a:sym typeface="Symbol"/>
                  </a:rPr>
                  <a:t>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i="1" dirty="0"/>
                  <a:t>sin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</a:t>
                </a:r>
                <a:r>
                  <a:rPr lang="en-GB" i="1" dirty="0"/>
                  <a:t>=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3!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5!</m:t>
                        </m:r>
                      </m:den>
                    </m:f>
                  </m:oMath>
                </a14:m>
                <a:r>
                  <a:rPr lang="en-GB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7!</m:t>
                        </m:r>
                      </m:den>
                    </m:f>
                  </m:oMath>
                </a14:m>
                <a:r>
                  <a:rPr lang="en-GB" dirty="0"/>
                  <a:t> +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9!</m:t>
                        </m:r>
                      </m:den>
                    </m:f>
                    <m:r>
                      <a:rPr lang="en-GB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11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11!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13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13!</m:t>
                        </m:r>
                      </m:den>
                    </m:f>
                  </m:oMath>
                </a14:m>
                <a:r>
                  <a:rPr lang="en-GB" dirty="0"/>
                  <a:t> + </a:t>
                </a:r>
                <a:r>
                  <a:rPr lang="en-GB" dirty="0" smtClean="0">
                    <a:sym typeface="Symbol"/>
                  </a:rPr>
                  <a:t></a:t>
                </a:r>
              </a:p>
              <a:p>
                <a:pPr marL="0" indent="0">
                  <a:buNone/>
                </a:pPr>
                <a:endParaRPr lang="en-GB" dirty="0">
                  <a:sym typeface="Symbol"/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sym typeface="Symbol"/>
                  </a:rPr>
                  <a:t>𝑥 is measured in radians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90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3366F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𝑖𝑥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= </a:t>
                </a:r>
                <a:r>
                  <a:rPr lang="en-GB" i="1" dirty="0">
                    <a:solidFill>
                      <a:srgbClr val="3366FF"/>
                    </a:solidFill>
                  </a:rPr>
                  <a:t>cos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r>
                  <a:rPr lang="en-GB" dirty="0" smtClean="0">
                    <a:solidFill>
                      <a:srgbClr val="3366FF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i="1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GB" i="1" dirty="0">
                    <a:solidFill>
                      <a:srgbClr val="3366FF"/>
                    </a:solidFill>
                  </a:rPr>
                  <a:t>sin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endParaRPr lang="en-GB" i="1" dirty="0">
                  <a:solidFill>
                    <a:srgbClr val="3366FF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3366F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𝑖𝑥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= </a:t>
                </a:r>
                <a:r>
                  <a:rPr lang="en-GB" i="1" dirty="0">
                    <a:solidFill>
                      <a:srgbClr val="3366FF"/>
                    </a:solidFill>
                  </a:rPr>
                  <a:t>cos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r>
                  <a:rPr lang="en-GB" dirty="0" smtClean="0">
                    <a:solidFill>
                      <a:srgbClr val="3366FF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i="1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GB" i="1" dirty="0">
                    <a:solidFill>
                      <a:srgbClr val="3366FF"/>
                    </a:solidFill>
                  </a:rPr>
                  <a:t>sin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endParaRPr lang="en-GB" i="1" dirty="0">
                  <a:solidFill>
                    <a:srgbClr val="3366FF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712968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3000" i="1" dirty="0" smtClean="0"/>
                  <a:t>cos</a:t>
                </a:r>
                <a:r>
                  <a:rPr lang="en-GB" sz="3000" dirty="0"/>
                  <a:t> 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3000" dirty="0"/>
                  <a:t> </a:t>
                </a:r>
                <a:r>
                  <a:rPr lang="en-GB" sz="3000" i="1" dirty="0"/>
                  <a:t>=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</a:rPr>
                      <m:t> 1</m:t>
                    </m:r>
                  </m:oMath>
                </a14:m>
                <a:r>
                  <a:rPr lang="en-GB" sz="3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4!</m:t>
                        </m:r>
                      </m:den>
                    </m:f>
                  </m:oMath>
                </a14:m>
                <a:r>
                  <a:rPr lang="en-GB" sz="3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6!</m:t>
                        </m:r>
                      </m:den>
                    </m:f>
                  </m:oMath>
                </a14:m>
                <a:r>
                  <a:rPr lang="en-GB" sz="3000" dirty="0"/>
                  <a:t> +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8!</m:t>
                        </m:r>
                      </m:den>
                    </m:f>
                    <m:r>
                      <a:rPr lang="en-GB" sz="3000">
                        <a:latin typeface="Cambria Math"/>
                      </a:rPr>
                      <m:t> </m:t>
                    </m:r>
                    <m:r>
                      <a:rPr lang="en-GB" sz="30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30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10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10!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12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12!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:r>
                  <a:rPr lang="en-GB" sz="3000" dirty="0" smtClean="0">
                    <a:sym typeface="Symbol"/>
                  </a:rPr>
                  <a:t>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3000" i="1" smtClean="0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 smtClean="0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3000" i="1" dirty="0"/>
                  <a:t>sin</a:t>
                </a:r>
                <a:r>
                  <a:rPr lang="en-GB" sz="3000" dirty="0"/>
                  <a:t> 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3000" dirty="0"/>
                  <a:t> </a:t>
                </a:r>
                <a:r>
                  <a:rPr lang="en-GB" sz="3000" i="1" dirty="0"/>
                  <a:t>=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3000" dirty="0"/>
                  <a:t> -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3!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5!</m:t>
                        </m:r>
                      </m:den>
                    </m:f>
                  </m:oMath>
                </a14:m>
                <a:r>
                  <a:rPr lang="en-GB" sz="3000" dirty="0"/>
                  <a:t> -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7!</m:t>
                        </m:r>
                      </m:den>
                    </m:f>
                  </m:oMath>
                </a14:m>
                <a:r>
                  <a:rPr lang="en-GB" sz="3000" dirty="0"/>
                  <a:t> +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9!</m:t>
                        </m:r>
                      </m:den>
                    </m:f>
                    <m:r>
                      <a:rPr lang="en-GB" sz="3000">
                        <a:latin typeface="Cambria Math"/>
                      </a:rPr>
                      <m:t> </m:t>
                    </m:r>
                    <m:r>
                      <a:rPr lang="en-GB" sz="30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3000" dirty="0"/>
                  <a:t>-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11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11!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13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13!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:r>
                  <a:rPr lang="en-GB" sz="3000" dirty="0">
                    <a:sym typeface="Symbol"/>
                  </a:rPr>
                  <a:t></a:t>
                </a:r>
                <a:endParaRPr lang="en-GB" sz="3000" dirty="0"/>
              </a:p>
              <a:p>
                <a:pPr marL="0" indent="0">
                  <a:buNone/>
                </a:pPr>
                <a:endParaRPr lang="en-GB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712968" cy="5069160"/>
              </a:xfrm>
              <a:blipFill rotWithShape="1">
                <a:blip r:embed="rId3"/>
                <a:stretch>
                  <a:fillRect l="-1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85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3366F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𝑖𝑥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= </a:t>
                </a:r>
                <a:r>
                  <a:rPr lang="en-GB" i="1" dirty="0">
                    <a:solidFill>
                      <a:srgbClr val="3366FF"/>
                    </a:solidFill>
                  </a:rPr>
                  <a:t>cos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r>
                  <a:rPr lang="en-GB" dirty="0" smtClean="0">
                    <a:solidFill>
                      <a:srgbClr val="3366FF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i="1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GB" i="1" dirty="0">
                    <a:solidFill>
                      <a:srgbClr val="3366FF"/>
                    </a:solidFill>
                  </a:rPr>
                  <a:t>sin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endParaRPr lang="en-GB" i="1" dirty="0">
                  <a:solidFill>
                    <a:srgbClr val="3366FF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712968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3000" i="1" dirty="0" smtClean="0"/>
                  <a:t>cos</a:t>
                </a:r>
                <a:r>
                  <a:rPr lang="en-GB" sz="3000" dirty="0"/>
                  <a:t> 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3000" dirty="0"/>
                  <a:t> </a:t>
                </a:r>
                <a:r>
                  <a:rPr lang="en-GB" sz="3000" i="1" dirty="0"/>
                  <a:t>=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</a:rPr>
                      <m:t> 1</m:t>
                    </m:r>
                  </m:oMath>
                </a14:m>
                <a:r>
                  <a:rPr lang="en-GB" sz="3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4!</m:t>
                        </m:r>
                      </m:den>
                    </m:f>
                  </m:oMath>
                </a14:m>
                <a:r>
                  <a:rPr lang="en-GB" sz="3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6!</m:t>
                        </m:r>
                      </m:den>
                    </m:f>
                  </m:oMath>
                </a14:m>
                <a:r>
                  <a:rPr lang="en-GB" sz="3000" dirty="0"/>
                  <a:t> +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8!</m:t>
                        </m:r>
                      </m:den>
                    </m:f>
                    <m:r>
                      <a:rPr lang="en-GB" sz="3000">
                        <a:latin typeface="Cambria Math"/>
                      </a:rPr>
                      <m:t> </m:t>
                    </m:r>
                    <m:r>
                      <a:rPr lang="en-GB" sz="30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30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10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10!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12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12!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:r>
                  <a:rPr lang="en-GB" sz="3000" dirty="0" smtClean="0">
                    <a:sym typeface="Symbol"/>
                  </a:rPr>
                  <a:t>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3000" i="1" dirty="0"/>
                  <a:t>sin</a:t>
                </a:r>
                <a:r>
                  <a:rPr lang="en-GB" sz="3000" dirty="0"/>
                  <a:t> 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3000" dirty="0"/>
                  <a:t> </a:t>
                </a:r>
                <a:r>
                  <a:rPr lang="en-GB" sz="3000" i="1" dirty="0"/>
                  <a:t>=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3000" dirty="0"/>
                  <a:t> -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3!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5!</m:t>
                        </m:r>
                      </m:den>
                    </m:f>
                  </m:oMath>
                </a14:m>
                <a:r>
                  <a:rPr lang="en-GB" sz="3000" dirty="0"/>
                  <a:t> -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7!</m:t>
                        </m:r>
                      </m:den>
                    </m:f>
                  </m:oMath>
                </a14:m>
                <a:r>
                  <a:rPr lang="en-GB" sz="3000" dirty="0"/>
                  <a:t> +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9!</m:t>
                        </m:r>
                      </m:den>
                    </m:f>
                    <m:r>
                      <a:rPr lang="en-GB" sz="3000">
                        <a:latin typeface="Cambria Math"/>
                      </a:rPr>
                      <m:t> </m:t>
                    </m:r>
                    <m:r>
                      <a:rPr lang="en-GB" sz="30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3000" dirty="0"/>
                  <a:t>-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11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11!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13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13!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:r>
                  <a:rPr lang="en-GB" sz="3000" dirty="0">
                    <a:sym typeface="Symbol"/>
                  </a:rPr>
                  <a:t></a:t>
                </a:r>
                <a:endParaRPr lang="en-GB" sz="3000" dirty="0"/>
              </a:p>
              <a:p>
                <a:pPr marL="0" indent="0">
                  <a:buNone/>
                </a:pPr>
                <a:r>
                  <a:rPr lang="en-GB" dirty="0" smtClean="0">
                    <a:latin typeface="Garamond" panose="02020404030301010803" pitchFamily="18" charset="0"/>
                  </a:rPr>
                  <a:t>Add to get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1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-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3!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4!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5!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6!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-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7!</m:t>
                        </m:r>
                      </m:den>
                    </m:f>
                  </m:oMath>
                </a14:m>
                <a:r>
                  <a:rPr lang="en-GB" dirty="0"/>
                  <a:t> +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8!</m:t>
                        </m:r>
                      </m:den>
                    </m:f>
                    <m:r>
                      <a:rPr lang="en-GB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9!</m:t>
                        </m:r>
                      </m:den>
                    </m:f>
                  </m:oMath>
                </a14:m>
                <a:r>
                  <a:rPr lang="en-GB" dirty="0" smtClean="0">
                    <a:sym typeface="Symbol"/>
                  </a:rPr>
                  <a:t> </a:t>
                </a:r>
                <a:r>
                  <a:rPr lang="en-GB" dirty="0">
                    <a:sym typeface="Symbol"/>
                  </a:rPr>
                  <a:t></a:t>
                </a:r>
              </a:p>
              <a:p>
                <a:pPr marL="0" indent="0">
                  <a:buNone/>
                </a:pPr>
                <a:endParaRPr lang="en-GB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712968" cy="5069160"/>
              </a:xfrm>
              <a:blipFill rotWithShape="1">
                <a:blip r:embed="rId3"/>
                <a:stretch>
                  <a:fillRect l="-17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6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3366F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𝑖𝑥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= </a:t>
                </a:r>
                <a:r>
                  <a:rPr lang="en-GB" i="1" dirty="0">
                    <a:solidFill>
                      <a:srgbClr val="3366FF"/>
                    </a:solidFill>
                  </a:rPr>
                  <a:t>cos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r>
                  <a:rPr lang="en-GB" dirty="0" smtClean="0">
                    <a:solidFill>
                      <a:srgbClr val="3366FF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i="1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GB" i="1" dirty="0">
                    <a:solidFill>
                      <a:srgbClr val="3366FF"/>
                    </a:solidFill>
                  </a:rPr>
                  <a:t>sin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endParaRPr lang="en-GB" i="1" dirty="0">
                  <a:solidFill>
                    <a:srgbClr val="3366FF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712968" cy="506916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GB" sz="3000" i="1" dirty="0" smtClean="0"/>
                  <a:t>cos</a:t>
                </a:r>
                <a:r>
                  <a:rPr lang="en-GB" sz="3000" dirty="0"/>
                  <a:t> 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3000" dirty="0"/>
                  <a:t> </a:t>
                </a:r>
                <a:r>
                  <a:rPr lang="en-GB" sz="3000" i="1" dirty="0"/>
                  <a:t>=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</a:rPr>
                      <m:t> 1</m:t>
                    </m:r>
                  </m:oMath>
                </a14:m>
                <a:r>
                  <a:rPr lang="en-GB" sz="3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4!</m:t>
                        </m:r>
                      </m:den>
                    </m:f>
                  </m:oMath>
                </a14:m>
                <a:r>
                  <a:rPr lang="en-GB" sz="30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6!</m:t>
                        </m:r>
                      </m:den>
                    </m:f>
                  </m:oMath>
                </a14:m>
                <a:r>
                  <a:rPr lang="en-GB" sz="3000" dirty="0"/>
                  <a:t> +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8!</m:t>
                        </m:r>
                      </m:den>
                    </m:f>
                    <m:r>
                      <a:rPr lang="en-GB" sz="3000">
                        <a:latin typeface="Cambria Math"/>
                      </a:rPr>
                      <m:t> </m:t>
                    </m:r>
                    <m:r>
                      <a:rPr lang="en-GB" sz="30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3000" dirty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10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10!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12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12!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:r>
                  <a:rPr lang="en-GB" sz="3000" dirty="0" smtClean="0">
                    <a:sym typeface="Symbol"/>
                  </a:rPr>
                  <a:t>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3000" i="1" dirty="0"/>
                  <a:t>sin</a:t>
                </a:r>
                <a:r>
                  <a:rPr lang="en-GB" sz="3000" dirty="0"/>
                  <a:t> 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3000" dirty="0"/>
                  <a:t> </a:t>
                </a:r>
                <a:r>
                  <a:rPr lang="en-GB" sz="3000" i="1" dirty="0"/>
                  <a:t>=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latin typeface="Cambria Math"/>
                      </a:rPr>
                      <m:t>𝑥</m:t>
                    </m:r>
                  </m:oMath>
                </a14:m>
                <a:r>
                  <a:rPr lang="en-GB" sz="3000" dirty="0"/>
                  <a:t> -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3!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5!</m:t>
                        </m:r>
                      </m:den>
                    </m:f>
                  </m:oMath>
                </a14:m>
                <a:r>
                  <a:rPr lang="en-GB" sz="3000" dirty="0"/>
                  <a:t> -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7!</m:t>
                        </m:r>
                      </m:den>
                    </m:f>
                  </m:oMath>
                </a14:m>
                <a:r>
                  <a:rPr lang="en-GB" sz="3000" dirty="0"/>
                  <a:t> +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9!</m:t>
                        </m:r>
                      </m:den>
                    </m:f>
                    <m:r>
                      <a:rPr lang="en-GB" sz="3000">
                        <a:latin typeface="Cambria Math"/>
                      </a:rPr>
                      <m:t> </m:t>
                    </m:r>
                    <m:r>
                      <a:rPr lang="en-GB" sz="30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3000" dirty="0"/>
                  <a:t>-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11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11!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13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13!</m:t>
                        </m:r>
                      </m:den>
                    </m:f>
                  </m:oMath>
                </a14:m>
                <a:r>
                  <a:rPr lang="en-GB" sz="3000" dirty="0"/>
                  <a:t> + </a:t>
                </a:r>
                <a:r>
                  <a:rPr lang="en-GB" sz="3000" dirty="0">
                    <a:sym typeface="Symbol"/>
                  </a:rPr>
                  <a:t></a:t>
                </a:r>
                <a:endParaRPr lang="en-GB" sz="3000" dirty="0"/>
              </a:p>
              <a:p>
                <a:pPr marL="0" indent="0">
                  <a:buNone/>
                </a:pPr>
                <a:r>
                  <a:rPr lang="en-GB" dirty="0" smtClean="0">
                    <a:latin typeface="Garamond" panose="02020404030301010803" pitchFamily="18" charset="0"/>
                  </a:rPr>
                  <a:t>Add to get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1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-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3!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4!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5!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6!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-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7!</m:t>
                        </m:r>
                      </m:den>
                    </m:f>
                  </m:oMath>
                </a14:m>
                <a:r>
                  <a:rPr lang="en-GB" dirty="0"/>
                  <a:t> +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8!</m:t>
                        </m:r>
                      </m:den>
                    </m:f>
                    <m:r>
                      <a:rPr lang="en-GB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latin typeface="Cambria Math"/>
                          </a:rPr>
                          <m:t>9!</m:t>
                        </m:r>
                      </m:den>
                    </m:f>
                  </m:oMath>
                </a14:m>
                <a:r>
                  <a:rPr lang="en-GB" dirty="0" smtClean="0">
                    <a:sym typeface="Symbol"/>
                  </a:rPr>
                  <a:t> </a:t>
                </a:r>
                <a:r>
                  <a:rPr lang="en-GB" dirty="0">
                    <a:sym typeface="Symbol"/>
                  </a:rPr>
                  <a:t></a:t>
                </a:r>
              </a:p>
              <a:p>
                <a:pPr marL="0" indent="0">
                  <a:buNone/>
                </a:pPr>
                <a:r>
                  <a:rPr lang="en-GB" dirty="0" smtClean="0">
                    <a:latin typeface="Garamond" panose="02020404030301010803" pitchFamily="18" charset="0"/>
                  </a:rPr>
                  <a:t>which is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i="1" dirty="0">
                    <a:solidFill>
                      <a:schemeClr val="tx1"/>
                    </a:solidFill>
                  </a:rPr>
                  <a:t> = </a:t>
                </a:r>
                <a:r>
                  <a:rPr lang="en-GB" dirty="0">
                    <a:solidFill>
                      <a:schemeClr val="tx1"/>
                    </a:solidFill>
                  </a:rPr>
                  <a:t>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1!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𝑖𝑥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𝑖𝑥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3!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𝑖𝑥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4!</m:t>
                        </m:r>
                      </m:den>
                    </m:f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𝑖𝑥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5!</m:t>
                        </m:r>
                      </m:den>
                    </m:f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𝑖𝑥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6!</m:t>
                        </m:r>
                      </m:den>
                    </m:f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𝑖𝑥</m:t>
                            </m:r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7!</m:t>
                        </m:r>
                      </m:den>
                    </m:f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+ </a:t>
                </a:r>
                <a:r>
                  <a:rPr lang="en-GB" dirty="0">
                    <a:solidFill>
                      <a:schemeClr val="tx1"/>
                    </a:solidFill>
                    <a:sym typeface="Symbol"/>
                  </a:rPr>
                  <a:t>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712968" cy="5069160"/>
              </a:xfrm>
              <a:blipFill rotWithShape="1">
                <a:blip r:embed="rId3"/>
                <a:stretch>
                  <a:fillRect l="-1608" r="-1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43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3366F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𝑖𝑥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= </a:t>
                </a:r>
                <a:r>
                  <a:rPr lang="en-GB" i="1" dirty="0">
                    <a:solidFill>
                      <a:srgbClr val="3366FF"/>
                    </a:solidFill>
                  </a:rPr>
                  <a:t>cos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r>
                  <a:rPr lang="en-GB" dirty="0" smtClean="0">
                    <a:solidFill>
                      <a:srgbClr val="3366FF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i="1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GB" i="1" dirty="0">
                    <a:solidFill>
                      <a:srgbClr val="3366FF"/>
                    </a:solidFill>
                  </a:rPr>
                  <a:t>sin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endParaRPr lang="en-GB" i="1" dirty="0">
                  <a:solidFill>
                    <a:srgbClr val="3366FF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712968" cy="50691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GB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endParaRPr lang="en-GB" dirty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endParaRPr lang="en-GB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endParaRPr lang="en-GB" sz="2800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sz="3000" dirty="0" smtClean="0">
                    <a:latin typeface="Garamond" panose="02020404030301010803" pitchFamily="18" charset="0"/>
                  </a:rPr>
                  <a:t>Add </a:t>
                </a:r>
                <a:r>
                  <a:rPr lang="en-GB" sz="3000" dirty="0" smtClean="0">
                    <a:latin typeface="Garamond" panose="02020404030301010803" pitchFamily="18" charset="0"/>
                  </a:rPr>
                  <a:t>to get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</a:rPr>
                      <m:t>1</m:t>
                    </m:r>
                  </m:oMath>
                </a14:m>
                <a:r>
                  <a:rPr lang="en-GB" sz="3000" dirty="0"/>
                  <a:t> </a:t>
                </a:r>
                <a:r>
                  <a:rPr lang="en-GB" sz="3000" dirty="0" smtClean="0"/>
                  <a:t>+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latin typeface="Cambria Math"/>
                      </a:rPr>
                      <m:t>𝑥</m:t>
                    </m:r>
                    <m:r>
                      <a:rPr lang="en-GB" sz="3000" i="1">
                        <a:latin typeface="Cambria Math"/>
                      </a:rPr>
                      <m:t> </m:t>
                    </m:r>
                  </m:oMath>
                </a14:m>
                <a:r>
                  <a:rPr lang="en-GB" sz="30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GB" sz="3000" dirty="0"/>
                  <a:t> </a:t>
                </a:r>
                <a:r>
                  <a:rPr lang="en-GB" sz="3000" dirty="0" smtClean="0"/>
                  <a:t>-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3!</m:t>
                        </m:r>
                      </m:den>
                    </m:f>
                  </m:oMath>
                </a14:m>
                <a:r>
                  <a:rPr lang="en-GB" sz="3000" dirty="0"/>
                  <a:t> </a:t>
                </a:r>
                <a:r>
                  <a:rPr lang="en-GB" sz="3000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4!</m:t>
                        </m:r>
                      </m:den>
                    </m:f>
                  </m:oMath>
                </a14:m>
                <a:r>
                  <a:rPr lang="en-GB" sz="3000" dirty="0"/>
                  <a:t> </a:t>
                </a:r>
                <a:r>
                  <a:rPr lang="en-GB" sz="3000" dirty="0" smtClean="0"/>
                  <a:t>+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5!</m:t>
                        </m:r>
                      </m:den>
                    </m:f>
                  </m:oMath>
                </a14:m>
                <a:r>
                  <a:rPr lang="en-GB" sz="3000" dirty="0"/>
                  <a:t> </a:t>
                </a:r>
                <a:r>
                  <a:rPr lang="en-GB" sz="30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6!</m:t>
                        </m:r>
                      </m:den>
                    </m:f>
                  </m:oMath>
                </a14:m>
                <a:r>
                  <a:rPr lang="en-GB" sz="3000" dirty="0"/>
                  <a:t> </a:t>
                </a:r>
                <a:r>
                  <a:rPr lang="en-GB" sz="3000" dirty="0" smtClean="0"/>
                  <a:t>- </a:t>
                </a:r>
                <a14:m>
                  <m:oMath xmlns:m="http://schemas.openxmlformats.org/officeDocument/2006/math"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7!</m:t>
                        </m:r>
                      </m:den>
                    </m:f>
                  </m:oMath>
                </a14:m>
                <a:r>
                  <a:rPr lang="en-GB" sz="3000" dirty="0"/>
                  <a:t> +</a:t>
                </a:r>
                <a14:m>
                  <m:oMath xmlns:m="http://schemas.openxmlformats.org/officeDocument/2006/math">
                    <m:r>
                      <a:rPr lang="en-GB" sz="30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8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8!</m:t>
                        </m:r>
                      </m:den>
                    </m:f>
                    <m:r>
                      <a:rPr lang="en-GB" sz="3000">
                        <a:latin typeface="Cambria Math"/>
                      </a:rPr>
                      <m:t> </m:t>
                    </m:r>
                    <m:r>
                      <a:rPr lang="en-GB" sz="3000" b="0" i="1" smtClean="0">
                        <a:latin typeface="Cambria Math"/>
                      </a:rPr>
                      <m:t>+</m:t>
                    </m:r>
                    <m:r>
                      <a:rPr lang="en-GB" sz="3000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  <m:f>
                      <m:fPr>
                        <m:ctrlPr>
                          <a:rPr lang="en-GB" sz="3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sz="3000" i="1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latin typeface="Cambria Math"/>
                          </a:rPr>
                          <m:t>9!</m:t>
                        </m:r>
                      </m:den>
                    </m:f>
                  </m:oMath>
                </a14:m>
                <a:r>
                  <a:rPr lang="en-GB" sz="3000" dirty="0" smtClean="0">
                    <a:sym typeface="Symbol"/>
                  </a:rPr>
                  <a:t> </a:t>
                </a:r>
                <a:r>
                  <a:rPr lang="en-GB" sz="3000" dirty="0">
                    <a:sym typeface="Symbol"/>
                  </a:rPr>
                  <a:t></a:t>
                </a:r>
              </a:p>
              <a:p>
                <a:pPr marL="0" indent="0">
                  <a:buNone/>
                </a:pPr>
                <a:r>
                  <a:rPr lang="en-GB" sz="3000" dirty="0" smtClean="0">
                    <a:latin typeface="Garamond" panose="02020404030301010803" pitchFamily="18" charset="0"/>
                  </a:rPr>
                  <a:t>which is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3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sz="3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3000" i="1" dirty="0">
                    <a:solidFill>
                      <a:schemeClr val="tx1"/>
                    </a:solidFill>
                  </a:rPr>
                  <a:t> = </a:t>
                </a:r>
                <a:r>
                  <a:rPr lang="en-GB" sz="3000" dirty="0">
                    <a:solidFill>
                      <a:schemeClr val="tx1"/>
                    </a:solidFill>
                  </a:rPr>
                  <a:t>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1!</m:t>
                        </m:r>
                      </m:den>
                    </m:f>
                  </m:oMath>
                </a14:m>
                <a:r>
                  <a:rPr lang="en-GB" sz="30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𝑖𝑥</m:t>
                            </m:r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GB" sz="3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2!</m:t>
                        </m:r>
                      </m:den>
                    </m:f>
                  </m:oMath>
                </a14:m>
                <a:r>
                  <a:rPr lang="en-GB" sz="30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𝑖𝑥</m:t>
                            </m:r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GB" sz="3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3!</m:t>
                        </m:r>
                      </m:den>
                    </m:f>
                  </m:oMath>
                </a14:m>
                <a:r>
                  <a:rPr lang="en-GB" sz="30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𝑖𝑥</m:t>
                            </m:r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GB" sz="3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4!</m:t>
                        </m:r>
                      </m:den>
                    </m:f>
                    <m:r>
                      <a:rPr lang="en-GB" sz="3000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GB" sz="300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𝑖𝑥</m:t>
                            </m:r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GB" sz="3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5!</m:t>
                        </m:r>
                      </m:den>
                    </m:f>
                    <m:r>
                      <a:rPr lang="en-GB" sz="3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300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𝑖𝑥</m:t>
                            </m:r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GB" sz="3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6!</m:t>
                        </m:r>
                      </m:den>
                    </m:f>
                    <m:r>
                      <a:rPr lang="en-GB" sz="30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GB" sz="3000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𝑖𝑥</m:t>
                            </m:r>
                            <m:r>
                              <a:rPr lang="en-GB" sz="3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GB" sz="3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GB" sz="3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7!</m:t>
                        </m:r>
                      </m:den>
                    </m:f>
                    <m:r>
                      <a:rPr lang="en-GB" sz="3000" i="1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GB" sz="3000" dirty="0">
                    <a:solidFill>
                      <a:schemeClr val="tx1"/>
                    </a:solidFill>
                  </a:rPr>
                  <a:t>+ </a:t>
                </a:r>
                <a:r>
                  <a:rPr lang="en-GB" sz="3000" dirty="0">
                    <a:solidFill>
                      <a:schemeClr val="tx1"/>
                    </a:solidFill>
                    <a:sym typeface="Symbol"/>
                  </a:rPr>
                  <a:t></a:t>
                </a:r>
                <a:endParaRPr lang="en-GB" sz="3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712968" cy="5069160"/>
              </a:xfrm>
              <a:blipFill rotWithShape="1">
                <a:blip r:embed="rId3"/>
                <a:stretch>
                  <a:fillRect l="-1608" r="-1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771800" y="1757134"/>
                <a:ext cx="2478564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 smtClean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Note: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7030A0"/>
                        </a:solidFill>
                      </a:rPr>
                      <m:t>𝑖</m:t>
                    </m:r>
                  </m:oMath>
                </a14:m>
                <a:r>
                  <a:rPr lang="en-GB" sz="2800" baseline="30000" dirty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2</a:t>
                </a:r>
                <a:r>
                  <a:rPr lang="en-GB" sz="2800" dirty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 = -1</a:t>
                </a:r>
              </a:p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7030A0"/>
                        </a:solidFill>
                      </a:rPr>
                      <m:t>𝑖</m:t>
                    </m:r>
                  </m:oMath>
                </a14:m>
                <a:r>
                  <a:rPr lang="en-GB" sz="2800" baseline="30000" dirty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3</a:t>
                </a:r>
                <a:r>
                  <a:rPr lang="en-GB" sz="2800" dirty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 = -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7030A0"/>
                        </a:solidFill>
                      </a:rPr>
                      <m:t>𝑖</m:t>
                    </m:r>
                  </m:oMath>
                </a14:m>
                <a:endParaRPr lang="en-GB" sz="2800" dirty="0">
                  <a:solidFill>
                    <a:srgbClr val="7030A0"/>
                  </a:solidFill>
                  <a:latin typeface="Garamond" panose="02020404030301010803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7030A0"/>
                        </a:solidFill>
                      </a:rPr>
                      <m:t>𝑖</m:t>
                    </m:r>
                  </m:oMath>
                </a14:m>
                <a:r>
                  <a:rPr lang="en-GB" sz="2800" baseline="30000" dirty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4</a:t>
                </a:r>
                <a:r>
                  <a:rPr lang="en-GB" sz="2800" dirty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 = 1</a:t>
                </a:r>
              </a:p>
              <a:p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7030A0"/>
                        </a:solidFill>
                      </a:rPr>
                      <m:t>𝑖</m:t>
                    </m:r>
                  </m:oMath>
                </a14:m>
                <a:r>
                  <a:rPr lang="en-GB" sz="2800" baseline="30000" dirty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5</a:t>
                </a:r>
                <a:r>
                  <a:rPr lang="en-GB" sz="2800" dirty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7030A0"/>
                        </a:solidFill>
                      </a:rPr>
                      <m:t>𝑖</m:t>
                    </m:r>
                  </m:oMath>
                </a14:m>
                <a:r>
                  <a:rPr lang="en-GB" sz="2800" b="1" dirty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GB" sz="2800" dirty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and so </a:t>
                </a:r>
                <a:r>
                  <a:rPr lang="en-GB" sz="2800" dirty="0" smtClean="0">
                    <a:solidFill>
                      <a:srgbClr val="7030A0"/>
                    </a:solidFill>
                    <a:latin typeface="Garamond" panose="02020404030301010803" pitchFamily="18" charset="0"/>
                  </a:rPr>
                  <a:t>on</a:t>
                </a:r>
                <a:endParaRPr lang="en-GB" sz="2800" dirty="0">
                  <a:solidFill>
                    <a:srgbClr val="7030A0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757134"/>
                <a:ext cx="2478564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5172" t="-3356" r="-985" b="-8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4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Euler’s formula in </a:t>
            </a:r>
            <a:r>
              <a:rPr lang="en-GB" i="1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Introductio</a:t>
            </a:r>
            <a:r>
              <a:rPr lang="en-GB" i="1" dirty="0" smtClean="0">
                <a:solidFill>
                  <a:srgbClr val="3366FF"/>
                </a:solidFill>
                <a:latin typeface="Garamond" panose="02020404030301010803" pitchFamily="18" charset="0"/>
              </a:rPr>
              <a:t>, </a:t>
            </a: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1748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5667"/>
            <a:ext cx="6041118" cy="4047549"/>
          </a:xfrm>
        </p:spPr>
      </p:pic>
      <p:sp>
        <p:nvSpPr>
          <p:cNvPr id="5" name="TextBox 4"/>
          <p:cNvSpPr txBox="1"/>
          <p:nvPr/>
        </p:nvSpPr>
        <p:spPr>
          <a:xfrm>
            <a:off x="5796136" y="2132856"/>
            <a:ext cx="3203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From which it can be worked out in what way the exponentials of imaginary quantities can be reduced to the </a:t>
            </a:r>
            <a:r>
              <a:rPr lang="en-GB" sz="2400" dirty="0" err="1" smtClean="0">
                <a:latin typeface="Garamond" panose="02020404030301010803" pitchFamily="18" charset="0"/>
              </a:rPr>
              <a:t>sines</a:t>
            </a:r>
            <a:r>
              <a:rPr lang="en-GB" sz="2400" dirty="0" smtClean="0">
                <a:latin typeface="Garamond" panose="02020404030301010803" pitchFamily="18" charset="0"/>
              </a:rPr>
              <a:t> and cosines of real arcs</a:t>
            </a:r>
            <a:endParaRPr lang="en-GB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3366F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𝑖𝑥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= </a:t>
                </a:r>
                <a:r>
                  <a:rPr lang="en-GB" i="1" dirty="0">
                    <a:solidFill>
                      <a:srgbClr val="3366FF"/>
                    </a:solidFill>
                  </a:rPr>
                  <a:t>cos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r>
                  <a:rPr lang="en-GB" dirty="0" smtClean="0">
                    <a:solidFill>
                      <a:srgbClr val="3366FF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i="1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GB" i="1" dirty="0">
                    <a:solidFill>
                      <a:srgbClr val="3366FF"/>
                    </a:solidFill>
                  </a:rPr>
                  <a:t>sin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endParaRPr lang="en-GB" i="1" dirty="0">
                  <a:solidFill>
                    <a:srgbClr val="3366FF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712968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>
                    <a:latin typeface="Garamond" panose="02020404030301010803" pitchFamily="18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 equal to </a:t>
                </a:r>
                <a:r>
                  <a:rPr lang="el-GR" dirty="0">
                    <a:latin typeface="Garamond" panose="02020404030301010803" pitchFamily="18" charset="0"/>
                  </a:rPr>
                  <a:t>π</a:t>
                </a:r>
                <a:r>
                  <a:rPr lang="en-GB" dirty="0">
                    <a:latin typeface="Garamond" panose="02020404030301010803" pitchFamily="18" charset="0"/>
                  </a:rPr>
                  <a:t> </a:t>
                </a:r>
                <a:endParaRPr lang="en-GB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l-GR" dirty="0">
                            <a:latin typeface="Garamond" panose="02020404030301010803" pitchFamily="18" charset="0"/>
                          </a:rPr>
                          <m:t>π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GB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= </a:t>
                </a:r>
                <a:r>
                  <a:rPr lang="en-GB" i="1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cos</a:t>
                </a:r>
                <a:r>
                  <a:rPr lang="en-GB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l-GR" dirty="0" smtClean="0">
                    <a:latin typeface="Garamond" panose="02020404030301010803" pitchFamily="18" charset="0"/>
                  </a:rPr>
                  <a:t>π</a:t>
                </a:r>
                <a:r>
                  <a:rPr lang="en-GB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i="1" dirty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GB" i="1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sin </a:t>
                </a:r>
                <a:r>
                  <a:rPr lang="el-GR" dirty="0" smtClean="0">
                    <a:latin typeface="Garamond" panose="02020404030301010803" pitchFamily="18" charset="0"/>
                  </a:rPr>
                  <a:t>π</a:t>
                </a:r>
                <a:endParaRPr lang="en-GB" dirty="0" smtClean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and </a:t>
                </a:r>
                <a:r>
                  <a:rPr lang="en-GB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use 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cos </a:t>
                </a:r>
                <a:r>
                  <a:rPr lang="el-GR" i="1" dirty="0" smtClean="0">
                    <a:latin typeface="Garamond" panose="02020404030301010803" pitchFamily="18" charset="0"/>
                  </a:rPr>
                  <a:t>π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 = </a:t>
                </a:r>
                <a:r>
                  <a:rPr lang="en-GB" dirty="0" smtClean="0">
                    <a:latin typeface="Garamond" panose="02020404030301010803" pitchFamily="18" charset="0"/>
                  </a:rPr>
                  <a:t>-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1 </a:t>
                </a:r>
                <a:r>
                  <a:rPr lang="en-GB" dirty="0" smtClean="0">
                    <a:latin typeface="Garamond" panose="02020404030301010803" pitchFamily="18" charset="0"/>
                  </a:rPr>
                  <a:t>and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 sin </a:t>
                </a:r>
                <a:r>
                  <a:rPr lang="el-GR" i="1" dirty="0" smtClean="0">
                    <a:latin typeface="Garamond" panose="02020404030301010803" pitchFamily="18" charset="0"/>
                  </a:rPr>
                  <a:t>π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 = 0</a:t>
                </a:r>
              </a:p>
              <a:p>
                <a:pPr marL="0" indent="0">
                  <a:buNone/>
                </a:pPr>
                <a:r>
                  <a:rPr lang="en-GB" dirty="0">
                    <a:latin typeface="Garamond" panose="02020404030301010803" pitchFamily="18" charset="0"/>
                  </a:rPr>
                  <a:t>g</a:t>
                </a:r>
                <a:r>
                  <a:rPr lang="en-GB" dirty="0" smtClean="0">
                    <a:latin typeface="Garamond" panose="02020404030301010803" pitchFamily="18" charset="0"/>
                  </a:rPr>
                  <a:t>iving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𝑖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π</m:t>
                        </m:r>
                      </m:sup>
                    </m:sSup>
                  </m:oMath>
                </a14:m>
                <a:r>
                  <a:rPr lang="en-GB" dirty="0">
                    <a:latin typeface="Garamond" panose="02020404030301010803" pitchFamily="18" charset="0"/>
                  </a:rPr>
                  <a:t> </a:t>
                </a:r>
                <a:r>
                  <a:rPr lang="en-GB" dirty="0" smtClean="0">
                    <a:latin typeface="Garamond" panose="02020404030301010803" pitchFamily="18" charset="0"/>
                  </a:rPr>
                  <a:t>= -1</a:t>
                </a:r>
              </a:p>
              <a:p>
                <a:pPr marL="0" indent="0" algn="ctr">
                  <a:buNone/>
                </a:pPr>
                <a:r>
                  <a:rPr lang="en-GB" dirty="0">
                    <a:latin typeface="Garamond" panose="02020404030301010803" pitchFamily="18" charset="0"/>
                  </a:rPr>
                  <a:t>o</a:t>
                </a:r>
                <a:r>
                  <a:rPr lang="en-GB" dirty="0" smtClean="0">
                    <a:latin typeface="Garamond" panose="02020404030301010803" pitchFamily="18" charset="0"/>
                  </a:rPr>
                  <a:t>r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GB" b="1" i="1">
                            <a:latin typeface="Cambria Math"/>
                          </a:rPr>
                          <m:t>𝒊</m:t>
                        </m:r>
                        <m:r>
                          <a:rPr lang="el-GR" b="1" i="1">
                            <a:latin typeface="Cambria Math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GB" b="1" dirty="0">
                    <a:latin typeface="Garamond" panose="02020404030301010803" pitchFamily="18" charset="0"/>
                  </a:rPr>
                  <a:t> </a:t>
                </a:r>
                <a:r>
                  <a:rPr lang="en-GB" b="1" dirty="0" smtClean="0">
                    <a:latin typeface="Garamond" panose="02020404030301010803" pitchFamily="18" charset="0"/>
                  </a:rPr>
                  <a:t>+ 1 = 0</a:t>
                </a:r>
                <a:endParaRPr lang="en-GB" b="1" dirty="0">
                  <a:latin typeface="Garamond" panose="02020404030301010803" pitchFamily="18" charset="0"/>
                </a:endParaRPr>
              </a:p>
              <a:p>
                <a:pPr marL="0" indent="0" algn="ctr">
                  <a:buNone/>
                </a:pPr>
                <a:endParaRPr lang="en-GB" dirty="0">
                  <a:latin typeface="Garamond" panose="02020404030301010803" pitchFamily="18" charset="0"/>
                </a:endParaRPr>
              </a:p>
              <a:p>
                <a:pPr marL="0" indent="0" algn="ctr">
                  <a:buNone/>
                </a:pPr>
                <a:endParaRPr lang="en-GB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712968" cy="5069160"/>
              </a:xfrm>
              <a:blipFill rotWithShape="1">
                <a:blip r:embed="rId3"/>
                <a:stretch>
                  <a:fillRect l="-1748" t="-1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3366F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𝑖𝑥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= </a:t>
                </a:r>
                <a:r>
                  <a:rPr lang="en-GB" i="1" dirty="0">
                    <a:solidFill>
                      <a:srgbClr val="3366FF"/>
                    </a:solidFill>
                  </a:rPr>
                  <a:t>cos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r>
                  <a:rPr lang="en-GB" dirty="0" smtClean="0">
                    <a:solidFill>
                      <a:srgbClr val="3366FF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i="1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GB" i="1" dirty="0">
                    <a:solidFill>
                      <a:srgbClr val="3366FF"/>
                    </a:solidFill>
                  </a:rPr>
                  <a:t>sin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endParaRPr lang="en-GB" i="1" dirty="0">
                  <a:solidFill>
                    <a:srgbClr val="3366FF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712968" cy="50691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GB" dirty="0" smtClean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endParaRPr lang="en-GB" dirty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equal to </a:t>
                </a:r>
                <a:r>
                  <a:rPr lang="el-GR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π</a:t>
                </a:r>
                <a:r>
                  <a:rPr lang="en-GB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/2 and use 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cos </a:t>
                </a:r>
                <a:r>
                  <a:rPr lang="el-GR" i="1" dirty="0" smtClean="0">
                    <a:latin typeface="Garamond" panose="02020404030301010803" pitchFamily="18" charset="0"/>
                  </a:rPr>
                  <a:t>π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/2 = </a:t>
                </a:r>
                <a:r>
                  <a:rPr lang="en-GB" i="1" dirty="0">
                    <a:latin typeface="Garamond" panose="02020404030301010803" pitchFamily="18" charset="0"/>
                  </a:rPr>
                  <a:t>0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 </a:t>
                </a:r>
                <a:r>
                  <a:rPr lang="en-GB" dirty="0" smtClean="0">
                    <a:latin typeface="Garamond" panose="02020404030301010803" pitchFamily="18" charset="0"/>
                  </a:rPr>
                  <a:t>and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 sin </a:t>
                </a:r>
                <a:r>
                  <a:rPr lang="el-GR" i="1" dirty="0" smtClean="0">
                    <a:latin typeface="Garamond" panose="02020404030301010803" pitchFamily="18" charset="0"/>
                  </a:rPr>
                  <a:t>π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/2 = 1</a:t>
                </a:r>
              </a:p>
              <a:p>
                <a:pPr marL="0" indent="0">
                  <a:buNone/>
                </a:pPr>
                <a:r>
                  <a:rPr lang="en-GB" dirty="0" smtClean="0">
                    <a:latin typeface="Garamond" panose="02020404030301010803" pitchFamily="18" charset="0"/>
                  </a:rPr>
                  <a:t>Then raise both sides to the power of </a:t>
                </a:r>
                <a:r>
                  <a:rPr lang="en-GB" i="1" dirty="0" err="1" smtClean="0">
                    <a:latin typeface="Garamond" panose="02020404030301010803" pitchFamily="18" charset="0"/>
                  </a:rPr>
                  <a:t>i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.</a:t>
                </a:r>
                <a:endParaRPr lang="en-GB" dirty="0" smtClean="0">
                  <a:latin typeface="Garamond" panose="02020404030301010803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𝜋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0" indent="0" algn="ctr">
                  <a:buNone/>
                </a:pPr>
                <a:endParaRPr lang="en-GB" dirty="0">
                  <a:latin typeface="Garamond" panose="02020404030301010803" pitchFamily="18" charset="0"/>
                </a:endParaRPr>
              </a:p>
              <a:p>
                <a:pPr marL="0" indent="0" algn="ctr">
                  <a:buNone/>
                </a:pPr>
                <a:endParaRPr lang="en-GB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712968" cy="5069160"/>
              </a:xfrm>
              <a:blipFill rotWithShape="1">
                <a:blip r:embed="rId3"/>
                <a:stretch>
                  <a:fillRect l="-1748" r="-1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0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6432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Quantity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69424"/>
            <a:ext cx="8229600" cy="3643952"/>
          </a:xfrm>
        </p:spPr>
      </p:pic>
      <p:sp>
        <p:nvSpPr>
          <p:cNvPr id="5" name="TextBox 4"/>
          <p:cNvSpPr txBox="1"/>
          <p:nvPr/>
        </p:nvSpPr>
        <p:spPr>
          <a:xfrm>
            <a:off x="2943046" y="3140968"/>
            <a:ext cx="278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http://eulerarchive.maa.org/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924977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Garamond" panose="02020404030301010803" pitchFamily="18" charset="0"/>
              </a:rPr>
              <a:t>Over 800 books and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Garamond" panose="02020404030301010803" pitchFamily="18" charset="0"/>
              </a:rPr>
              <a:t>228 of his papers were published  </a:t>
            </a:r>
            <a:r>
              <a:rPr lang="en-GB" sz="2300" i="1" dirty="0">
                <a:latin typeface="Garamond" panose="02020404030301010803" pitchFamily="18" charset="0"/>
              </a:rPr>
              <a:t>after he died </a:t>
            </a:r>
            <a:endParaRPr lang="en-GB" sz="2300" dirty="0" smtClean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Garamond" panose="02020404030301010803" pitchFamily="18" charset="0"/>
              </a:rPr>
              <a:t>Publication of his collected works began in 1911 and to date 76 volumes have been published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300" dirty="0" smtClean="0">
                <a:latin typeface="Garamond" panose="02020404030301010803" pitchFamily="18" charset="0"/>
              </a:rPr>
              <a:t>Three volumes of his correspondence have been published and several more are in preparation </a:t>
            </a:r>
            <a:endParaRPr lang="en-GB" sz="23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3366FF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𝑖𝑥</m:t>
                        </m:r>
                      </m:sup>
                    </m:sSup>
                  </m:oMath>
                </a14:m>
                <a:r>
                  <a:rPr lang="en-GB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= </a:t>
                </a:r>
                <a:r>
                  <a:rPr lang="en-GB" i="1" dirty="0">
                    <a:solidFill>
                      <a:srgbClr val="3366FF"/>
                    </a:solidFill>
                  </a:rPr>
                  <a:t>cos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r>
                  <a:rPr lang="en-GB" dirty="0" smtClean="0">
                    <a:solidFill>
                      <a:srgbClr val="3366FF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GB" i="1" dirty="0" smtClean="0">
                    <a:solidFill>
                      <a:srgbClr val="3366FF"/>
                    </a:solidFill>
                    <a:latin typeface="Garamond" panose="02020404030301010803" pitchFamily="18" charset="0"/>
                  </a:rPr>
                  <a:t> </a:t>
                </a:r>
                <a:r>
                  <a:rPr lang="en-GB" i="1" dirty="0">
                    <a:solidFill>
                      <a:srgbClr val="3366FF"/>
                    </a:solidFill>
                  </a:rPr>
                  <a:t>sin</a:t>
                </a:r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3366FF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3366FF"/>
                    </a:solidFill>
                  </a:rPr>
                  <a:t> </a:t>
                </a:r>
                <a:endParaRPr lang="en-GB" i="1" dirty="0">
                  <a:solidFill>
                    <a:srgbClr val="3366FF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600200"/>
                <a:ext cx="8712968" cy="506916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GB" dirty="0" smtClean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endParaRPr lang="en-GB" dirty="0">
                  <a:latin typeface="Garamond" panose="02020404030301010803" pitchFamily="18" charset="0"/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 equal to </a:t>
                </a:r>
                <a:r>
                  <a:rPr lang="el-GR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π</a:t>
                </a:r>
                <a:r>
                  <a:rPr lang="en-GB" dirty="0" smtClean="0">
                    <a:solidFill>
                      <a:schemeClr val="tx1"/>
                    </a:solidFill>
                    <a:latin typeface="Garamond" panose="02020404030301010803" pitchFamily="18" charset="0"/>
                  </a:rPr>
                  <a:t>/2 and use 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cos </a:t>
                </a:r>
                <a:r>
                  <a:rPr lang="el-GR" i="1" dirty="0" smtClean="0">
                    <a:latin typeface="Garamond" panose="02020404030301010803" pitchFamily="18" charset="0"/>
                  </a:rPr>
                  <a:t>π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/2 = </a:t>
                </a:r>
                <a:r>
                  <a:rPr lang="en-GB" i="1" dirty="0">
                    <a:latin typeface="Garamond" panose="02020404030301010803" pitchFamily="18" charset="0"/>
                  </a:rPr>
                  <a:t>0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 </a:t>
                </a:r>
                <a:r>
                  <a:rPr lang="en-GB" dirty="0" smtClean="0">
                    <a:latin typeface="Garamond" panose="02020404030301010803" pitchFamily="18" charset="0"/>
                  </a:rPr>
                  <a:t>and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 sin </a:t>
                </a:r>
                <a:r>
                  <a:rPr lang="el-GR" i="1" dirty="0" smtClean="0">
                    <a:latin typeface="Garamond" panose="02020404030301010803" pitchFamily="18" charset="0"/>
                  </a:rPr>
                  <a:t>π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/2 = 1</a:t>
                </a:r>
              </a:p>
              <a:p>
                <a:pPr marL="0" indent="0">
                  <a:buNone/>
                </a:pPr>
                <a:r>
                  <a:rPr lang="en-GB" dirty="0" smtClean="0">
                    <a:latin typeface="Garamond" panose="02020404030301010803" pitchFamily="18" charset="0"/>
                  </a:rPr>
                  <a:t>Then raise both sides to the power of </a:t>
                </a:r>
                <a:r>
                  <a:rPr lang="en-GB" i="1" dirty="0" err="1" smtClean="0">
                    <a:latin typeface="Garamond" panose="02020404030301010803" pitchFamily="18" charset="0"/>
                  </a:rPr>
                  <a:t>i</a:t>
                </a:r>
                <a:r>
                  <a:rPr lang="en-GB" i="1" dirty="0" smtClean="0">
                    <a:latin typeface="Garamond" panose="02020404030301010803" pitchFamily="18" charset="0"/>
                  </a:rPr>
                  <a:t>.</a:t>
                </a:r>
                <a:endParaRPr lang="en-GB" dirty="0" smtClean="0">
                  <a:latin typeface="Garamond" panose="02020404030301010803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𝑖</m:t>
                        </m:r>
                        <m:r>
                          <a:rPr lang="en-GB" i="1">
                            <a:latin typeface="Cambria Math"/>
                          </a:rPr>
                          <m:t> 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𝜋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GB" dirty="0"/>
                  <a:t> </a:t>
                </a:r>
              </a:p>
              <a:p>
                <a:pPr marL="0" indent="0" algn="ctr">
                  <a:buNone/>
                </a:pPr>
                <a:r>
                  <a:rPr lang="en-GB" dirty="0">
                    <a:latin typeface="Garamond" panose="02020404030301010803" pitchFamily="18" charset="0"/>
                  </a:rPr>
                  <a:t>“… we have not the slightest idea of what this equation means , but we may be certain that it means something very important</a:t>
                </a:r>
                <a:r>
                  <a:rPr lang="en-GB" dirty="0" smtClean="0">
                    <a:latin typeface="Garamond" panose="02020404030301010803" pitchFamily="18" charset="0"/>
                  </a:rPr>
                  <a:t>”</a:t>
                </a:r>
              </a:p>
              <a:p>
                <a:pPr marL="0" indent="0" algn="ctr">
                  <a:buNone/>
                </a:pPr>
                <a:r>
                  <a:rPr lang="en-GB" dirty="0" smtClean="0">
                    <a:latin typeface="Garamond" panose="02020404030301010803" pitchFamily="18" charset="0"/>
                  </a:rPr>
                  <a:t>Benjamin Peirce</a:t>
                </a:r>
                <a:endParaRPr lang="en-GB" dirty="0">
                  <a:latin typeface="Garamond" panose="02020404030301010803" pitchFamily="18" charset="0"/>
                </a:endParaRPr>
              </a:p>
              <a:p>
                <a:pPr marL="0" indent="0" algn="ctr">
                  <a:buNone/>
                </a:pPr>
                <a:endParaRPr lang="en-GB" dirty="0">
                  <a:latin typeface="Garamond" panose="02020404030301010803" pitchFamily="18" charset="0"/>
                </a:endParaRPr>
              </a:p>
              <a:p>
                <a:pPr marL="0" indent="0" algn="ctr">
                  <a:buNone/>
                </a:pPr>
                <a:endParaRPr lang="en-GB" dirty="0">
                  <a:solidFill>
                    <a:schemeClr val="tx1"/>
                  </a:solidFill>
                  <a:latin typeface="Garamond" panose="02020404030301010803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00200"/>
                <a:ext cx="8712968" cy="5069160"/>
              </a:xfrm>
              <a:blipFill rotWithShape="1">
                <a:blip r:embed="rId3"/>
                <a:stretch>
                  <a:fillRect l="-1748" r="-1818" b="-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7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Some Euler characteristics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>
                <a:latin typeface="Garamond" panose="02020404030301010803" pitchFamily="18" charset="0"/>
              </a:rPr>
              <a:t>Manipulation of symbolic expressions</a:t>
            </a:r>
          </a:p>
          <a:p>
            <a:r>
              <a:rPr lang="en-GB" sz="4400" dirty="0" smtClean="0">
                <a:latin typeface="Garamond" panose="02020404030301010803" pitchFamily="18" charset="0"/>
              </a:rPr>
              <a:t>Treating the infinite</a:t>
            </a:r>
          </a:p>
          <a:p>
            <a:r>
              <a:rPr lang="en-GB" sz="4400" dirty="0" smtClean="0">
                <a:latin typeface="Garamond" panose="02020404030301010803" pitchFamily="18" charset="0"/>
              </a:rPr>
              <a:t>Strategy</a:t>
            </a:r>
          </a:p>
          <a:p>
            <a:r>
              <a:rPr lang="en-GB" sz="4400" dirty="0" smtClean="0">
                <a:latin typeface="Garamond" panose="02020404030301010803" pitchFamily="18" charset="0"/>
              </a:rPr>
              <a:t>Genius</a:t>
            </a:r>
          </a:p>
          <a:p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363272" cy="1143000"/>
          </a:xfrm>
        </p:spPr>
        <p:txBody>
          <a:bodyPr>
            <a:noAutofit/>
          </a:bodyPr>
          <a:lstStyle/>
          <a:p>
            <a:r>
              <a:rPr lang="en-GB" sz="3800" i="1" dirty="0">
                <a:solidFill>
                  <a:srgbClr val="3366FF"/>
                </a:solidFill>
                <a:latin typeface="Garamond" panose="02020404030301010803" pitchFamily="18" charset="0"/>
              </a:rPr>
              <a:t>Read Euler, read Euler, he is the master of us all</a:t>
            </a:r>
            <a:endParaRPr lang="en-GB" sz="38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7" y="1600200"/>
            <a:ext cx="3890985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010725" cy="4576301"/>
          </a:xfrm>
        </p:spPr>
      </p:pic>
    </p:spTree>
    <p:extLst>
      <p:ext uri="{BB962C8B-B14F-4D97-AF65-F5344CB8AC3E}">
        <p14:creationId xmlns:p14="http://schemas.microsoft.com/office/powerpoint/2010/main" val="42934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1 pm on Tuesdays </a:t>
            </a:r>
            <a:b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Museum of London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>
                    <a:alpha val="70000"/>
                  </a:schemeClr>
                </a:solidFill>
                <a:latin typeface="Garamond" panose="02020404030301010803" pitchFamily="18" charset="0"/>
              </a:rPr>
              <a:t>Fermat’s Theorems: Tuesday 16 September 2014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>
                    <a:alpha val="70000"/>
                  </a:schemeClr>
                </a:solidFill>
                <a:latin typeface="Garamond" panose="02020404030301010803" pitchFamily="18" charset="0"/>
              </a:rPr>
              <a:t>Newton’s Laws: Tuesday 21 October 2014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>
                    <a:alpha val="70000"/>
                  </a:schemeClr>
                </a:solidFill>
                <a:latin typeface="Garamond" panose="02020404030301010803" pitchFamily="18" charset="0"/>
              </a:rPr>
              <a:t>Euler’s Exponentials: Tuesday 18 November 2014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Garamond" panose="02020404030301010803" pitchFamily="18" charset="0"/>
              </a:rPr>
              <a:t>Fourier’s Series: Tuesday 20 January 2015 </a:t>
            </a:r>
            <a:r>
              <a:rPr lang="en-GB" dirty="0">
                <a:latin typeface="Garamond" panose="02020404030301010803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>
                    <a:alpha val="70000"/>
                  </a:schemeClr>
                </a:solidFill>
                <a:latin typeface="Garamond" panose="02020404030301010803" pitchFamily="18" charset="0"/>
              </a:rPr>
              <a:t>Möbius and his Band: Tuesday 17 February 2015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>
                    <a:alpha val="70000"/>
                  </a:schemeClr>
                </a:solidFill>
                <a:latin typeface="Garamond" panose="02020404030301010803" pitchFamily="18" charset="0"/>
              </a:rPr>
              <a:t>Cantor’s Infinities: Tuesday 17 March 2015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6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Range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7" y="1247288"/>
            <a:ext cx="8008519" cy="5566088"/>
          </a:xfrm>
        </p:spPr>
      </p:pic>
    </p:spTree>
    <p:extLst>
      <p:ext uri="{BB962C8B-B14F-4D97-AF65-F5344CB8AC3E}">
        <p14:creationId xmlns:p14="http://schemas.microsoft.com/office/powerpoint/2010/main" val="14183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Significance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4536504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Notation</a:t>
            </a:r>
          </a:p>
          <a:p>
            <a:pPr marL="0" indent="0">
              <a:buNone/>
            </a:pPr>
            <a:r>
              <a:rPr lang="en-GB" i="1" dirty="0">
                <a:latin typeface="Garamond" panose="02020404030301010803" pitchFamily="18" charset="0"/>
              </a:rPr>
              <a:t>e</a:t>
            </a:r>
            <a:r>
              <a:rPr lang="en-GB" dirty="0">
                <a:latin typeface="Garamond" panose="02020404030301010803" pitchFamily="18" charset="0"/>
              </a:rPr>
              <a:t> for the exponential number, </a:t>
            </a:r>
            <a:r>
              <a:rPr lang="en-GB" i="1" dirty="0">
                <a:latin typeface="Garamond" panose="02020404030301010803" pitchFamily="18" charset="0"/>
              </a:rPr>
              <a:t>f</a:t>
            </a:r>
            <a:r>
              <a:rPr lang="en-GB" dirty="0">
                <a:latin typeface="Garamond" panose="02020404030301010803" pitchFamily="18" charset="0"/>
              </a:rPr>
              <a:t> for a function and </a:t>
            </a:r>
            <a:r>
              <a:rPr lang="en-GB" i="1" dirty="0" err="1">
                <a:latin typeface="Garamond" panose="02020404030301010803" pitchFamily="18" charset="0"/>
              </a:rPr>
              <a:t>i</a:t>
            </a:r>
            <a:r>
              <a:rPr lang="en-GB" dirty="0">
                <a:latin typeface="Garamond" panose="02020404030301010803" pitchFamily="18" charset="0"/>
              </a:rPr>
              <a:t> for √−1. </a:t>
            </a:r>
          </a:p>
          <a:p>
            <a:r>
              <a:rPr lang="en-GB" dirty="0">
                <a:solidFill>
                  <a:srgbClr val="0066FF"/>
                </a:solidFill>
                <a:latin typeface="Garamond" panose="02020404030301010803" pitchFamily="18" charset="0"/>
              </a:rPr>
              <a:t>Infinite series</a:t>
            </a:r>
          </a:p>
          <a:p>
            <a:pPr lvl="1"/>
            <a:r>
              <a:rPr lang="en-GB" dirty="0">
                <a:latin typeface="Garamond" panose="02020404030301010803" pitchFamily="18" charset="0"/>
              </a:rPr>
              <a:t>Euler’s constant</a:t>
            </a:r>
          </a:p>
          <a:p>
            <a:pPr marL="0" indent="0">
              <a:buNone/>
            </a:pPr>
            <a:r>
              <a:rPr lang="en-GB" sz="2100" dirty="0">
                <a:latin typeface="Garamond" panose="02020404030301010803" pitchFamily="18" charset="0"/>
              </a:rPr>
              <a:t>(1 + </a:t>
            </a:r>
            <a:r>
              <a:rPr lang="en-GB" sz="2100" baseline="30000" dirty="0">
                <a:latin typeface="Garamond" panose="02020404030301010803" pitchFamily="18" charset="0"/>
              </a:rPr>
              <a:t>1</a:t>
            </a:r>
            <a:r>
              <a:rPr lang="en-GB" sz="2100" dirty="0">
                <a:latin typeface="Garamond" panose="02020404030301010803" pitchFamily="18" charset="0"/>
              </a:rPr>
              <a:t>/</a:t>
            </a:r>
            <a:r>
              <a:rPr lang="en-GB" sz="2100" baseline="-25000" dirty="0">
                <a:latin typeface="Garamond" panose="02020404030301010803" pitchFamily="18" charset="0"/>
              </a:rPr>
              <a:t>2</a:t>
            </a:r>
            <a:r>
              <a:rPr lang="en-GB" sz="2100" dirty="0">
                <a:latin typeface="Garamond" panose="02020404030301010803" pitchFamily="18" charset="0"/>
              </a:rPr>
              <a:t> + </a:t>
            </a:r>
            <a:r>
              <a:rPr lang="en-GB" sz="2100" baseline="30000" dirty="0">
                <a:latin typeface="Garamond" panose="02020404030301010803" pitchFamily="18" charset="0"/>
              </a:rPr>
              <a:t>1</a:t>
            </a:r>
            <a:r>
              <a:rPr lang="en-GB" sz="2100" dirty="0">
                <a:latin typeface="Garamond" panose="02020404030301010803" pitchFamily="18" charset="0"/>
              </a:rPr>
              <a:t>/</a:t>
            </a:r>
            <a:r>
              <a:rPr lang="en-GB" sz="2100" baseline="-25000" dirty="0">
                <a:latin typeface="Garamond" panose="02020404030301010803" pitchFamily="18" charset="0"/>
              </a:rPr>
              <a:t>3</a:t>
            </a:r>
            <a:r>
              <a:rPr lang="en-GB" sz="2100" dirty="0">
                <a:latin typeface="Garamond" panose="02020404030301010803" pitchFamily="18" charset="0"/>
              </a:rPr>
              <a:t> + </a:t>
            </a:r>
            <a:r>
              <a:rPr lang="en-GB" sz="2100" baseline="30000" dirty="0">
                <a:latin typeface="Garamond" panose="02020404030301010803" pitchFamily="18" charset="0"/>
              </a:rPr>
              <a:t>1</a:t>
            </a:r>
            <a:r>
              <a:rPr lang="en-GB" sz="2100" dirty="0">
                <a:latin typeface="Garamond" panose="02020404030301010803" pitchFamily="18" charset="0"/>
              </a:rPr>
              <a:t>/</a:t>
            </a:r>
            <a:r>
              <a:rPr lang="en-GB" sz="2100" baseline="-25000" dirty="0">
                <a:latin typeface="Garamond" panose="02020404030301010803" pitchFamily="18" charset="0"/>
              </a:rPr>
              <a:t>4</a:t>
            </a:r>
            <a:r>
              <a:rPr lang="en-GB" sz="2100" dirty="0">
                <a:latin typeface="Garamond" panose="02020404030301010803" pitchFamily="18" charset="0"/>
              </a:rPr>
              <a:t> + </a:t>
            </a:r>
            <a:r>
              <a:rPr lang="en-GB" sz="2100" baseline="30000" dirty="0">
                <a:latin typeface="Garamond" panose="02020404030301010803" pitchFamily="18" charset="0"/>
              </a:rPr>
              <a:t>1</a:t>
            </a:r>
            <a:r>
              <a:rPr lang="en-GB" sz="2100" dirty="0">
                <a:latin typeface="Garamond" panose="02020404030301010803" pitchFamily="18" charset="0"/>
              </a:rPr>
              <a:t>/</a:t>
            </a:r>
            <a:r>
              <a:rPr lang="en-GB" sz="2100" baseline="-25000" dirty="0">
                <a:latin typeface="Garamond" panose="02020404030301010803" pitchFamily="18" charset="0"/>
              </a:rPr>
              <a:t>5</a:t>
            </a:r>
            <a:r>
              <a:rPr lang="en-GB" sz="2100" dirty="0">
                <a:latin typeface="Garamond" panose="02020404030301010803" pitchFamily="18" charset="0"/>
              </a:rPr>
              <a:t> + . . . + </a:t>
            </a:r>
            <a:r>
              <a:rPr lang="en-GB" sz="2100" baseline="30000" dirty="0">
                <a:latin typeface="Garamond" panose="02020404030301010803" pitchFamily="18" charset="0"/>
              </a:rPr>
              <a:t>1</a:t>
            </a:r>
            <a:r>
              <a:rPr lang="en-GB" sz="2100" dirty="0">
                <a:latin typeface="Garamond" panose="02020404030301010803" pitchFamily="18" charset="0"/>
              </a:rPr>
              <a:t>/</a:t>
            </a:r>
            <a:r>
              <a:rPr lang="en-GB" sz="2100" i="1" baseline="-25000" dirty="0">
                <a:latin typeface="Garamond" panose="02020404030301010803" pitchFamily="18" charset="0"/>
              </a:rPr>
              <a:t>n</a:t>
            </a:r>
            <a:r>
              <a:rPr lang="en-GB" sz="2100" dirty="0">
                <a:latin typeface="Garamond" panose="02020404030301010803" pitchFamily="18" charset="0"/>
              </a:rPr>
              <a:t>) – log</a:t>
            </a:r>
            <a:r>
              <a:rPr lang="en-GB" sz="2100" i="1" baseline="-25000" dirty="0">
                <a:latin typeface="Garamond" panose="02020404030301010803" pitchFamily="18" charset="0"/>
              </a:rPr>
              <a:t>e</a:t>
            </a:r>
            <a:r>
              <a:rPr lang="en-GB" sz="2100" dirty="0">
                <a:latin typeface="Garamond" panose="02020404030301010803" pitchFamily="18" charset="0"/>
              </a:rPr>
              <a:t> </a:t>
            </a:r>
            <a:r>
              <a:rPr lang="en-GB" sz="2100" i="1" dirty="0">
                <a:latin typeface="Garamond" panose="02020404030301010803" pitchFamily="18" charset="0"/>
              </a:rPr>
              <a:t>n</a:t>
            </a:r>
            <a:endParaRPr lang="en-GB" sz="2100" dirty="0">
              <a:latin typeface="Garamond" panose="02020404030301010803" pitchFamily="18" charset="0"/>
            </a:endParaRPr>
          </a:p>
          <a:p>
            <a:pPr lvl="1"/>
            <a:r>
              <a:rPr lang="en-GB" dirty="0">
                <a:latin typeface="Garamond" panose="02020404030301010803" pitchFamily="18" charset="0"/>
              </a:rPr>
              <a:t>Basel problem</a:t>
            </a:r>
          </a:p>
          <a:p>
            <a:pPr marL="0" indent="0">
              <a:buNone/>
            </a:pPr>
            <a:r>
              <a:rPr lang="en-GB" sz="2100" dirty="0">
                <a:latin typeface="Garamond" panose="02020404030301010803" pitchFamily="18" charset="0"/>
              </a:rPr>
              <a:t>1 + </a:t>
            </a:r>
            <a:r>
              <a:rPr lang="en-GB" sz="2100" baseline="30000" dirty="0">
                <a:latin typeface="Garamond" panose="02020404030301010803" pitchFamily="18" charset="0"/>
              </a:rPr>
              <a:t>1</a:t>
            </a:r>
            <a:r>
              <a:rPr lang="en-GB" sz="2100" dirty="0">
                <a:latin typeface="Garamond" panose="02020404030301010803" pitchFamily="18" charset="0"/>
              </a:rPr>
              <a:t>/</a:t>
            </a:r>
            <a:r>
              <a:rPr lang="en-GB" sz="2100" baseline="-25000" dirty="0">
                <a:latin typeface="Garamond" panose="02020404030301010803" pitchFamily="18" charset="0"/>
              </a:rPr>
              <a:t>4</a:t>
            </a:r>
            <a:r>
              <a:rPr lang="en-GB" sz="2100" dirty="0">
                <a:latin typeface="Garamond" panose="02020404030301010803" pitchFamily="18" charset="0"/>
              </a:rPr>
              <a:t> + </a:t>
            </a:r>
            <a:r>
              <a:rPr lang="en-GB" sz="2100" baseline="30000" dirty="0">
                <a:latin typeface="Garamond" panose="02020404030301010803" pitchFamily="18" charset="0"/>
              </a:rPr>
              <a:t>1</a:t>
            </a:r>
            <a:r>
              <a:rPr lang="en-GB" sz="2100" dirty="0">
                <a:latin typeface="Garamond" panose="02020404030301010803" pitchFamily="18" charset="0"/>
              </a:rPr>
              <a:t>/</a:t>
            </a:r>
            <a:r>
              <a:rPr lang="en-GB" sz="2100" baseline="-25000" dirty="0">
                <a:latin typeface="Garamond" panose="02020404030301010803" pitchFamily="18" charset="0"/>
              </a:rPr>
              <a:t>9</a:t>
            </a:r>
            <a:r>
              <a:rPr lang="en-GB" sz="2100" dirty="0">
                <a:latin typeface="Garamond" panose="02020404030301010803" pitchFamily="18" charset="0"/>
              </a:rPr>
              <a:t> + </a:t>
            </a:r>
            <a:r>
              <a:rPr lang="en-GB" sz="2100" baseline="30000" dirty="0">
                <a:latin typeface="Garamond" panose="02020404030301010803" pitchFamily="18" charset="0"/>
              </a:rPr>
              <a:t>1</a:t>
            </a:r>
            <a:r>
              <a:rPr lang="en-GB" sz="2100" dirty="0">
                <a:latin typeface="Garamond" panose="02020404030301010803" pitchFamily="18" charset="0"/>
              </a:rPr>
              <a:t>/</a:t>
            </a:r>
            <a:r>
              <a:rPr lang="en-GB" sz="2100" baseline="-25000" dirty="0">
                <a:latin typeface="Garamond" panose="02020404030301010803" pitchFamily="18" charset="0"/>
              </a:rPr>
              <a:t>16</a:t>
            </a:r>
            <a:r>
              <a:rPr lang="en-GB" sz="2100" dirty="0">
                <a:latin typeface="Garamond" panose="02020404030301010803" pitchFamily="18" charset="0"/>
              </a:rPr>
              <a:t> + </a:t>
            </a:r>
            <a:r>
              <a:rPr lang="en-GB" sz="2100" baseline="30000" dirty="0">
                <a:latin typeface="Garamond" panose="02020404030301010803" pitchFamily="18" charset="0"/>
              </a:rPr>
              <a:t>1</a:t>
            </a:r>
            <a:r>
              <a:rPr lang="en-GB" sz="2100" dirty="0">
                <a:latin typeface="Garamond" panose="02020404030301010803" pitchFamily="18" charset="0"/>
              </a:rPr>
              <a:t>/</a:t>
            </a:r>
            <a:r>
              <a:rPr lang="en-GB" sz="2100" baseline="-25000" dirty="0">
                <a:latin typeface="Garamond" panose="02020404030301010803" pitchFamily="18" charset="0"/>
              </a:rPr>
              <a:t>25</a:t>
            </a:r>
            <a:r>
              <a:rPr lang="en-GB" sz="2100" dirty="0">
                <a:latin typeface="Garamond" panose="02020404030301010803" pitchFamily="18" charset="0"/>
              </a:rPr>
              <a:t> + . . .  = </a:t>
            </a:r>
            <a:r>
              <a:rPr lang="en-GB" sz="2100" i="1" dirty="0">
                <a:latin typeface="Garamond" panose="02020404030301010803" pitchFamily="18" charset="0"/>
              </a:rPr>
              <a:t>π</a:t>
            </a:r>
            <a:r>
              <a:rPr lang="en-GB" sz="2100" baseline="30000" dirty="0">
                <a:latin typeface="Garamond" panose="02020404030301010803" pitchFamily="18" charset="0"/>
              </a:rPr>
              <a:t>2</a:t>
            </a:r>
            <a:r>
              <a:rPr lang="en-GB" sz="2100" dirty="0">
                <a:latin typeface="Garamond" panose="02020404030301010803" pitchFamily="18" charset="0"/>
              </a:rPr>
              <a:t>/6</a:t>
            </a:r>
          </a:p>
          <a:p>
            <a:pPr marL="0" indent="0">
              <a:buNone/>
            </a:pPr>
            <a:r>
              <a:rPr lang="en-GB" sz="2100" dirty="0">
                <a:latin typeface="Garamond" panose="02020404030301010803" pitchFamily="18" charset="0"/>
              </a:rPr>
              <a:t>4th powers </a:t>
            </a:r>
            <a:r>
              <a:rPr lang="en-GB" sz="2100" i="1" dirty="0">
                <a:latin typeface="Garamond" panose="02020404030301010803" pitchFamily="18" charset="0"/>
              </a:rPr>
              <a:t>π</a:t>
            </a:r>
            <a:r>
              <a:rPr lang="en-GB" sz="2100" baseline="30000" dirty="0">
                <a:latin typeface="Garamond" panose="02020404030301010803" pitchFamily="18" charset="0"/>
              </a:rPr>
              <a:t>4</a:t>
            </a:r>
            <a:r>
              <a:rPr lang="en-GB" sz="2100" dirty="0">
                <a:latin typeface="Garamond" panose="02020404030301010803" pitchFamily="18" charset="0"/>
              </a:rPr>
              <a:t>/90</a:t>
            </a:r>
          </a:p>
          <a:p>
            <a:pPr marL="0" indent="0">
              <a:buNone/>
            </a:pPr>
            <a:r>
              <a:rPr lang="en-GB" sz="2100" dirty="0">
                <a:latin typeface="Garamond" panose="02020404030301010803" pitchFamily="18" charset="0"/>
              </a:rPr>
              <a:t>6th powers </a:t>
            </a:r>
            <a:r>
              <a:rPr lang="en-GB" sz="2100" i="1" dirty="0">
                <a:latin typeface="Garamond" panose="02020404030301010803" pitchFamily="18" charset="0"/>
              </a:rPr>
              <a:t>π</a:t>
            </a:r>
            <a:r>
              <a:rPr lang="en-GB" sz="2100" baseline="30000" dirty="0">
                <a:latin typeface="Garamond" panose="02020404030301010803" pitchFamily="18" charset="0"/>
              </a:rPr>
              <a:t>6</a:t>
            </a:r>
            <a:r>
              <a:rPr lang="en-GB" sz="2100" dirty="0">
                <a:latin typeface="Garamond" panose="02020404030301010803" pitchFamily="18" charset="0"/>
              </a:rPr>
              <a:t>/945, and up to the 26th powers!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744416" cy="5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40" y="295760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Letters to a German princess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07901"/>
            <a:ext cx="3682900" cy="521744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57796"/>
            <a:ext cx="32893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8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The number </a:t>
            </a:r>
            <a:r>
              <a:rPr lang="en-GB" i="1" dirty="0" smtClean="0">
                <a:solidFill>
                  <a:srgbClr val="3366FF"/>
                </a:solidFill>
                <a:latin typeface="Garamond" panose="02020404030301010803" pitchFamily="18" charset="0"/>
              </a:rPr>
              <a:t>e = 2.7182818284590452…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en-GB" dirty="0" smtClean="0">
                <a:latin typeface="Garamond" panose="02020404030301010803" pitchFamily="18" charset="0"/>
              </a:rPr>
              <a:t>Invest £1</a:t>
            </a:r>
          </a:p>
          <a:p>
            <a:r>
              <a:rPr lang="en-GB" dirty="0" smtClean="0">
                <a:latin typeface="Garamond" panose="02020404030301010803" pitchFamily="18" charset="0"/>
              </a:rPr>
              <a:t>Interest rate 100%</a:t>
            </a:r>
            <a:endParaRPr lang="en-GB" dirty="0">
              <a:latin typeface="Garamond" panose="020204040303010108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3045"/>
              </p:ext>
            </p:extLst>
          </p:nvPr>
        </p:nvGraphicFramePr>
        <p:xfrm>
          <a:off x="1524000" y="2838544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Interest applied each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Sum at end of the year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Year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£2.00000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Half-year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£2.25000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Quarter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£2.44141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Month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£2.61304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Week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£2.69260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Day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£2.71457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Hour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£2.71813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Minute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£2.71828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Second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£2.71828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9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Exponential growth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3" y="1600200"/>
            <a:ext cx="7946534" cy="4525963"/>
          </a:xfrm>
        </p:spPr>
      </p:pic>
      <p:sp>
        <p:nvSpPr>
          <p:cNvPr id="5" name="TextBox 4"/>
          <p:cNvSpPr txBox="1"/>
          <p:nvPr/>
        </p:nvSpPr>
        <p:spPr>
          <a:xfrm>
            <a:off x="539552" y="449982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720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3785</TotalTime>
  <Words>2576</Words>
  <Application>Microsoft Office PowerPoint</Application>
  <PresentationFormat>On-screen Show (4:3)</PresentationFormat>
  <Paragraphs>242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Euler’s Exponentials</vt:lpstr>
      <vt:lpstr>Euler’s Timeline</vt:lpstr>
      <vt:lpstr>PowerPoint Presentation</vt:lpstr>
      <vt:lpstr>Quantity</vt:lpstr>
      <vt:lpstr>Range</vt:lpstr>
      <vt:lpstr>Significance</vt:lpstr>
      <vt:lpstr>Letters to a German princess</vt:lpstr>
      <vt:lpstr>The number e = 2.7182818284590452…</vt:lpstr>
      <vt:lpstr>Exponential growth</vt:lpstr>
      <vt:lpstr>Exponential function</vt:lpstr>
      <vt:lpstr>A series expression for e</vt:lpstr>
      <vt:lpstr>e^x as an infinite series</vt:lpstr>
      <vt:lpstr>Exponential Decay</vt:lpstr>
      <vt:lpstr>Exponential decay: half-life the time for the excess temp to halve from any value is always the same</vt:lpstr>
      <vt:lpstr>Exponential decay: half-life the time for the excess temp to halve from any value is always the same</vt:lpstr>
      <vt:lpstr>Exponential decay: half-life the time for the excess temp to halve from any value is always the same</vt:lpstr>
      <vt:lpstr>If milk is at room temperature</vt:lpstr>
      <vt:lpstr>If milk is from the fridge</vt:lpstr>
      <vt:lpstr>If the milk is warm</vt:lpstr>
      <vt:lpstr>Black coffee and white coffee cool at different rates!</vt:lpstr>
      <vt:lpstr>e^iπ + 1 = 0</vt:lpstr>
      <vt:lpstr>Euler on complex numbers</vt:lpstr>
      <vt:lpstr>Complex Numbers William Rowan Hamilton 1805 - 1865</vt:lpstr>
      <vt:lpstr>Complex Numbers William Rowan Hamilton 1805 - 1865</vt:lpstr>
      <vt:lpstr>Complex Numbers William Rowan Hamilton 1805 - 1865</vt:lpstr>
      <vt:lpstr>Complex Numbers William Rowan Hamilton 1805 - 1865</vt:lpstr>
      <vt:lpstr>Complex Numbers William Rowan Hamilton 1805 - 1865</vt:lpstr>
      <vt:lpstr>Representing Complex numbers geometrically</vt:lpstr>
      <vt:lpstr>This animation depicts points moving along the graphs of the sine function (in blue) and the cosine function (in green) corresponding to a point moving around the unit circle</vt:lpstr>
      <vt:lpstr>Expression for the cosine of a multiple of an angle in terms of the cosine and sine of the angle</vt:lpstr>
      <vt:lpstr>Series expansions for sin and cos</vt:lpstr>
      <vt:lpstr>e^ix = cos x + i sin x </vt:lpstr>
      <vt:lpstr>e^ix = cos x + i sin x </vt:lpstr>
      <vt:lpstr>e^ix = cos x + i sin x </vt:lpstr>
      <vt:lpstr>e^ix = cos x + i sin x </vt:lpstr>
      <vt:lpstr>e^ix = cos x + i sin x </vt:lpstr>
      <vt:lpstr>Euler’s formula in Introductio, 1748</vt:lpstr>
      <vt:lpstr>e^ix = cos x + i sin x </vt:lpstr>
      <vt:lpstr>e^ix = cos x + i sin x </vt:lpstr>
      <vt:lpstr>e^ix = cos x + i sin x </vt:lpstr>
      <vt:lpstr>Some Euler characteristics</vt:lpstr>
      <vt:lpstr>Read Euler, read Euler, he is the master of us all</vt:lpstr>
      <vt:lpstr>1 pm on Tuesdays  Museum of London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</dc:creator>
  <cp:lastModifiedBy>Raymond</cp:lastModifiedBy>
  <cp:revision>102</cp:revision>
  <cp:lastPrinted>2014-11-16T15:50:58Z</cp:lastPrinted>
  <dcterms:created xsi:type="dcterms:W3CDTF">2014-11-03T13:08:59Z</dcterms:created>
  <dcterms:modified xsi:type="dcterms:W3CDTF">2014-11-16T15:56:24Z</dcterms:modified>
</cp:coreProperties>
</file>