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6" r:id="rId3"/>
    <p:sldId id="312" r:id="rId4"/>
    <p:sldId id="274" r:id="rId5"/>
    <p:sldId id="281" r:id="rId6"/>
    <p:sldId id="280" r:id="rId7"/>
    <p:sldId id="258" r:id="rId8"/>
    <p:sldId id="259" r:id="rId9"/>
    <p:sldId id="260" r:id="rId10"/>
    <p:sldId id="307" r:id="rId11"/>
    <p:sldId id="268" r:id="rId12"/>
    <p:sldId id="269" r:id="rId13"/>
    <p:sldId id="272" r:id="rId14"/>
    <p:sldId id="271" r:id="rId15"/>
    <p:sldId id="273" r:id="rId16"/>
    <p:sldId id="262" r:id="rId17"/>
    <p:sldId id="264" r:id="rId18"/>
    <p:sldId id="284" r:id="rId19"/>
    <p:sldId id="297" r:id="rId20"/>
    <p:sldId id="286" r:id="rId21"/>
    <p:sldId id="299" r:id="rId22"/>
    <p:sldId id="300" r:id="rId23"/>
    <p:sldId id="311" r:id="rId24"/>
    <p:sldId id="282" r:id="rId25"/>
    <p:sldId id="289" r:id="rId26"/>
    <p:sldId id="309" r:id="rId27"/>
    <p:sldId id="291" r:id="rId28"/>
    <p:sldId id="293" r:id="rId29"/>
    <p:sldId id="302" r:id="rId30"/>
    <p:sldId id="310" r:id="rId31"/>
    <p:sldId id="296" r:id="rId32"/>
    <p:sldId id="305"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044"/>
      </p:cViewPr>
      <p:guideLst>
        <p:guide orient="horz" pos="2160"/>
        <p:guide pos="2880"/>
      </p:guideLst>
    </p:cSldViewPr>
  </p:slideViewPr>
  <p:notesTextViewPr>
    <p:cViewPr>
      <p:scale>
        <a:sx n="1" d="1"/>
        <a:sy n="1" d="1"/>
      </p:scale>
      <p:origin x="0" y="0"/>
    </p:cViewPr>
  </p:notesTextViewPr>
  <p:sorterViewPr>
    <p:cViewPr>
      <p:scale>
        <a:sx n="100" d="100"/>
        <a:sy n="100" d="100"/>
      </p:scale>
      <p:origin x="0" y="81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1"/>
              </a:solidFill>
            </a:ln>
          </c:spPr>
          <c:cat>
            <c:strRef>
              <c:f>Sheet1!$A$2:$A$5</c:f>
              <c:strCache>
                <c:ptCount val="4"/>
                <c:pt idx="0">
                  <c:v>Combat</c:v>
                </c:pt>
                <c:pt idx="1">
                  <c:v>Disease</c:v>
                </c:pt>
                <c:pt idx="2">
                  <c:v>3rd Qtr</c:v>
                </c:pt>
                <c:pt idx="3">
                  <c:v>4th Qtr</c:v>
                </c:pt>
              </c:strCache>
            </c:strRef>
          </c:cat>
          <c:val>
            <c:numRef>
              <c:f>Sheet1!$B$2:$B$5</c:f>
              <c:numCache>
                <c:formatCode>General</c:formatCode>
                <c:ptCount val="4"/>
                <c:pt idx="0">
                  <c:v>44</c:v>
                </c:pt>
                <c:pt idx="1">
                  <c:v>56</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3200" b="1"/>
            </a:pPr>
            <a:endParaRPr lang="en-US"/>
          </a:p>
        </c:txPr>
      </c:legendEntry>
      <c:legendEntry>
        <c:idx val="1"/>
        <c:txPr>
          <a:bodyPr/>
          <a:lstStyle/>
          <a:p>
            <a:pPr>
              <a:defRPr sz="3200" b="1"/>
            </a:pPr>
            <a:endParaRPr lang="en-US"/>
          </a:p>
        </c:txPr>
      </c:legendEntry>
      <c:legendEntry>
        <c:idx val="2"/>
        <c:delete val="1"/>
      </c:legendEntry>
      <c:legendEntry>
        <c:idx val="3"/>
        <c:delete val="1"/>
      </c:legendEntry>
      <c:layout/>
      <c:overlay val="0"/>
      <c:txPr>
        <a:bodyPr/>
        <a:lstStyle/>
        <a:p>
          <a:pPr>
            <a:defRPr sz="32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ln>
                <a:solidFill>
                  <a:schemeClr val="tx1"/>
                </a:solidFill>
              </a:ln>
            </c:spPr>
          </c:dPt>
          <c:cat>
            <c:strRef>
              <c:f>Sheet1!$A$2:$A$5</c:f>
              <c:strCache>
                <c:ptCount val="4"/>
                <c:pt idx="0">
                  <c:v>Combat</c:v>
                </c:pt>
                <c:pt idx="1">
                  <c:v>Disease</c:v>
                </c:pt>
                <c:pt idx="2">
                  <c:v>3rd Qtr</c:v>
                </c:pt>
                <c:pt idx="3">
                  <c:v>4th Qtr</c:v>
                </c:pt>
              </c:strCache>
            </c:strRef>
          </c:cat>
          <c:val>
            <c:numRef>
              <c:f>Sheet1!$B$2:$B$5</c:f>
              <c:numCache>
                <c:formatCode>General</c:formatCode>
                <c:ptCount val="4"/>
                <c:pt idx="0">
                  <c:v>30</c:v>
                </c:pt>
                <c:pt idx="1">
                  <c:v>70</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egendEntry>
        <c:idx val="3"/>
        <c:delete val="1"/>
      </c:legendEntry>
      <c:layout/>
      <c:overlay val="0"/>
      <c:txPr>
        <a:bodyPr/>
        <a:lstStyle/>
        <a:p>
          <a:pPr>
            <a:defRPr sz="3200" b="1"/>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2"/>
                <c:pt idx="0">
                  <c:v>Combat</c:v>
                </c:pt>
                <c:pt idx="1">
                  <c:v>Disease</c:v>
                </c:pt>
              </c:strCache>
            </c:strRef>
          </c:cat>
          <c:val>
            <c:numRef>
              <c:f>Sheet1!$B$2:$B$5</c:f>
              <c:numCache>
                <c:formatCode>General</c:formatCode>
                <c:ptCount val="4"/>
                <c:pt idx="0">
                  <c:v>45</c:v>
                </c:pt>
                <c:pt idx="1">
                  <c:v>55</c:v>
                </c:pt>
                <c:pt idx="3">
                  <c:v>1.2</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egendEntry>
        <c:idx val="3"/>
        <c:delete val="1"/>
      </c:legendEntry>
      <c:layout/>
      <c:overlay val="0"/>
      <c:txPr>
        <a:bodyPr/>
        <a:lstStyle/>
        <a:p>
          <a:pPr>
            <a:defRPr sz="3200" b="1"/>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2"/>
                <c:pt idx="0">
                  <c:v>Combat</c:v>
                </c:pt>
                <c:pt idx="1">
                  <c:v>Disease</c:v>
                </c:pt>
              </c:strCache>
            </c:strRef>
          </c:cat>
          <c:val>
            <c:numRef>
              <c:f>Sheet1!$B$2:$B$5</c:f>
              <c:numCache>
                <c:formatCode>General</c:formatCode>
                <c:ptCount val="4"/>
                <c:pt idx="0">
                  <c:v>34</c:v>
                </c:pt>
                <c:pt idx="1">
                  <c:v>66</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egendEntry>
        <c:idx val="3"/>
        <c:delete val="1"/>
      </c:legendEntry>
      <c:layout/>
      <c:overlay val="0"/>
      <c:txPr>
        <a:bodyPr/>
        <a:lstStyle/>
        <a:p>
          <a:pPr>
            <a:defRPr sz="3200" b="1"/>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1"/>
              </a:solidFill>
            </a:ln>
          </c:spPr>
          <c:cat>
            <c:strRef>
              <c:f>Sheet1!$A$2:$A$5</c:f>
              <c:strCache>
                <c:ptCount val="2"/>
                <c:pt idx="0">
                  <c:v>Combat</c:v>
                </c:pt>
                <c:pt idx="1">
                  <c:v>Disease</c:v>
                </c:pt>
              </c:strCache>
            </c:strRef>
          </c:cat>
          <c:val>
            <c:numRef>
              <c:f>Sheet1!$B$2:$B$5</c:f>
              <c:numCache>
                <c:formatCode>General</c:formatCode>
                <c:ptCount val="4"/>
                <c:pt idx="0">
                  <c:v>65</c:v>
                </c:pt>
                <c:pt idx="1">
                  <c:v>35</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egendEntry>
        <c:idx val="3"/>
        <c:delete val="1"/>
      </c:legendEntry>
      <c:layout>
        <c:manualLayout>
          <c:xMode val="edge"/>
          <c:yMode val="edge"/>
          <c:x val="0.74482635851074175"/>
          <c:y val="0.38824157422409328"/>
          <c:w val="0.12400080198308545"/>
          <c:h val="0.32836415145240916"/>
        </c:manualLayout>
      </c:layout>
      <c:overlay val="0"/>
      <c:txPr>
        <a:bodyPr/>
        <a:lstStyle/>
        <a:p>
          <a:pPr>
            <a:defRPr sz="1800" b="1"/>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2"/>
                <c:pt idx="0">
                  <c:v>Combat</c:v>
                </c:pt>
                <c:pt idx="1">
                  <c:v>Disease</c:v>
                </c:pt>
              </c:strCache>
            </c:strRef>
          </c:cat>
          <c:val>
            <c:numRef>
              <c:f>Sheet1!$B$2:$B$5</c:f>
              <c:numCache>
                <c:formatCode>General</c:formatCode>
                <c:ptCount val="4"/>
                <c:pt idx="0">
                  <c:v>65</c:v>
                </c:pt>
                <c:pt idx="1">
                  <c:v>35</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egendEntry>
        <c:idx val="3"/>
        <c:delete val="1"/>
      </c:legendEntry>
      <c:layout>
        <c:manualLayout>
          <c:xMode val="edge"/>
          <c:yMode val="edge"/>
          <c:x val="0.87136956838728497"/>
          <c:y val="0.44456616194166854"/>
          <c:w val="0.12863043161271509"/>
          <c:h val="0.1557639777435211"/>
        </c:manualLayout>
      </c:layout>
      <c:overlay val="0"/>
      <c:txPr>
        <a:bodyPr/>
        <a:lstStyle/>
        <a:p>
          <a:pPr>
            <a:defRPr b="1"/>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Combat</c:v>
                </c:pt>
                <c:pt idx="1">
                  <c:v>Disease</c:v>
                </c:pt>
                <c:pt idx="2">
                  <c:v>3rd Qtr</c:v>
                </c:pt>
                <c:pt idx="3">
                  <c:v>4th Qtr</c:v>
                </c:pt>
              </c:strCache>
            </c:strRef>
          </c:cat>
          <c:val>
            <c:numRef>
              <c:f>Sheet1!$B$2:$B$5</c:f>
              <c:numCache>
                <c:formatCode>General</c:formatCode>
                <c:ptCount val="4"/>
                <c:pt idx="0">
                  <c:v>43</c:v>
                </c:pt>
                <c:pt idx="1">
                  <c:v>56</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egendEntry>
        <c:idx val="3"/>
        <c:delete val="1"/>
      </c:legendEntry>
      <c:layout>
        <c:manualLayout>
          <c:xMode val="edge"/>
          <c:yMode val="edge"/>
          <c:x val="0.85902388937493923"/>
          <c:y val="0.34074295348857248"/>
          <c:w val="0.12863043161271509"/>
          <c:h val="0.1557639777435211"/>
        </c:manualLayout>
      </c:layout>
      <c:overlay val="0"/>
      <c:txPr>
        <a:bodyPr/>
        <a:lstStyle/>
        <a:p>
          <a:pPr>
            <a:defRPr sz="1400" b="1"/>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38F3ED-DE60-4844-89D0-DA02C8575660}" type="datetimeFigureOut">
              <a:rPr lang="en-GB" smtClean="0"/>
              <a:t>03/03/2014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B6697-3397-40BE-846F-2C3FEEBEB003}" type="slidenum">
              <a:rPr lang="en-GB" smtClean="0"/>
              <a:t>‹#›</a:t>
            </a:fld>
            <a:endParaRPr lang="en-GB"/>
          </a:p>
        </p:txBody>
      </p:sp>
    </p:spTree>
    <p:extLst>
      <p:ext uri="{BB962C8B-B14F-4D97-AF65-F5344CB8AC3E}">
        <p14:creationId xmlns:p14="http://schemas.microsoft.com/office/powerpoint/2010/main" val="113622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B6697-3397-40BE-846F-2C3FEEBEB003}" type="slidenum">
              <a:rPr lang="en-GB" smtClean="0"/>
              <a:t>1</a:t>
            </a:fld>
            <a:endParaRPr lang="en-GB"/>
          </a:p>
        </p:txBody>
      </p:sp>
    </p:spTree>
    <p:extLst>
      <p:ext uri="{BB962C8B-B14F-4D97-AF65-F5344CB8AC3E}">
        <p14:creationId xmlns:p14="http://schemas.microsoft.com/office/powerpoint/2010/main" val="384467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AB6697-3397-40BE-846F-2C3FEEBEB003}" type="slidenum">
              <a:rPr lang="en-GB" smtClean="0"/>
              <a:t>23</a:t>
            </a:fld>
            <a:endParaRPr lang="en-GB"/>
          </a:p>
        </p:txBody>
      </p:sp>
    </p:spTree>
    <p:extLst>
      <p:ext uri="{BB962C8B-B14F-4D97-AF65-F5344CB8AC3E}">
        <p14:creationId xmlns:p14="http://schemas.microsoft.com/office/powerpoint/2010/main" val="344000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D2E8E2-2339-40FD-AEAE-5A846C9D3FDC}"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382349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D2E8E2-2339-40FD-AEAE-5A846C9D3FDC}"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246431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D2E8E2-2339-40FD-AEAE-5A846C9D3FDC}"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270041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D2E8E2-2339-40FD-AEAE-5A846C9D3FDC}"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129544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2E8E2-2339-40FD-AEAE-5A846C9D3FDC}"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2782709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D2E8E2-2339-40FD-AEAE-5A846C9D3FDC}" type="datetimeFigureOut">
              <a:rPr lang="en-GB" smtClean="0"/>
              <a:t>03/03/2014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35915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D2E8E2-2339-40FD-AEAE-5A846C9D3FDC}" type="datetimeFigureOut">
              <a:rPr lang="en-GB" smtClean="0"/>
              <a:t>03/03/2014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88750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D2E8E2-2339-40FD-AEAE-5A846C9D3FDC}" type="datetimeFigureOut">
              <a:rPr lang="en-GB" smtClean="0"/>
              <a:t>03/03/2014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404018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2E8E2-2339-40FD-AEAE-5A846C9D3FDC}" type="datetimeFigureOut">
              <a:rPr lang="en-GB" smtClean="0"/>
              <a:t>03/03/2014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103997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2E8E2-2339-40FD-AEAE-5A846C9D3FDC}" type="datetimeFigureOut">
              <a:rPr lang="en-GB" smtClean="0"/>
              <a:t>03/03/2014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40416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2E8E2-2339-40FD-AEAE-5A846C9D3FDC}" type="datetimeFigureOut">
              <a:rPr lang="en-GB" smtClean="0"/>
              <a:t>03/03/2014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D58070-CABC-4EA9-B315-B5B90146C41A}" type="slidenum">
              <a:rPr lang="en-GB" smtClean="0"/>
              <a:t>‹#›</a:t>
            </a:fld>
            <a:endParaRPr lang="en-GB"/>
          </a:p>
        </p:txBody>
      </p:sp>
    </p:spTree>
    <p:extLst>
      <p:ext uri="{BB962C8B-B14F-4D97-AF65-F5344CB8AC3E}">
        <p14:creationId xmlns:p14="http://schemas.microsoft.com/office/powerpoint/2010/main" val="42091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2E8E2-2339-40FD-AEAE-5A846C9D3FDC}" type="datetimeFigureOut">
              <a:rPr lang="en-GB" smtClean="0"/>
              <a:t>03/03/2014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58070-CABC-4EA9-B315-B5B90146C41A}" type="slidenum">
              <a:rPr lang="en-GB" smtClean="0"/>
              <a:t>‹#›</a:t>
            </a:fld>
            <a:endParaRPr lang="en-GB"/>
          </a:p>
        </p:txBody>
      </p:sp>
    </p:spTree>
    <p:extLst>
      <p:ext uri="{BB962C8B-B14F-4D97-AF65-F5344CB8AC3E}">
        <p14:creationId xmlns:p14="http://schemas.microsoft.com/office/powerpoint/2010/main" val="3668676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Microsoft_Word_97_-_2003_Document2.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a:solidFill>
            <a:schemeClr val="bg1">
              <a:lumMod val="85000"/>
            </a:schemeClr>
          </a:solidFill>
        </p:spPr>
        <p:txBody>
          <a:bodyPr/>
          <a:lstStyle/>
          <a:p>
            <a:r>
              <a:rPr lang="en-GB" b="1" dirty="0" smtClean="0"/>
              <a:t>Medics at War</a:t>
            </a:r>
            <a:endParaRPr lang="en-GB" b="1" dirty="0"/>
          </a:p>
        </p:txBody>
      </p:sp>
      <p:sp>
        <p:nvSpPr>
          <p:cNvPr id="3" name="Content Placeholder 2"/>
          <p:cNvSpPr>
            <a:spLocks noGrp="1"/>
          </p:cNvSpPr>
          <p:nvPr>
            <p:ph idx="1"/>
          </p:nvPr>
        </p:nvSpPr>
        <p:spPr>
          <a:solidFill>
            <a:schemeClr val="bg1">
              <a:lumMod val="95000"/>
            </a:schemeClr>
          </a:solidFill>
        </p:spPr>
        <p:txBody>
          <a:bodyPr/>
          <a:lstStyle/>
          <a:p>
            <a:pPr marL="0" indent="0" algn="ctr">
              <a:buNone/>
            </a:pPr>
            <a:endParaRPr lang="en-GB" dirty="0" smtClean="0"/>
          </a:p>
          <a:p>
            <a:pPr marL="0" indent="0" algn="ctr">
              <a:buNone/>
            </a:pPr>
            <a:r>
              <a:rPr lang="en-GB" b="1" dirty="0" smtClean="0"/>
              <a:t>The First World War: Disease the only victor</a:t>
            </a:r>
          </a:p>
          <a:p>
            <a:pPr marL="0" indent="0" algn="ctr">
              <a:buNone/>
            </a:pPr>
            <a:endParaRPr lang="en-GB" b="1" dirty="0"/>
          </a:p>
          <a:p>
            <a:pPr marL="0" indent="0" algn="ctr">
              <a:buNone/>
            </a:pPr>
            <a:r>
              <a:rPr lang="en-GB" sz="2800" b="1" dirty="0" smtClean="0"/>
              <a:t>Professor Francis E. G. Cox</a:t>
            </a:r>
          </a:p>
          <a:p>
            <a:pPr marL="0" indent="0" algn="ctr">
              <a:buNone/>
            </a:pPr>
            <a:r>
              <a:rPr lang="en-GB" sz="2800" b="1" dirty="0" smtClean="0"/>
              <a:t>Department of Disease Control</a:t>
            </a:r>
          </a:p>
          <a:p>
            <a:pPr marL="0" indent="0" algn="ctr">
              <a:buNone/>
            </a:pPr>
            <a:r>
              <a:rPr lang="en-GB" sz="2800" b="1" dirty="0" smtClean="0"/>
              <a:t>London School of Hygiene and Tropical Medicine</a:t>
            </a:r>
            <a:endParaRPr lang="en-GB" sz="2800" b="1" dirty="0"/>
          </a:p>
        </p:txBody>
      </p:sp>
    </p:spTree>
    <p:extLst>
      <p:ext uri="{BB962C8B-B14F-4D97-AF65-F5344CB8AC3E}">
        <p14:creationId xmlns:p14="http://schemas.microsoft.com/office/powerpoint/2010/main" val="36614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85000"/>
            </a:schemeClr>
          </a:solidFill>
        </p:spPr>
        <p:txBody>
          <a:bodyPr/>
          <a:lstStyle/>
          <a:p>
            <a:r>
              <a:rPr lang="en-GB" b="1" dirty="0" smtClean="0"/>
              <a:t>Winners of past wars</a:t>
            </a:r>
            <a:endParaRPr lang="en-GB" b="1" dirty="0"/>
          </a:p>
        </p:txBody>
      </p:sp>
      <p:sp>
        <p:nvSpPr>
          <p:cNvPr id="5" name="Content Placeholder 4"/>
          <p:cNvSpPr>
            <a:spLocks noGrp="1"/>
          </p:cNvSpPr>
          <p:nvPr>
            <p:ph idx="1"/>
          </p:nvPr>
        </p:nvSpPr>
        <p:spPr>
          <a:solidFill>
            <a:schemeClr val="bg1">
              <a:lumMod val="95000"/>
            </a:schemeClr>
          </a:solidFill>
        </p:spPr>
        <p:txBody>
          <a:bodyPr>
            <a:normAutofit/>
          </a:bodyPr>
          <a:lstStyle/>
          <a:p>
            <a:pPr marL="0" indent="0">
              <a:buNone/>
            </a:pPr>
            <a:endParaRPr lang="en-GB" dirty="0" smtClean="0"/>
          </a:p>
          <a:p>
            <a:pPr marL="0" indent="0">
              <a:buNone/>
            </a:pPr>
            <a:r>
              <a:rPr lang="en-GB" sz="3600" b="1" dirty="0" smtClean="0"/>
              <a:t>“The winners of past wars were not always the armies with the best generals and weapons , but were often merely those bearing the nastiest germs to transmit to their enemies.”</a:t>
            </a:r>
          </a:p>
          <a:p>
            <a:pPr marL="0" indent="0">
              <a:buNone/>
            </a:pPr>
            <a:r>
              <a:rPr lang="en-GB" sz="2800" b="1" dirty="0" smtClean="0"/>
              <a:t>Jared Diamond in </a:t>
            </a:r>
            <a:r>
              <a:rPr lang="en-GB" sz="2800" b="1" i="1" dirty="0" smtClean="0"/>
              <a:t>Guns, Germs and Steel</a:t>
            </a:r>
            <a:endParaRPr lang="en-GB" sz="2800" b="1" i="1" dirty="0"/>
          </a:p>
        </p:txBody>
      </p:sp>
    </p:spTree>
    <p:extLst>
      <p:ext uri="{BB962C8B-B14F-4D97-AF65-F5344CB8AC3E}">
        <p14:creationId xmlns:p14="http://schemas.microsoft.com/office/powerpoint/2010/main" val="171375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GB" b="1" dirty="0" smtClean="0"/>
              <a:t>American Civil War 1861-1865</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1478069"/>
              </p:ext>
            </p:extLst>
          </p:nvPr>
        </p:nvGraphicFramePr>
        <p:xfrm>
          <a:off x="395536" y="1628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564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b="1" dirty="0" smtClean="0"/>
              <a:t>Peninsular Wars 1808-1815</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0535512"/>
              </p:ext>
            </p:extLst>
          </p:nvPr>
        </p:nvGraphicFramePr>
        <p:xfrm>
          <a:off x="611560" y="1628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427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rmAutofit fontScale="90000"/>
          </a:bodyPr>
          <a:lstStyle/>
          <a:p>
            <a:r>
              <a:rPr lang="en-GB" b="1" dirty="0" smtClean="0"/>
              <a:t>Crimean War 1853-1856</a:t>
            </a:r>
            <a:br>
              <a:rPr lang="en-GB" b="1" dirty="0" smtClean="0"/>
            </a:br>
            <a:r>
              <a:rPr lang="en-GB" b="1" dirty="0" smtClean="0"/>
              <a:t>British deaths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3763582"/>
              </p:ext>
            </p:extLst>
          </p:nvPr>
        </p:nvGraphicFramePr>
        <p:xfrm>
          <a:off x="539552" y="170080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0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rmAutofit fontScale="90000"/>
          </a:bodyPr>
          <a:lstStyle/>
          <a:p>
            <a:r>
              <a:rPr lang="en-GB" b="1" dirty="0" smtClean="0"/>
              <a:t>Boer Wars 1880-1881, 1899-1902</a:t>
            </a:r>
            <a:br>
              <a:rPr lang="en-GB" b="1" dirty="0" smtClean="0"/>
            </a:br>
            <a:r>
              <a:rPr lang="en-GB" b="1" dirty="0" smtClean="0"/>
              <a:t>British deaths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783069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0525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GB" b="1" dirty="0" smtClean="0"/>
              <a:t>Russo-Japanese War 1904-1905</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08542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884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GB" b="1" dirty="0" smtClean="0"/>
              <a:t>Disease as a weapon of war</a:t>
            </a:r>
            <a:endParaRPr lang="en-GB" b="1" dirty="0"/>
          </a:p>
        </p:txBody>
      </p:sp>
      <p:sp>
        <p:nvSpPr>
          <p:cNvPr id="3" name="Content Placeholder 2"/>
          <p:cNvSpPr>
            <a:spLocks noGrp="1"/>
          </p:cNvSpPr>
          <p:nvPr>
            <p:ph idx="1"/>
          </p:nvPr>
        </p:nvSpPr>
        <p:spPr>
          <a:solidFill>
            <a:schemeClr val="bg1">
              <a:lumMod val="95000"/>
            </a:schemeClr>
          </a:solidFill>
        </p:spPr>
        <p:txBody>
          <a:bodyPr>
            <a:normAutofit lnSpcReduction="10000"/>
          </a:bodyPr>
          <a:lstStyle/>
          <a:p>
            <a:pPr lvl="0"/>
            <a:endParaRPr lang="en-GB" dirty="0">
              <a:solidFill>
                <a:prstClr val="black"/>
              </a:solidFill>
            </a:endParaRPr>
          </a:p>
          <a:p>
            <a:r>
              <a:rPr lang="en-GB" sz="2400" b="1" dirty="0" smtClean="0"/>
              <a:t>1346 </a:t>
            </a:r>
            <a:r>
              <a:rPr lang="en-GB" sz="2400" b="1" dirty="0" err="1" smtClean="0"/>
              <a:t>Kaffa</a:t>
            </a:r>
            <a:r>
              <a:rPr lang="en-GB" sz="2400" b="1" dirty="0" smtClean="0"/>
              <a:t> (now Theodosia), Crimea. Plague victims 	catapulted over walls of city.</a:t>
            </a:r>
          </a:p>
          <a:p>
            <a:r>
              <a:rPr lang="en-GB" sz="2400" b="1" dirty="0" smtClean="0"/>
              <a:t>15C.	Many unauthenticated records.</a:t>
            </a:r>
          </a:p>
          <a:p>
            <a:r>
              <a:rPr lang="en-GB" sz="2400" b="1" dirty="0" smtClean="0"/>
              <a:t>1710  Tallinn. Russians left plague victims behind enemy lines.</a:t>
            </a:r>
          </a:p>
          <a:p>
            <a:r>
              <a:rPr lang="en-GB" sz="2400" b="1" dirty="0" smtClean="0"/>
              <a:t>1763</a:t>
            </a:r>
            <a:r>
              <a:rPr lang="en-GB" sz="2400" b="1" dirty="0"/>
              <a:t> </a:t>
            </a:r>
            <a:r>
              <a:rPr lang="en-GB" sz="2400" b="1" dirty="0" smtClean="0"/>
              <a:t>North America. British commander Sir Jeffrey Amherst 	gave Native Indians gifts of smallpox infested  blankets.</a:t>
            </a:r>
          </a:p>
          <a:p>
            <a:r>
              <a:rPr lang="en-GB" sz="2400" b="1" dirty="0" smtClean="0"/>
              <a:t>1763</a:t>
            </a:r>
            <a:r>
              <a:rPr lang="en-GB" sz="2400" b="1" dirty="0"/>
              <a:t> </a:t>
            </a:r>
            <a:r>
              <a:rPr lang="en-GB" sz="2400" b="1" dirty="0" smtClean="0"/>
              <a:t>Repeated at Fort Pitt.</a:t>
            </a:r>
          </a:p>
          <a:p>
            <a:r>
              <a:rPr lang="en-GB" sz="2400" b="1" dirty="0" smtClean="0"/>
              <a:t>1785 La </a:t>
            </a:r>
            <a:r>
              <a:rPr lang="en-GB" sz="2400" b="1" dirty="0" err="1" smtClean="0"/>
              <a:t>Calle</a:t>
            </a:r>
            <a:r>
              <a:rPr lang="en-GB" sz="2400" b="1" dirty="0" smtClean="0"/>
              <a:t>. Tunisian forces given smallpox-infested clothing. </a:t>
            </a:r>
          </a:p>
        </p:txBody>
      </p:sp>
    </p:spTree>
    <p:extLst>
      <p:ext uri="{BB962C8B-B14F-4D97-AF65-F5344CB8AC3E}">
        <p14:creationId xmlns:p14="http://schemas.microsoft.com/office/powerpoint/2010/main" val="407390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GB" b="1" dirty="0" smtClean="0"/>
              <a:t>Siege of </a:t>
            </a:r>
            <a:r>
              <a:rPr lang="en-GB" b="1" dirty="0" err="1" smtClean="0"/>
              <a:t>Kaffa</a:t>
            </a:r>
            <a:r>
              <a:rPr lang="en-GB" b="1" dirty="0"/>
              <a:t> </a:t>
            </a:r>
            <a:r>
              <a:rPr lang="en-GB" b="1" dirty="0" smtClean="0"/>
              <a:t>1346 </a:t>
            </a:r>
            <a:endParaRPr lang="en-GB" b="1" dirty="0"/>
          </a:p>
        </p:txBody>
      </p:sp>
      <p:sp>
        <p:nvSpPr>
          <p:cNvPr id="3" name="Content Placeholder 2"/>
          <p:cNvSpPr>
            <a:spLocks noGrp="1"/>
          </p:cNvSpPr>
          <p:nvPr>
            <p:ph idx="1"/>
          </p:nvPr>
        </p:nvSpPr>
        <p:spPr>
          <a:solidFill>
            <a:schemeClr val="bg1">
              <a:lumMod val="95000"/>
            </a:schemeClr>
          </a:solidFill>
        </p:spPr>
        <p:txBody>
          <a:bodyPr>
            <a:normAutofit fontScale="77500" lnSpcReduction="20000"/>
          </a:bodyPr>
          <a:lstStyle/>
          <a:p>
            <a:endParaRPr lang="en-GB" sz="3300" b="1" dirty="0" smtClean="0"/>
          </a:p>
          <a:p>
            <a:r>
              <a:rPr lang="en-GB" sz="3300" b="1" dirty="0" smtClean="0"/>
              <a:t>Whereupon </a:t>
            </a:r>
            <a:r>
              <a:rPr lang="en-GB" sz="3300" b="1" dirty="0"/>
              <a:t>the Tartars, worn out by this pestilential </a:t>
            </a:r>
            <a:endParaRPr lang="en-GB" sz="3300" b="1" dirty="0" smtClean="0"/>
          </a:p>
          <a:p>
            <a:pPr marL="0" indent="0">
              <a:buNone/>
            </a:pPr>
            <a:r>
              <a:rPr lang="en-GB" sz="3300" b="1" dirty="0" smtClean="0"/>
              <a:t>disease</a:t>
            </a:r>
            <a:r>
              <a:rPr lang="en-GB" sz="3300" b="1" dirty="0"/>
              <a:t>, and falling on all sides as if thunderstruck, and seeing that they were perishing hopelessly, ordered the corpses to be placed upon their engines and thrown into the city of </a:t>
            </a:r>
            <a:r>
              <a:rPr lang="en-GB" sz="3300" b="1" dirty="0" err="1"/>
              <a:t>Kaffa</a:t>
            </a:r>
            <a:r>
              <a:rPr lang="en-GB" sz="3300" b="1" dirty="0"/>
              <a:t>. Accordingly were the bodies of the dead hurled over the walls, so that the Christians were not able to hide or protect themselves from this danger, although they carried away as many dead as possible and threw them into the sea. But soon the whole air became infected, and the water poisoned, and such a pestilence grew up that scarcely one out of a thousand was able to escape. </a:t>
            </a:r>
            <a:r>
              <a:rPr lang="en-GB" sz="3300" b="1" i="1" dirty="0" smtClean="0"/>
              <a:t>Gabriele de </a:t>
            </a:r>
            <a:r>
              <a:rPr lang="en-GB" sz="3300" b="1" i="1" dirty="0" err="1" smtClean="0"/>
              <a:t>Mussi</a:t>
            </a:r>
            <a:r>
              <a:rPr lang="en-GB" sz="3300" b="1" i="1" dirty="0" smtClean="0"/>
              <a:t> (</a:t>
            </a:r>
            <a:r>
              <a:rPr lang="en-GB" sz="3300" b="1" i="1" dirty="0" err="1" smtClean="0"/>
              <a:t>Mussis</a:t>
            </a:r>
            <a:r>
              <a:rPr lang="en-GB" sz="3300" b="1" i="1" dirty="0" smtClean="0"/>
              <a:t>) 1348</a:t>
            </a:r>
            <a:r>
              <a:rPr lang="en-GB" sz="3300" i="1" dirty="0" smtClean="0"/>
              <a:t>.</a:t>
            </a:r>
            <a:endParaRPr lang="en-GB" sz="3300" i="1" dirty="0"/>
          </a:p>
          <a:p>
            <a:endParaRPr lang="en-GB" dirty="0"/>
          </a:p>
        </p:txBody>
      </p:sp>
    </p:spTree>
    <p:extLst>
      <p:ext uri="{BB962C8B-B14F-4D97-AF65-F5344CB8AC3E}">
        <p14:creationId xmlns:p14="http://schemas.microsoft.com/office/powerpoint/2010/main" val="263592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85000"/>
            </a:schemeClr>
          </a:solidFill>
        </p:spPr>
        <p:txBody>
          <a:bodyPr>
            <a:normAutofit fontScale="90000"/>
          </a:bodyPr>
          <a:lstStyle/>
          <a:p>
            <a:r>
              <a:rPr lang="en-GB" b="1" dirty="0" smtClean="0"/>
              <a:t>Infectious diseases common in Europe in 1914</a:t>
            </a:r>
            <a:endParaRPr lang="en-GB" b="1" dirty="0"/>
          </a:p>
        </p:txBody>
      </p:sp>
      <p:sp>
        <p:nvSpPr>
          <p:cNvPr id="5" name="Content Placeholder 4"/>
          <p:cNvSpPr>
            <a:spLocks noGrp="1"/>
          </p:cNvSpPr>
          <p:nvPr>
            <p:ph sz="half" idx="1"/>
          </p:nvPr>
        </p:nvSpPr>
        <p:spPr>
          <a:solidFill>
            <a:schemeClr val="bg1">
              <a:lumMod val="95000"/>
            </a:schemeClr>
          </a:solidFill>
        </p:spPr>
        <p:txBody>
          <a:bodyPr/>
          <a:lstStyle/>
          <a:p>
            <a:pPr marL="0" indent="0">
              <a:buNone/>
            </a:pPr>
            <a:r>
              <a:rPr lang="en-GB" b="1" dirty="0" smtClean="0"/>
              <a:t>Bacterial</a:t>
            </a:r>
          </a:p>
          <a:p>
            <a:r>
              <a:rPr lang="en-GB" b="1" dirty="0" smtClean="0"/>
              <a:t>Cholera</a:t>
            </a:r>
          </a:p>
          <a:p>
            <a:r>
              <a:rPr lang="en-GB" b="1" dirty="0" smtClean="0"/>
              <a:t>Typhoid</a:t>
            </a:r>
          </a:p>
          <a:p>
            <a:r>
              <a:rPr lang="en-GB" b="1" dirty="0" smtClean="0"/>
              <a:t>Typhus</a:t>
            </a:r>
          </a:p>
          <a:p>
            <a:r>
              <a:rPr lang="en-GB" b="1" dirty="0" smtClean="0"/>
              <a:t>Tuberculosis </a:t>
            </a:r>
          </a:p>
          <a:p>
            <a:r>
              <a:rPr lang="en-GB" b="1" dirty="0" smtClean="0"/>
              <a:t>Venereal diseases </a:t>
            </a:r>
          </a:p>
          <a:p>
            <a:r>
              <a:rPr lang="en-GB" b="1" dirty="0" smtClean="0"/>
              <a:t>Whooping cough</a:t>
            </a:r>
            <a:endParaRPr lang="en-GB" b="1" dirty="0"/>
          </a:p>
        </p:txBody>
      </p:sp>
      <p:sp>
        <p:nvSpPr>
          <p:cNvPr id="6" name="Content Placeholder 5"/>
          <p:cNvSpPr>
            <a:spLocks noGrp="1"/>
          </p:cNvSpPr>
          <p:nvPr>
            <p:ph sz="half" idx="2"/>
          </p:nvPr>
        </p:nvSpPr>
        <p:spPr>
          <a:solidFill>
            <a:schemeClr val="bg1">
              <a:lumMod val="95000"/>
            </a:schemeClr>
          </a:solidFill>
        </p:spPr>
        <p:txBody>
          <a:bodyPr/>
          <a:lstStyle/>
          <a:p>
            <a:pPr marL="0" indent="0">
              <a:buNone/>
            </a:pPr>
            <a:r>
              <a:rPr lang="en-GB" b="1" dirty="0" smtClean="0"/>
              <a:t>Viral</a:t>
            </a:r>
          </a:p>
          <a:p>
            <a:r>
              <a:rPr lang="en-GB" b="1" dirty="0" smtClean="0"/>
              <a:t>Influenza</a:t>
            </a:r>
          </a:p>
          <a:p>
            <a:r>
              <a:rPr lang="en-GB" b="1" dirty="0" smtClean="0"/>
              <a:t>Measles</a:t>
            </a:r>
          </a:p>
          <a:p>
            <a:r>
              <a:rPr lang="en-GB" b="1" dirty="0" smtClean="0"/>
              <a:t>Mumps</a:t>
            </a:r>
          </a:p>
          <a:p>
            <a:r>
              <a:rPr lang="en-GB" b="1" dirty="0" smtClean="0"/>
              <a:t>Poliomyelitis</a:t>
            </a:r>
          </a:p>
          <a:p>
            <a:r>
              <a:rPr lang="en-GB" b="1" dirty="0" smtClean="0"/>
              <a:t>Smallpox</a:t>
            </a:r>
          </a:p>
        </p:txBody>
      </p:sp>
    </p:spTree>
    <p:extLst>
      <p:ext uri="{BB962C8B-B14F-4D97-AF65-F5344CB8AC3E}">
        <p14:creationId xmlns:p14="http://schemas.microsoft.com/office/powerpoint/2010/main" val="277622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8229600" cy="1143000"/>
          </a:xfrm>
          <a:solidFill>
            <a:schemeClr val="bg1">
              <a:lumMod val="85000"/>
            </a:schemeClr>
          </a:solidFill>
        </p:spPr>
        <p:txBody>
          <a:bodyPr>
            <a:normAutofit/>
          </a:bodyPr>
          <a:lstStyle/>
          <a:p>
            <a:r>
              <a:rPr lang="en-GB" b="1" dirty="0" smtClean="0"/>
              <a:t>Sir William Osler</a:t>
            </a:r>
            <a:br>
              <a:rPr lang="en-GB" b="1" dirty="0" smtClean="0"/>
            </a:br>
            <a:r>
              <a:rPr lang="en-GB" sz="2200" b="1" dirty="0" smtClean="0"/>
              <a:t>(Royal College of Physicians London)</a:t>
            </a:r>
            <a:endParaRPr lang="en-GB" sz="2200" b="1" dirty="0"/>
          </a:p>
        </p:txBody>
      </p:sp>
      <p:sp>
        <p:nvSpPr>
          <p:cNvPr id="5" name="Content Placeholder 4"/>
          <p:cNvSpPr>
            <a:spLocks noGrp="1"/>
          </p:cNvSpPr>
          <p:nvPr>
            <p:ph sz="half" idx="1"/>
          </p:nvPr>
        </p:nvSpPr>
        <p:spPr>
          <a:solidFill>
            <a:schemeClr val="bg1">
              <a:lumMod val="95000"/>
            </a:schemeClr>
          </a:solidFill>
        </p:spPr>
        <p:txBody>
          <a:bodyPr/>
          <a:lstStyle/>
          <a:p>
            <a:pPr marL="0" indent="0">
              <a:buNone/>
            </a:pPr>
            <a:r>
              <a:rPr lang="en-GB" b="1" dirty="0" smtClean="0"/>
              <a:t>Sir William Osler argued that ‘the army marched on its brain’ and persuaded senior army officers to have troops vaccinated against </a:t>
            </a:r>
            <a:r>
              <a:rPr lang="en-GB" b="1" dirty="0" smtClean="0"/>
              <a:t>typhoid.</a:t>
            </a:r>
            <a:endParaRPr lang="en-GB" b="1" dirty="0"/>
          </a:p>
        </p:txBody>
      </p:sp>
      <p:graphicFrame>
        <p:nvGraphicFramePr>
          <p:cNvPr id="2" name="Content Placeholder 1"/>
          <p:cNvGraphicFramePr>
            <a:graphicFrameLocks noGrp="1" noChangeAspect="1"/>
          </p:cNvGraphicFramePr>
          <p:nvPr>
            <p:ph sz="half" idx="2"/>
            <p:extLst>
              <p:ext uri="{D42A27DB-BD31-4B8C-83A1-F6EECF244321}">
                <p14:modId xmlns:p14="http://schemas.microsoft.com/office/powerpoint/2010/main" val="4195824486"/>
              </p:ext>
            </p:extLst>
          </p:nvPr>
        </p:nvGraphicFramePr>
        <p:xfrm>
          <a:off x="5033963" y="1600200"/>
          <a:ext cx="3265487" cy="4525963"/>
        </p:xfrm>
        <a:graphic>
          <a:graphicData uri="http://schemas.openxmlformats.org/presentationml/2006/ole">
            <mc:AlternateContent xmlns:mc="http://schemas.openxmlformats.org/markup-compatibility/2006">
              <mc:Choice xmlns:v="urn:schemas-microsoft-com:vml" Requires="v">
                <p:oleObj spid="_x0000_s2067" name="Document" r:id="rId4" imgW="3847801" imgH="5332892" progId="Word.Document.8">
                  <p:embed/>
                </p:oleObj>
              </mc:Choice>
              <mc:Fallback>
                <p:oleObj name="Document" r:id="rId4" imgW="3847801" imgH="5332892" progId="Word.Document.8">
                  <p:embed/>
                  <p:pic>
                    <p:nvPicPr>
                      <p:cNvPr id="0" name=""/>
                      <p:cNvPicPr/>
                      <p:nvPr/>
                    </p:nvPicPr>
                    <p:blipFill>
                      <a:blip r:embed="rId5"/>
                      <a:stretch>
                        <a:fillRect/>
                      </a:stretch>
                    </p:blipFill>
                    <p:spPr>
                      <a:xfrm>
                        <a:off x="5033963" y="1600200"/>
                        <a:ext cx="3265487" cy="4525963"/>
                      </a:xfrm>
                      <a:prstGeom prst="rect">
                        <a:avLst/>
                      </a:prstGeom>
                    </p:spPr>
                  </p:pic>
                </p:oleObj>
              </mc:Fallback>
            </mc:AlternateContent>
          </a:graphicData>
        </a:graphic>
      </p:graphicFrame>
    </p:spTree>
    <p:extLst>
      <p:ext uri="{BB962C8B-B14F-4D97-AF65-F5344CB8AC3E}">
        <p14:creationId xmlns:p14="http://schemas.microsoft.com/office/powerpoint/2010/main" val="200545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Autofit/>
          </a:bodyPr>
          <a:lstStyle/>
          <a:p>
            <a:r>
              <a:rPr lang="en-GB" b="1" dirty="0" smtClean="0"/>
              <a:t>Diseases and their mode of transmission</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6481742"/>
              </p:ext>
            </p:extLst>
          </p:nvPr>
        </p:nvGraphicFramePr>
        <p:xfrm>
          <a:off x="457200" y="1600200"/>
          <a:ext cx="8229600" cy="4480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sz="2400" b="1" dirty="0" smtClean="0">
                          <a:solidFill>
                            <a:sysClr val="windowText" lastClr="000000"/>
                          </a:solidFill>
                        </a:rPr>
                        <a:t>Mode of transmission</a:t>
                      </a:r>
                      <a:endParaRPr lang="en-GB" sz="2400" b="1" dirty="0">
                        <a:solidFill>
                          <a:sysClr val="windowText" lastClr="000000"/>
                        </a:solidFill>
                      </a:endParaRPr>
                    </a:p>
                  </a:txBody>
                  <a:tcPr>
                    <a:solidFill>
                      <a:schemeClr val="bg1">
                        <a:lumMod val="95000"/>
                      </a:schemeClr>
                    </a:solidFill>
                  </a:tcPr>
                </a:tc>
                <a:tc>
                  <a:txBody>
                    <a:bodyPr/>
                    <a:lstStyle/>
                    <a:p>
                      <a:r>
                        <a:rPr lang="en-GB" sz="2400" b="1" dirty="0" smtClean="0">
                          <a:solidFill>
                            <a:sysClr val="windowText" lastClr="000000"/>
                          </a:solidFill>
                        </a:rPr>
                        <a:t>Causative</a:t>
                      </a:r>
                      <a:r>
                        <a:rPr lang="en-GB" sz="2400" b="1" baseline="0" dirty="0" smtClean="0">
                          <a:solidFill>
                            <a:sysClr val="windowText" lastClr="000000"/>
                          </a:solidFill>
                        </a:rPr>
                        <a:t> agent</a:t>
                      </a:r>
                      <a:endParaRPr lang="en-GB" sz="2400" b="1" dirty="0">
                        <a:solidFill>
                          <a:sysClr val="windowText" lastClr="000000"/>
                        </a:solidFill>
                      </a:endParaRPr>
                    </a:p>
                  </a:txBody>
                  <a:tcPr>
                    <a:solidFill>
                      <a:schemeClr val="bg1">
                        <a:lumMod val="95000"/>
                      </a:schemeClr>
                    </a:solidFill>
                  </a:tcPr>
                </a:tc>
                <a:tc>
                  <a:txBody>
                    <a:bodyPr/>
                    <a:lstStyle/>
                    <a:p>
                      <a:r>
                        <a:rPr lang="en-GB" sz="2400" b="1" dirty="0" smtClean="0">
                          <a:solidFill>
                            <a:sysClr val="windowText" lastClr="000000"/>
                          </a:solidFill>
                        </a:rPr>
                        <a:t>Disease</a:t>
                      </a:r>
                      <a:endParaRPr lang="en-GB" sz="2400" b="1" dirty="0">
                        <a:solidFill>
                          <a:sysClr val="windowText" lastClr="000000"/>
                        </a:solidFill>
                      </a:endParaRPr>
                    </a:p>
                  </a:txBody>
                  <a:tcPr>
                    <a:solidFill>
                      <a:schemeClr val="bg1">
                        <a:lumMod val="95000"/>
                      </a:schemeClr>
                    </a:solidFill>
                  </a:tcPr>
                </a:tc>
              </a:tr>
              <a:tr h="370840">
                <a:tc>
                  <a:txBody>
                    <a:bodyPr/>
                    <a:lstStyle/>
                    <a:p>
                      <a:r>
                        <a:rPr lang="en-GB" sz="2400" b="1" dirty="0" smtClean="0"/>
                        <a:t>Water-borne</a:t>
                      </a:r>
                      <a:endParaRPr lang="en-GB" sz="2400" b="1" dirty="0"/>
                    </a:p>
                  </a:txBody>
                  <a:tcPr>
                    <a:solidFill>
                      <a:schemeClr val="bg1">
                        <a:lumMod val="95000"/>
                      </a:schemeClr>
                    </a:solidFill>
                  </a:tcPr>
                </a:tc>
                <a:tc>
                  <a:txBody>
                    <a:bodyPr/>
                    <a:lstStyle/>
                    <a:p>
                      <a:r>
                        <a:rPr lang="en-GB" sz="2400" b="1" dirty="0" smtClean="0"/>
                        <a:t>Bacterium</a:t>
                      </a:r>
                      <a:endParaRPr lang="en-GB" sz="2400" b="1" dirty="0"/>
                    </a:p>
                  </a:txBody>
                  <a:tcPr>
                    <a:solidFill>
                      <a:schemeClr val="bg1">
                        <a:lumMod val="95000"/>
                      </a:schemeClr>
                    </a:solidFill>
                  </a:tcPr>
                </a:tc>
                <a:tc>
                  <a:txBody>
                    <a:bodyPr/>
                    <a:lstStyle/>
                    <a:p>
                      <a:r>
                        <a:rPr lang="en-GB" sz="2400" b="1" dirty="0" smtClean="0"/>
                        <a:t>Cholera</a:t>
                      </a:r>
                      <a:endParaRPr lang="en-GB" sz="2400" b="1" dirty="0"/>
                    </a:p>
                  </a:txBody>
                  <a:tcPr>
                    <a:solidFill>
                      <a:schemeClr val="bg1">
                        <a:lumMod val="95000"/>
                      </a:schemeClr>
                    </a:solidFill>
                  </a:tcPr>
                </a:tc>
              </a:tr>
              <a:tr h="370840">
                <a:tc>
                  <a:txBody>
                    <a:bodyPr/>
                    <a:lstStyle/>
                    <a:p>
                      <a:endParaRPr lang="en-GB" sz="2400" b="1" dirty="0"/>
                    </a:p>
                  </a:txBody>
                  <a:tcPr>
                    <a:solidFill>
                      <a:schemeClr val="bg1">
                        <a:lumMod val="95000"/>
                      </a:schemeClr>
                    </a:solidFill>
                  </a:tcPr>
                </a:tc>
                <a:tc>
                  <a:txBody>
                    <a:bodyPr/>
                    <a:lstStyle/>
                    <a:p>
                      <a:r>
                        <a:rPr lang="en-GB" sz="2400" b="1" dirty="0" smtClean="0"/>
                        <a:t>Bacterium</a:t>
                      </a:r>
                      <a:endParaRPr lang="en-GB" sz="2400" b="1" dirty="0"/>
                    </a:p>
                  </a:txBody>
                  <a:tcPr>
                    <a:solidFill>
                      <a:schemeClr val="bg1">
                        <a:lumMod val="95000"/>
                      </a:schemeClr>
                    </a:solidFill>
                  </a:tcPr>
                </a:tc>
                <a:tc>
                  <a:txBody>
                    <a:bodyPr/>
                    <a:lstStyle/>
                    <a:p>
                      <a:r>
                        <a:rPr lang="en-GB" sz="2400" b="1" dirty="0" smtClean="0"/>
                        <a:t>Typhoid</a:t>
                      </a:r>
                      <a:endParaRPr lang="en-GB" sz="2400" b="1" dirty="0"/>
                    </a:p>
                  </a:txBody>
                  <a:tcPr>
                    <a:solidFill>
                      <a:schemeClr val="bg1">
                        <a:lumMod val="95000"/>
                      </a:schemeClr>
                    </a:solidFill>
                  </a:tcPr>
                </a:tc>
              </a:tr>
              <a:tr h="370840">
                <a:tc>
                  <a:txBody>
                    <a:bodyPr/>
                    <a:lstStyle/>
                    <a:p>
                      <a:endParaRPr lang="en-GB" sz="2400" b="1" dirty="0"/>
                    </a:p>
                  </a:txBody>
                  <a:tcPr>
                    <a:solidFill>
                      <a:schemeClr val="bg1">
                        <a:lumMod val="95000"/>
                      </a:schemeClr>
                    </a:solidFill>
                  </a:tcPr>
                </a:tc>
                <a:tc>
                  <a:txBody>
                    <a:bodyPr/>
                    <a:lstStyle/>
                    <a:p>
                      <a:r>
                        <a:rPr lang="en-GB" sz="2400" b="1" dirty="0" smtClean="0"/>
                        <a:t>Virus</a:t>
                      </a:r>
                      <a:endParaRPr lang="en-GB" sz="2400" b="1" dirty="0"/>
                    </a:p>
                  </a:txBody>
                  <a:tcPr>
                    <a:solidFill>
                      <a:schemeClr val="bg1">
                        <a:lumMod val="95000"/>
                      </a:schemeClr>
                    </a:solidFill>
                  </a:tcPr>
                </a:tc>
                <a:tc>
                  <a:txBody>
                    <a:bodyPr/>
                    <a:lstStyle/>
                    <a:p>
                      <a:r>
                        <a:rPr lang="en-GB" sz="2400" b="1" dirty="0" smtClean="0"/>
                        <a:t>Poliomyelitis</a:t>
                      </a:r>
                      <a:endParaRPr lang="en-GB" sz="2400" b="1" dirty="0"/>
                    </a:p>
                  </a:txBody>
                  <a:tcPr>
                    <a:solidFill>
                      <a:schemeClr val="bg1">
                        <a:lumMod val="95000"/>
                      </a:schemeClr>
                    </a:solidFill>
                  </a:tcPr>
                </a:tc>
              </a:tr>
              <a:tr h="370840">
                <a:tc>
                  <a:txBody>
                    <a:bodyPr/>
                    <a:lstStyle/>
                    <a:p>
                      <a:r>
                        <a:rPr lang="en-GB" sz="2400" b="1" dirty="0" smtClean="0"/>
                        <a:t>Contact</a:t>
                      </a:r>
                      <a:endParaRPr lang="en-GB" sz="2400" b="1" dirty="0"/>
                    </a:p>
                  </a:txBody>
                  <a:tcPr>
                    <a:solidFill>
                      <a:schemeClr val="bg1">
                        <a:lumMod val="95000"/>
                      </a:schemeClr>
                    </a:solidFill>
                  </a:tcPr>
                </a:tc>
                <a:tc>
                  <a:txBody>
                    <a:bodyPr/>
                    <a:lstStyle/>
                    <a:p>
                      <a:r>
                        <a:rPr lang="en-GB" sz="2400" b="1" dirty="0" smtClean="0"/>
                        <a:t>Bacterium</a:t>
                      </a:r>
                      <a:endParaRPr lang="en-GB" sz="2400" b="1" dirty="0"/>
                    </a:p>
                  </a:txBody>
                  <a:tcPr>
                    <a:solidFill>
                      <a:schemeClr val="bg1">
                        <a:lumMod val="95000"/>
                      </a:schemeClr>
                    </a:solidFill>
                  </a:tcPr>
                </a:tc>
                <a:tc>
                  <a:txBody>
                    <a:bodyPr/>
                    <a:lstStyle/>
                    <a:p>
                      <a:r>
                        <a:rPr lang="en-GB" sz="2400" b="1" dirty="0" smtClean="0"/>
                        <a:t>Tuberculosis</a:t>
                      </a:r>
                      <a:endParaRPr lang="en-GB" sz="2400" b="1" dirty="0"/>
                    </a:p>
                  </a:txBody>
                  <a:tcPr>
                    <a:solidFill>
                      <a:schemeClr val="bg1">
                        <a:lumMod val="95000"/>
                      </a:schemeClr>
                    </a:solidFill>
                  </a:tcPr>
                </a:tc>
              </a:tr>
              <a:tr h="370840">
                <a:tc>
                  <a:txBody>
                    <a:bodyPr/>
                    <a:lstStyle/>
                    <a:p>
                      <a:endParaRPr lang="en-GB" sz="2400" b="1" dirty="0"/>
                    </a:p>
                  </a:txBody>
                  <a:tcPr>
                    <a:solidFill>
                      <a:schemeClr val="bg1">
                        <a:lumMod val="95000"/>
                      </a:schemeClr>
                    </a:solidFill>
                  </a:tcPr>
                </a:tc>
                <a:tc>
                  <a:txBody>
                    <a:bodyPr/>
                    <a:lstStyle/>
                    <a:p>
                      <a:r>
                        <a:rPr lang="en-GB" sz="2400" b="1" dirty="0" smtClean="0"/>
                        <a:t>Bacteria</a:t>
                      </a:r>
                      <a:endParaRPr lang="en-GB" sz="2400" b="1" dirty="0"/>
                    </a:p>
                  </a:txBody>
                  <a:tcPr>
                    <a:solidFill>
                      <a:schemeClr val="bg1">
                        <a:lumMod val="95000"/>
                      </a:schemeClr>
                    </a:solidFill>
                  </a:tcPr>
                </a:tc>
                <a:tc>
                  <a:txBody>
                    <a:bodyPr/>
                    <a:lstStyle/>
                    <a:p>
                      <a:r>
                        <a:rPr lang="en-GB" sz="2400" b="1" dirty="0" smtClean="0"/>
                        <a:t>Venereal diseases</a:t>
                      </a:r>
                      <a:endParaRPr lang="en-GB" sz="2400" b="1" dirty="0"/>
                    </a:p>
                  </a:txBody>
                  <a:tcPr>
                    <a:solidFill>
                      <a:schemeClr val="bg1">
                        <a:lumMod val="95000"/>
                      </a:schemeClr>
                    </a:solidFill>
                  </a:tcPr>
                </a:tc>
              </a:tr>
              <a:tr h="370840">
                <a:tc>
                  <a:txBody>
                    <a:bodyPr/>
                    <a:lstStyle/>
                    <a:p>
                      <a:endParaRPr lang="en-GB" sz="2400" b="1" dirty="0"/>
                    </a:p>
                  </a:txBody>
                  <a:tcPr>
                    <a:solidFill>
                      <a:schemeClr val="bg1">
                        <a:lumMod val="95000"/>
                      </a:schemeClr>
                    </a:solidFill>
                  </a:tcPr>
                </a:tc>
                <a:tc>
                  <a:txBody>
                    <a:bodyPr/>
                    <a:lstStyle/>
                    <a:p>
                      <a:r>
                        <a:rPr lang="en-GB" sz="2400" b="1" dirty="0" smtClean="0"/>
                        <a:t>Virus</a:t>
                      </a:r>
                      <a:endParaRPr lang="en-GB" sz="2400" b="1" dirty="0"/>
                    </a:p>
                  </a:txBody>
                  <a:tcPr>
                    <a:solidFill>
                      <a:schemeClr val="bg1">
                        <a:lumMod val="95000"/>
                      </a:schemeClr>
                    </a:solidFill>
                  </a:tcPr>
                </a:tc>
                <a:tc>
                  <a:txBody>
                    <a:bodyPr/>
                    <a:lstStyle/>
                    <a:p>
                      <a:r>
                        <a:rPr lang="en-GB" sz="2400" b="1" dirty="0" smtClean="0"/>
                        <a:t>Influenza</a:t>
                      </a:r>
                      <a:endParaRPr lang="en-GB" sz="2400" b="1" dirty="0"/>
                    </a:p>
                  </a:txBody>
                  <a:tcPr>
                    <a:solidFill>
                      <a:schemeClr val="bg1">
                        <a:lumMod val="95000"/>
                      </a:schemeClr>
                    </a:solidFill>
                  </a:tcPr>
                </a:tc>
              </a:tr>
              <a:tr h="370840">
                <a:tc>
                  <a:txBody>
                    <a:bodyPr/>
                    <a:lstStyle/>
                    <a:p>
                      <a:r>
                        <a:rPr lang="en-GB" sz="2400" b="1" dirty="0" smtClean="0"/>
                        <a:t>Insect (Louse)</a:t>
                      </a:r>
                      <a:endParaRPr lang="en-GB" sz="2400" b="1" dirty="0"/>
                    </a:p>
                  </a:txBody>
                  <a:tcPr>
                    <a:solidFill>
                      <a:schemeClr val="bg1">
                        <a:lumMod val="95000"/>
                      </a:schemeClr>
                    </a:solidFill>
                  </a:tcPr>
                </a:tc>
                <a:tc>
                  <a:txBody>
                    <a:bodyPr/>
                    <a:lstStyle/>
                    <a:p>
                      <a:r>
                        <a:rPr lang="en-GB" sz="2400" b="1" dirty="0" smtClean="0"/>
                        <a:t>Bacterium</a:t>
                      </a:r>
                      <a:endParaRPr lang="en-GB" sz="2400" b="1" dirty="0"/>
                    </a:p>
                  </a:txBody>
                  <a:tcPr>
                    <a:solidFill>
                      <a:schemeClr val="bg1">
                        <a:lumMod val="95000"/>
                      </a:schemeClr>
                    </a:solidFill>
                  </a:tcPr>
                </a:tc>
                <a:tc>
                  <a:txBody>
                    <a:bodyPr/>
                    <a:lstStyle/>
                    <a:p>
                      <a:r>
                        <a:rPr lang="en-GB" sz="2400" b="1" dirty="0" smtClean="0"/>
                        <a:t>Typhus</a:t>
                      </a:r>
                      <a:endParaRPr lang="en-GB" sz="2400" b="1" dirty="0"/>
                    </a:p>
                  </a:txBody>
                  <a:tcPr>
                    <a:solidFill>
                      <a:schemeClr val="bg1">
                        <a:lumMod val="95000"/>
                      </a:schemeClr>
                    </a:solidFill>
                  </a:tcPr>
                </a:tc>
              </a:tr>
              <a:tr h="370840">
                <a:tc>
                  <a:txBody>
                    <a:bodyPr/>
                    <a:lstStyle/>
                    <a:p>
                      <a:r>
                        <a:rPr lang="en-GB" sz="2400" b="1" dirty="0" smtClean="0"/>
                        <a:t>Insect </a:t>
                      </a:r>
                      <a:r>
                        <a:rPr lang="en-GB" sz="2400" b="1" baseline="0" dirty="0" smtClean="0"/>
                        <a:t> (Mosquito)</a:t>
                      </a:r>
                      <a:endParaRPr lang="en-GB" sz="2400" b="1" dirty="0"/>
                    </a:p>
                  </a:txBody>
                  <a:tcPr>
                    <a:solidFill>
                      <a:schemeClr val="bg1">
                        <a:lumMod val="95000"/>
                      </a:schemeClr>
                    </a:solidFill>
                  </a:tcPr>
                </a:tc>
                <a:tc>
                  <a:txBody>
                    <a:bodyPr/>
                    <a:lstStyle/>
                    <a:p>
                      <a:r>
                        <a:rPr lang="en-GB" sz="2400" b="1" dirty="0" smtClean="0"/>
                        <a:t>Protozoan</a:t>
                      </a:r>
                      <a:endParaRPr lang="en-GB" sz="2400" b="1" dirty="0"/>
                    </a:p>
                  </a:txBody>
                  <a:tcPr>
                    <a:solidFill>
                      <a:schemeClr val="bg1">
                        <a:lumMod val="95000"/>
                      </a:schemeClr>
                    </a:solidFill>
                  </a:tcPr>
                </a:tc>
                <a:tc>
                  <a:txBody>
                    <a:bodyPr/>
                    <a:lstStyle/>
                    <a:p>
                      <a:r>
                        <a:rPr lang="en-GB" sz="2400" b="1" dirty="0" smtClean="0"/>
                        <a:t>Malaria</a:t>
                      </a:r>
                      <a:endParaRPr lang="en-GB" sz="2400" b="1" dirty="0"/>
                    </a:p>
                  </a:txBody>
                  <a:tcPr>
                    <a:solidFill>
                      <a:schemeClr val="bg1">
                        <a:lumMod val="95000"/>
                      </a:schemeClr>
                    </a:solidFill>
                  </a:tcPr>
                </a:tc>
              </a:tr>
            </a:tbl>
          </a:graphicData>
        </a:graphic>
      </p:graphicFrame>
    </p:spTree>
    <p:extLst>
      <p:ext uri="{BB962C8B-B14F-4D97-AF65-F5344CB8AC3E}">
        <p14:creationId xmlns:p14="http://schemas.microsoft.com/office/powerpoint/2010/main" val="373717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85000"/>
            </a:schemeClr>
          </a:solidFill>
        </p:spPr>
        <p:txBody>
          <a:bodyPr>
            <a:normAutofit fontScale="90000"/>
          </a:bodyPr>
          <a:lstStyle/>
          <a:p>
            <a:r>
              <a:rPr lang="en-GB" b="1" dirty="0" smtClean="0"/>
              <a:t>Vaccines against infectious diseases common in Europe in 1914</a:t>
            </a:r>
            <a:endParaRPr lang="en-GB" b="1" dirty="0"/>
          </a:p>
        </p:txBody>
      </p:sp>
      <p:sp>
        <p:nvSpPr>
          <p:cNvPr id="5" name="Content Placeholder 4"/>
          <p:cNvSpPr>
            <a:spLocks noGrp="1"/>
          </p:cNvSpPr>
          <p:nvPr>
            <p:ph sz="half" idx="1"/>
          </p:nvPr>
        </p:nvSpPr>
        <p:spPr>
          <a:solidFill>
            <a:schemeClr val="bg1">
              <a:lumMod val="95000"/>
            </a:schemeClr>
          </a:solidFill>
        </p:spPr>
        <p:txBody>
          <a:bodyPr>
            <a:normAutofit/>
          </a:bodyPr>
          <a:lstStyle/>
          <a:p>
            <a:pPr marL="0" indent="0">
              <a:buNone/>
            </a:pPr>
            <a:r>
              <a:rPr lang="en-GB" b="1" dirty="0" smtClean="0"/>
              <a:t>Bacterial</a:t>
            </a:r>
          </a:p>
          <a:p>
            <a:r>
              <a:rPr lang="en-GB" b="1" dirty="0" smtClean="0">
                <a:solidFill>
                  <a:srgbClr val="FF0000"/>
                </a:solidFill>
              </a:rPr>
              <a:t>Typhoid (1896)</a:t>
            </a:r>
          </a:p>
          <a:p>
            <a:r>
              <a:rPr lang="en-GB" b="1" dirty="0" smtClean="0">
                <a:solidFill>
                  <a:srgbClr val="FF0000"/>
                </a:solidFill>
              </a:rPr>
              <a:t>Tetanus (1890)</a:t>
            </a:r>
            <a:endParaRPr lang="en-GB" b="1" dirty="0">
              <a:solidFill>
                <a:srgbClr val="FF0000"/>
              </a:solidFill>
            </a:endParaRPr>
          </a:p>
          <a:p>
            <a:r>
              <a:rPr lang="en-GB" b="1" dirty="0" smtClean="0"/>
              <a:t>Typhus </a:t>
            </a:r>
          </a:p>
          <a:p>
            <a:r>
              <a:rPr lang="en-GB" b="1" dirty="0" smtClean="0"/>
              <a:t>Tuberculosis </a:t>
            </a:r>
          </a:p>
          <a:p>
            <a:r>
              <a:rPr lang="en-GB" b="1" dirty="0" smtClean="0"/>
              <a:t>Venereal diseases </a:t>
            </a:r>
          </a:p>
          <a:p>
            <a:r>
              <a:rPr lang="en-GB" b="1" dirty="0" smtClean="0"/>
              <a:t>Whooping cough</a:t>
            </a:r>
          </a:p>
          <a:p>
            <a:r>
              <a:rPr lang="en-GB" b="1" dirty="0" smtClean="0">
                <a:solidFill>
                  <a:srgbClr val="FF0000"/>
                </a:solidFill>
              </a:rPr>
              <a:t>Cholera (1897)</a:t>
            </a:r>
          </a:p>
        </p:txBody>
      </p:sp>
      <p:sp>
        <p:nvSpPr>
          <p:cNvPr id="6" name="Content Placeholder 5"/>
          <p:cNvSpPr>
            <a:spLocks noGrp="1"/>
          </p:cNvSpPr>
          <p:nvPr>
            <p:ph sz="half" idx="2"/>
          </p:nvPr>
        </p:nvSpPr>
        <p:spPr>
          <a:solidFill>
            <a:schemeClr val="bg1">
              <a:lumMod val="95000"/>
            </a:schemeClr>
          </a:solidFill>
        </p:spPr>
        <p:txBody>
          <a:bodyPr>
            <a:normAutofit/>
          </a:bodyPr>
          <a:lstStyle/>
          <a:p>
            <a:pPr marL="0" indent="0">
              <a:buNone/>
            </a:pPr>
            <a:r>
              <a:rPr lang="en-GB" b="1" dirty="0" smtClean="0"/>
              <a:t>Viral</a:t>
            </a:r>
          </a:p>
          <a:p>
            <a:r>
              <a:rPr lang="en-GB" b="1" dirty="0" smtClean="0"/>
              <a:t>Influenza</a:t>
            </a:r>
          </a:p>
          <a:p>
            <a:r>
              <a:rPr lang="en-GB" b="1" dirty="0" smtClean="0"/>
              <a:t>Measles</a:t>
            </a:r>
          </a:p>
          <a:p>
            <a:r>
              <a:rPr lang="en-GB" b="1" dirty="0" smtClean="0"/>
              <a:t>Mumps</a:t>
            </a:r>
          </a:p>
          <a:p>
            <a:r>
              <a:rPr lang="en-GB" b="1" dirty="0" smtClean="0"/>
              <a:t>Poliomyelitis</a:t>
            </a:r>
          </a:p>
          <a:p>
            <a:r>
              <a:rPr lang="en-GB" b="1" dirty="0" smtClean="0">
                <a:solidFill>
                  <a:srgbClr val="FF0000"/>
                </a:solidFill>
              </a:rPr>
              <a:t>Smallpox (1796)</a:t>
            </a:r>
          </a:p>
        </p:txBody>
      </p:sp>
    </p:spTree>
    <p:extLst>
      <p:ext uri="{BB962C8B-B14F-4D97-AF65-F5344CB8AC3E}">
        <p14:creationId xmlns:p14="http://schemas.microsoft.com/office/powerpoint/2010/main" val="409487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196" y="260648"/>
            <a:ext cx="8229600" cy="1143000"/>
          </a:xfrm>
          <a:solidFill>
            <a:schemeClr val="bg1">
              <a:lumMod val="85000"/>
            </a:schemeClr>
          </a:solidFill>
        </p:spPr>
        <p:txBody>
          <a:bodyPr>
            <a:normAutofit/>
          </a:bodyPr>
          <a:lstStyle/>
          <a:p>
            <a:r>
              <a:rPr lang="en-GB" b="1" dirty="0" smtClean="0"/>
              <a:t>First World War Trench</a:t>
            </a:r>
            <a:br>
              <a:rPr lang="en-GB" b="1" dirty="0" smtClean="0"/>
            </a:br>
            <a:r>
              <a:rPr lang="en-GB" sz="2200" b="1" dirty="0"/>
              <a:t>(</a:t>
            </a:r>
            <a:r>
              <a:rPr lang="en-GB" sz="2200" b="1" dirty="0" smtClean="0"/>
              <a:t>Spartacus Educational)</a:t>
            </a:r>
            <a:endParaRPr lang="en-GB" sz="2200" b="1" dirty="0"/>
          </a:p>
        </p:txBody>
      </p:sp>
      <p:sp>
        <p:nvSpPr>
          <p:cNvPr id="4" name="Content Placeholder 3"/>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19" y="1394335"/>
            <a:ext cx="8208912" cy="533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1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85000"/>
            </a:schemeClr>
          </a:solidFill>
        </p:spPr>
        <p:txBody>
          <a:bodyPr/>
          <a:lstStyle/>
          <a:p>
            <a:r>
              <a:rPr lang="en-GB" b="1" dirty="0" smtClean="0"/>
              <a:t>Trench diseases</a:t>
            </a:r>
            <a:endParaRPr lang="en-GB" b="1" dirty="0"/>
          </a:p>
        </p:txBody>
      </p:sp>
      <p:sp>
        <p:nvSpPr>
          <p:cNvPr id="5" name="Content Placeholder 4"/>
          <p:cNvSpPr>
            <a:spLocks noGrp="1"/>
          </p:cNvSpPr>
          <p:nvPr>
            <p:ph sz="half" idx="1"/>
          </p:nvPr>
        </p:nvSpPr>
        <p:spPr>
          <a:solidFill>
            <a:schemeClr val="bg1">
              <a:lumMod val="95000"/>
            </a:schemeClr>
          </a:solidFill>
        </p:spPr>
        <p:txBody>
          <a:bodyPr>
            <a:normAutofit lnSpcReduction="10000"/>
          </a:bodyPr>
          <a:lstStyle/>
          <a:p>
            <a:pPr marL="0" indent="0">
              <a:buNone/>
            </a:pPr>
            <a:endParaRPr lang="en-GB" dirty="0" smtClean="0"/>
          </a:p>
          <a:p>
            <a:pPr marL="0" indent="0">
              <a:buNone/>
            </a:pPr>
            <a:r>
              <a:rPr lang="en-GB" b="1" dirty="0" smtClean="0"/>
              <a:t>Distinguished </a:t>
            </a:r>
            <a:r>
              <a:rPr lang="en-GB" b="1" dirty="0"/>
              <a:t>from known </a:t>
            </a:r>
            <a:r>
              <a:rPr lang="en-GB" b="1" dirty="0" smtClean="0"/>
              <a:t>illnesses. </a:t>
            </a:r>
            <a:endParaRPr lang="en-GB" b="1" dirty="0"/>
          </a:p>
          <a:p>
            <a:pPr marL="0" indent="0">
              <a:buNone/>
            </a:pPr>
            <a:r>
              <a:rPr lang="en-GB" b="1" dirty="0"/>
              <a:t>Specific and </a:t>
            </a:r>
            <a:r>
              <a:rPr lang="en-GB" b="1" dirty="0" smtClean="0"/>
              <a:t>novel.</a:t>
            </a:r>
            <a:endParaRPr lang="en-GB" b="1" dirty="0"/>
          </a:p>
          <a:p>
            <a:pPr marL="0" indent="0">
              <a:buNone/>
            </a:pPr>
            <a:endParaRPr lang="en-GB" b="1" dirty="0" smtClean="0"/>
          </a:p>
          <a:p>
            <a:pPr marL="0" indent="0">
              <a:buNone/>
            </a:pPr>
            <a:r>
              <a:rPr lang="en-GB" b="1" dirty="0" smtClean="0"/>
              <a:t>Trench fever 1916</a:t>
            </a:r>
          </a:p>
          <a:p>
            <a:pPr marL="0" indent="0">
              <a:buNone/>
            </a:pPr>
            <a:r>
              <a:rPr lang="en-GB" b="1" dirty="0" smtClean="0"/>
              <a:t>Trench foot 1915</a:t>
            </a:r>
          </a:p>
          <a:p>
            <a:pPr marL="0" indent="0">
              <a:buNone/>
            </a:pPr>
            <a:r>
              <a:rPr lang="en-GB" b="1" dirty="0" smtClean="0"/>
              <a:t>Trench mouth </a:t>
            </a:r>
            <a:r>
              <a:rPr lang="en-GB" b="1" dirty="0" smtClean="0"/>
              <a:t>1915</a:t>
            </a:r>
            <a:endParaRPr lang="en-GB" b="1" dirty="0" smtClean="0"/>
          </a:p>
          <a:p>
            <a:pPr marL="0" indent="0">
              <a:buNone/>
            </a:pPr>
            <a:r>
              <a:rPr lang="en-GB" b="1" dirty="0" smtClean="0"/>
              <a:t>Trench nephritis 1915</a:t>
            </a:r>
          </a:p>
          <a:p>
            <a:pPr marL="0" indent="0">
              <a:buNone/>
            </a:pPr>
            <a:endParaRPr lang="en-GB" dirty="0" smtClean="0"/>
          </a:p>
          <a:p>
            <a:pPr marL="0" indent="0">
              <a:buNone/>
            </a:pPr>
            <a:endParaRPr lang="en-GB" dirty="0"/>
          </a:p>
          <a:p>
            <a:pPr marL="0" indent="0">
              <a:buNone/>
            </a:pPr>
            <a:endParaRPr lang="en-GB"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04048" y="1412776"/>
            <a:ext cx="3313367" cy="4752528"/>
          </a:xfrm>
        </p:spPr>
      </p:pic>
    </p:spTree>
    <p:extLst>
      <p:ext uri="{BB962C8B-B14F-4D97-AF65-F5344CB8AC3E}">
        <p14:creationId xmlns:p14="http://schemas.microsoft.com/office/powerpoint/2010/main" val="285992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476672"/>
            <a:ext cx="8301608" cy="1143000"/>
          </a:xfrm>
          <a:solidFill>
            <a:schemeClr val="bg1">
              <a:lumMod val="85000"/>
            </a:schemeClr>
          </a:solidFill>
        </p:spPr>
        <p:txBody>
          <a:bodyPr>
            <a:normAutofit/>
          </a:bodyPr>
          <a:lstStyle/>
          <a:p>
            <a:r>
              <a:rPr lang="en-GB" b="1" dirty="0" smtClean="0"/>
              <a:t>Sir William </a:t>
            </a:r>
            <a:r>
              <a:rPr lang="en-GB" b="1" dirty="0" err="1" smtClean="0"/>
              <a:t>Leishman</a:t>
            </a:r>
            <a:r>
              <a:rPr lang="en-GB" b="1" dirty="0" smtClean="0"/>
              <a:t/>
            </a:r>
            <a:br>
              <a:rPr lang="en-GB" b="1" dirty="0" smtClean="0"/>
            </a:br>
            <a:r>
              <a:rPr lang="en-GB" sz="2200" b="1" dirty="0" smtClean="0"/>
              <a:t>(Courtesy </a:t>
            </a:r>
            <a:r>
              <a:rPr lang="en-GB" sz="2200" b="1" dirty="0" err="1" smtClean="0"/>
              <a:t>Wellcome</a:t>
            </a:r>
            <a:r>
              <a:rPr lang="en-GB" sz="2200" b="1" dirty="0" smtClean="0"/>
              <a:t> Trust Library)</a:t>
            </a:r>
            <a:endParaRPr lang="en-GB" sz="2200" b="1" dirty="0"/>
          </a:p>
        </p:txBody>
      </p:sp>
      <p:sp>
        <p:nvSpPr>
          <p:cNvPr id="6" name="Content Placeholder 5"/>
          <p:cNvSpPr>
            <a:spLocks noGrp="1"/>
          </p:cNvSpPr>
          <p:nvPr>
            <p:ph sz="half" idx="1"/>
          </p:nvPr>
        </p:nvSpPr>
        <p:spPr>
          <a:solidFill>
            <a:schemeClr val="bg1">
              <a:lumMod val="95000"/>
            </a:schemeClr>
          </a:solidFill>
        </p:spPr>
        <p:txBody>
          <a:bodyPr/>
          <a:lstStyle/>
          <a:p>
            <a:pPr marL="0" indent="0">
              <a:buNone/>
            </a:pPr>
            <a:endParaRPr lang="en-GB" dirty="0" smtClean="0"/>
          </a:p>
          <a:p>
            <a:pPr marL="0" indent="0">
              <a:buNone/>
            </a:pPr>
            <a:r>
              <a:rPr lang="en-GB" b="1" dirty="0" smtClean="0"/>
              <a:t>Colonel Sir William </a:t>
            </a:r>
            <a:r>
              <a:rPr lang="en-GB" b="1" dirty="0" err="1" smtClean="0"/>
              <a:t>Leishman</a:t>
            </a:r>
            <a:r>
              <a:rPr lang="en-GB" b="1" dirty="0" smtClean="0"/>
              <a:t> </a:t>
            </a:r>
            <a:r>
              <a:rPr lang="en-GB" b="1" dirty="0" smtClean="0"/>
              <a:t>successfully argued </a:t>
            </a:r>
            <a:r>
              <a:rPr lang="en-GB" b="1" dirty="0" smtClean="0"/>
              <a:t>for a </a:t>
            </a:r>
            <a:r>
              <a:rPr lang="en-GB" b="1" dirty="0" smtClean="0"/>
              <a:t>louse-transmitted microbial </a:t>
            </a:r>
            <a:r>
              <a:rPr lang="en-GB" b="1" dirty="0" smtClean="0"/>
              <a:t>cause for trench </a:t>
            </a:r>
            <a:r>
              <a:rPr lang="en-GB" b="1" dirty="0" smtClean="0"/>
              <a:t>fever.</a:t>
            </a:r>
            <a:endParaRPr lang="en-GB" b="1"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92080" y="1772816"/>
            <a:ext cx="3074741" cy="4392488"/>
          </a:xfrm>
        </p:spPr>
      </p:pic>
    </p:spTree>
    <p:extLst>
      <p:ext uri="{BB962C8B-B14F-4D97-AF65-F5344CB8AC3E}">
        <p14:creationId xmlns:p14="http://schemas.microsoft.com/office/powerpoint/2010/main" val="112167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rmAutofit/>
          </a:bodyPr>
          <a:lstStyle/>
          <a:p>
            <a:r>
              <a:rPr lang="en-GB" b="1" dirty="0" smtClean="0"/>
              <a:t>Major General Sir David Bruce</a:t>
            </a:r>
            <a:br>
              <a:rPr lang="en-GB" b="1" dirty="0" smtClean="0"/>
            </a:br>
            <a:r>
              <a:rPr lang="en-GB" sz="2000" b="1" dirty="0" smtClean="0"/>
              <a:t>(Courtesy </a:t>
            </a:r>
            <a:r>
              <a:rPr lang="en-GB" sz="2000" b="1" dirty="0" err="1" smtClean="0"/>
              <a:t>Wellcome</a:t>
            </a:r>
            <a:r>
              <a:rPr lang="en-GB" sz="2000" b="1" dirty="0" smtClean="0"/>
              <a:t> Trust Library)</a:t>
            </a:r>
            <a:endParaRPr lang="en-GB" sz="2000" b="1" dirty="0"/>
          </a:p>
        </p:txBody>
      </p:sp>
      <p:sp>
        <p:nvSpPr>
          <p:cNvPr id="3" name="Content Placeholder 2"/>
          <p:cNvSpPr>
            <a:spLocks noGrp="1"/>
          </p:cNvSpPr>
          <p:nvPr>
            <p:ph sz="half" idx="1"/>
          </p:nvPr>
        </p:nvSpPr>
        <p:spPr>
          <a:solidFill>
            <a:schemeClr val="bg1">
              <a:lumMod val="95000"/>
            </a:schemeClr>
          </a:solidFill>
        </p:spPr>
        <p:txBody>
          <a:bodyPr/>
          <a:lstStyle/>
          <a:p>
            <a:pPr marL="0" indent="0">
              <a:buNone/>
            </a:pPr>
            <a:r>
              <a:rPr lang="en-GB" b="1" dirty="0" smtClean="0"/>
              <a:t>Sir David Bruce, a distinguished bacteriologist and </a:t>
            </a:r>
            <a:r>
              <a:rPr lang="en-GB" b="1" dirty="0" err="1" smtClean="0"/>
              <a:t>parasitologist</a:t>
            </a:r>
            <a:r>
              <a:rPr lang="en-GB" b="1" dirty="0" smtClean="0"/>
              <a:t>, suggested that ‘…had this disease (trench fever) and its mode of transmission been recognised earlier the war might have been considerably </a:t>
            </a:r>
            <a:r>
              <a:rPr lang="en-GB" b="1" dirty="0" smtClean="0"/>
              <a:t>shorter’.</a:t>
            </a:r>
            <a:endParaRPr lang="en-GB"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7" y="1772816"/>
            <a:ext cx="3758246" cy="4345472"/>
          </a:xfrm>
        </p:spPr>
      </p:pic>
    </p:spTree>
    <p:extLst>
      <p:ext uri="{BB962C8B-B14F-4D97-AF65-F5344CB8AC3E}">
        <p14:creationId xmlns:p14="http://schemas.microsoft.com/office/powerpoint/2010/main" val="3664498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a:solidFill>
            <a:schemeClr val="bg1">
              <a:lumMod val="85000"/>
            </a:schemeClr>
          </a:solidFill>
        </p:spPr>
        <p:txBody>
          <a:bodyPr>
            <a:normAutofit/>
          </a:bodyPr>
          <a:lstStyle/>
          <a:p>
            <a:r>
              <a:rPr lang="en-GB" b="1" dirty="0" smtClean="0"/>
              <a:t>Fungal infection of foot</a:t>
            </a:r>
            <a:r>
              <a:rPr lang="en-GB" dirty="0" smtClean="0"/>
              <a:t/>
            </a:r>
            <a:br>
              <a:rPr lang="en-GB" dirty="0" smtClean="0"/>
            </a:br>
            <a:r>
              <a:rPr lang="en-GB" sz="2200" dirty="0" smtClean="0"/>
              <a:t>(</a:t>
            </a:r>
            <a:r>
              <a:rPr lang="en-GB" sz="2200" b="1" dirty="0" smtClean="0"/>
              <a:t>Courtesy </a:t>
            </a:r>
            <a:r>
              <a:rPr lang="en-GB" sz="2200" b="1" dirty="0" err="1" smtClean="0"/>
              <a:t>Wellcome</a:t>
            </a:r>
            <a:r>
              <a:rPr lang="en-GB" sz="2200" b="1" dirty="0" smtClean="0"/>
              <a:t> Trust Library)</a:t>
            </a:r>
            <a:endParaRPr lang="en-GB" sz="2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421808"/>
            <a:ext cx="4680520" cy="5411851"/>
          </a:xfrm>
        </p:spPr>
      </p:pic>
    </p:spTree>
    <p:extLst>
      <p:ext uri="{BB962C8B-B14F-4D97-AF65-F5344CB8AC3E}">
        <p14:creationId xmlns:p14="http://schemas.microsoft.com/office/powerpoint/2010/main" val="890077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rmAutofit fontScale="90000"/>
          </a:bodyPr>
          <a:lstStyle/>
          <a:p>
            <a:r>
              <a:rPr lang="en-GB" b="1" dirty="0" smtClean="0"/>
              <a:t>Military deaths Entente and Central 1914-1918</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251778"/>
              </p:ext>
            </p:extLst>
          </p:nvPr>
        </p:nvGraphicFramePr>
        <p:xfrm>
          <a:off x="539552" y="1628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2080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GB" b="1" dirty="0" smtClean="0"/>
              <a:t>WW1 Shrapnel shell</a:t>
            </a:r>
            <a:endParaRPr lang="en-GB" b="1" dirty="0"/>
          </a:p>
        </p:txBody>
      </p:sp>
      <p:sp>
        <p:nvSpPr>
          <p:cNvPr id="5" name="Content Placeholder 4"/>
          <p:cNvSpPr>
            <a:spLocks noGrp="1"/>
          </p:cNvSpPr>
          <p:nvPr>
            <p:ph idx="1"/>
          </p:nvPr>
        </p:nvSpPr>
        <p:spPr>
          <a:solidFill>
            <a:schemeClr val="bg1">
              <a:lumMod val="95000"/>
            </a:schemeClr>
          </a:solidFill>
        </p:spPr>
        <p:txBody>
          <a:bodyPr/>
          <a:lstStyle/>
          <a:p>
            <a:pPr marL="0" indent="0">
              <a:buNone/>
            </a:pPr>
            <a:endParaRPr lang="en-GB" b="1" dirty="0" smtClean="0"/>
          </a:p>
          <a:p>
            <a:pPr marL="0" indent="0">
              <a:buNone/>
            </a:pPr>
            <a:r>
              <a:rPr lang="en-GB" b="1" dirty="0" smtClean="0"/>
              <a:t>A single shrapnel shell was</a:t>
            </a:r>
          </a:p>
          <a:p>
            <a:pPr marL="0" indent="0">
              <a:buNone/>
            </a:pPr>
            <a:r>
              <a:rPr lang="en-GB" b="1" dirty="0" smtClean="0"/>
              <a:t>the equivalent of 400-800</a:t>
            </a:r>
          </a:p>
          <a:p>
            <a:pPr marL="0" indent="0">
              <a:buNone/>
            </a:pPr>
            <a:r>
              <a:rPr lang="en-GB" b="1" dirty="0" smtClean="0"/>
              <a:t>bullets and could cover an </a:t>
            </a:r>
          </a:p>
          <a:p>
            <a:pPr marL="0" indent="0">
              <a:buNone/>
            </a:pPr>
            <a:r>
              <a:rPr lang="en-GB" b="1" dirty="0" smtClean="0"/>
              <a:t>arc of up to 1500-3000 yards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72816"/>
            <a:ext cx="258127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115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rmAutofit/>
          </a:bodyPr>
          <a:lstStyle/>
          <a:p>
            <a:r>
              <a:rPr lang="en-GB" b="1" dirty="0" smtClean="0"/>
              <a:t>Western Front 1914-1915</a:t>
            </a:r>
            <a:br>
              <a:rPr lang="en-GB" b="1" dirty="0" smtClean="0"/>
            </a:br>
            <a:r>
              <a:rPr lang="en-GB" sz="2200" b="1" dirty="0" smtClean="0"/>
              <a:t>(</a:t>
            </a:r>
            <a:r>
              <a:rPr lang="en-GB" sz="2200" b="1" i="1" dirty="0" smtClean="0"/>
              <a:t>The Times Complete History of the World</a:t>
            </a:r>
            <a:r>
              <a:rPr lang="en-GB" sz="2200" b="1" dirty="0" smtClean="0"/>
              <a:t>) </a:t>
            </a:r>
            <a:endParaRPr lang="en-GB" sz="2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1700808"/>
            <a:ext cx="6624736" cy="4109840"/>
          </a:xfrm>
          <a:ln>
            <a:solidFill>
              <a:schemeClr val="tx1"/>
            </a:solidFill>
          </a:ln>
        </p:spPr>
      </p:pic>
    </p:spTree>
    <p:extLst>
      <p:ext uri="{BB962C8B-B14F-4D97-AF65-F5344CB8AC3E}">
        <p14:creationId xmlns:p14="http://schemas.microsoft.com/office/powerpoint/2010/main" val="148645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363" y="404664"/>
            <a:ext cx="8229600" cy="1143000"/>
          </a:xfrm>
          <a:solidFill>
            <a:schemeClr val="bg1">
              <a:lumMod val="85000"/>
            </a:schemeClr>
          </a:solidFill>
        </p:spPr>
        <p:txBody>
          <a:bodyPr/>
          <a:lstStyle/>
          <a:p>
            <a:r>
              <a:rPr lang="en-GB" b="1" dirty="0" err="1" smtClean="0"/>
              <a:t>Étaples</a:t>
            </a:r>
            <a:endParaRPr lang="en-GB" b="1" dirty="0"/>
          </a:p>
        </p:txBody>
      </p:sp>
      <p:sp>
        <p:nvSpPr>
          <p:cNvPr id="5" name="Content Placeholder 4"/>
          <p:cNvSpPr>
            <a:spLocks noGrp="1"/>
          </p:cNvSpPr>
          <p:nvPr>
            <p:ph sz="half" idx="1"/>
          </p:nvPr>
        </p:nvSpPr>
        <p:spPr>
          <a:solidFill>
            <a:schemeClr val="bg1">
              <a:lumMod val="95000"/>
            </a:schemeClr>
          </a:solidFill>
        </p:spPr>
        <p:txBody>
          <a:bodyPr>
            <a:normAutofit lnSpcReduction="10000"/>
          </a:bodyPr>
          <a:lstStyle/>
          <a:p>
            <a:endParaRPr lang="en-GB" dirty="0" smtClean="0"/>
          </a:p>
          <a:p>
            <a:pPr marL="0" indent="0">
              <a:buNone/>
            </a:pPr>
            <a:r>
              <a:rPr lang="en-GB" b="1" dirty="0" err="1" smtClean="0"/>
              <a:t>Étaples</a:t>
            </a:r>
            <a:r>
              <a:rPr lang="en-GB" b="1" dirty="0" smtClean="0"/>
              <a:t> is an old fishing port at the mouth of the River </a:t>
            </a:r>
            <a:r>
              <a:rPr lang="en-GB" b="1" dirty="0" err="1" smtClean="0"/>
              <a:t>Canache</a:t>
            </a:r>
            <a:r>
              <a:rPr lang="en-GB" b="1" dirty="0" smtClean="0"/>
              <a:t> in Pas de Calais, Picardy.</a:t>
            </a:r>
          </a:p>
          <a:p>
            <a:pPr marL="0" indent="0">
              <a:buNone/>
            </a:pPr>
            <a:endParaRPr lang="en-GB" b="1" dirty="0" smtClean="0"/>
          </a:p>
          <a:p>
            <a:pPr marL="0" indent="0">
              <a:buNone/>
            </a:pPr>
            <a:r>
              <a:rPr lang="en-GB" b="1" dirty="0" smtClean="0"/>
              <a:t>Over one million troops passed through the camp which housed 100,000 at any one </a:t>
            </a:r>
            <a:r>
              <a:rPr lang="en-GB" b="1" dirty="0" smtClean="0"/>
              <a:t>time.</a:t>
            </a:r>
            <a:endParaRPr lang="en-GB" b="1" dirty="0"/>
          </a:p>
        </p:txBody>
      </p:sp>
      <p:sp>
        <p:nvSpPr>
          <p:cNvPr id="6" name="Content Placeholder 5"/>
          <p:cNvSpPr>
            <a:spLocks noGrp="1"/>
          </p:cNvSpPr>
          <p:nvPr>
            <p:ph sz="half" idx="2"/>
          </p:nvPr>
        </p:nvSpPr>
        <p:spPr/>
        <p:txBody>
          <a:bodyPr>
            <a:normAutofit lnSpcReduction="10000"/>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628800"/>
            <a:ext cx="4142979" cy="479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92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Autofit/>
          </a:bodyPr>
          <a:lstStyle/>
          <a:p>
            <a:r>
              <a:rPr lang="en-GB" b="1" dirty="0" smtClean="0"/>
              <a:t>Six thousand years of knowledge of infectious diseases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628800"/>
            <a:ext cx="4915756" cy="4453955"/>
          </a:xfrm>
        </p:spPr>
      </p:pic>
    </p:spTree>
    <p:extLst>
      <p:ext uri="{BB962C8B-B14F-4D97-AF65-F5344CB8AC3E}">
        <p14:creationId xmlns:p14="http://schemas.microsoft.com/office/powerpoint/2010/main" val="1409342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85000"/>
            </a:schemeClr>
          </a:solidFill>
        </p:spPr>
        <p:txBody>
          <a:bodyPr>
            <a:normAutofit fontScale="90000"/>
          </a:bodyPr>
          <a:lstStyle/>
          <a:p>
            <a:r>
              <a:rPr lang="en-GB" b="1" dirty="0" smtClean="0"/>
              <a:t>Military deaths Entente and Central adjusted for influenza</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60437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2045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85000"/>
            </a:schemeClr>
          </a:solidFill>
        </p:spPr>
        <p:txBody>
          <a:bodyPr/>
          <a:lstStyle/>
          <a:p>
            <a:r>
              <a:rPr lang="en-GB" b="1" dirty="0" smtClean="0"/>
              <a:t>Cytokine storm</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8997" y="1600200"/>
            <a:ext cx="3766006" cy="4525963"/>
          </a:xfrm>
        </p:spPr>
      </p:pic>
    </p:spTree>
    <p:extLst>
      <p:ext uri="{BB962C8B-B14F-4D97-AF65-F5344CB8AC3E}">
        <p14:creationId xmlns:p14="http://schemas.microsoft.com/office/powerpoint/2010/main" val="3795691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bg1">
              <a:lumMod val="85000"/>
            </a:schemeClr>
          </a:solidFill>
        </p:spPr>
        <p:txBody>
          <a:bodyPr/>
          <a:lstStyle/>
          <a:p>
            <a:r>
              <a:rPr lang="en-GB" b="1" dirty="0" smtClean="0"/>
              <a:t>Haiti cholera epidemic 2010</a:t>
            </a:r>
            <a:endParaRPr lang="en-GB" b="1"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3938755630"/>
              </p:ext>
            </p:extLst>
          </p:nvPr>
        </p:nvGraphicFramePr>
        <p:xfrm>
          <a:off x="755576" y="1700808"/>
          <a:ext cx="7300913" cy="4525963"/>
        </p:xfrm>
        <a:graphic>
          <a:graphicData uri="http://schemas.openxmlformats.org/presentationml/2006/ole">
            <mc:AlternateContent xmlns:mc="http://schemas.openxmlformats.org/markup-compatibility/2006">
              <mc:Choice xmlns:v="urn:schemas-microsoft-com:vml" Requires="v">
                <p:oleObj spid="_x0000_s1046" name="Document" r:id="rId4" imgW="5730132" imgH="3552737" progId="Word.Document.8">
                  <p:embed/>
                </p:oleObj>
              </mc:Choice>
              <mc:Fallback>
                <p:oleObj name="Document" r:id="rId4" imgW="5730132" imgH="3552737" progId="Word.Document.8">
                  <p:embed/>
                  <p:pic>
                    <p:nvPicPr>
                      <p:cNvPr id="0" name=""/>
                      <p:cNvPicPr/>
                      <p:nvPr/>
                    </p:nvPicPr>
                    <p:blipFill>
                      <a:blip r:embed="rId5"/>
                      <a:stretch>
                        <a:fillRect/>
                      </a:stretch>
                    </p:blipFill>
                    <p:spPr>
                      <a:xfrm>
                        <a:off x="755576" y="1700808"/>
                        <a:ext cx="7300913" cy="4525963"/>
                      </a:xfrm>
                      <a:prstGeom prst="rect">
                        <a:avLst/>
                      </a:prstGeom>
                    </p:spPr>
                  </p:pic>
                </p:oleObj>
              </mc:Fallback>
            </mc:AlternateContent>
          </a:graphicData>
        </a:graphic>
      </p:graphicFrame>
    </p:spTree>
    <p:extLst>
      <p:ext uri="{BB962C8B-B14F-4D97-AF65-F5344CB8AC3E}">
        <p14:creationId xmlns:p14="http://schemas.microsoft.com/office/powerpoint/2010/main" val="39048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lumMod val="85000"/>
            </a:schemeClr>
          </a:solidFill>
        </p:spPr>
        <p:txBody>
          <a:bodyPr/>
          <a:lstStyle/>
          <a:p>
            <a:r>
              <a:rPr lang="en-GB" b="1" dirty="0" smtClean="0"/>
              <a:t>Envoi</a:t>
            </a:r>
            <a:endParaRPr lang="en-GB" b="1" dirty="0"/>
          </a:p>
        </p:txBody>
      </p:sp>
      <p:sp>
        <p:nvSpPr>
          <p:cNvPr id="6" name="Content Placeholder 5"/>
          <p:cNvSpPr>
            <a:spLocks noGrp="1"/>
          </p:cNvSpPr>
          <p:nvPr>
            <p:ph idx="1"/>
          </p:nvPr>
        </p:nvSpPr>
        <p:spPr>
          <a:solidFill>
            <a:schemeClr val="bg1">
              <a:lumMod val="95000"/>
            </a:schemeClr>
          </a:solidFill>
        </p:spPr>
        <p:txBody>
          <a:bodyPr/>
          <a:lstStyle/>
          <a:p>
            <a:pPr marL="0" indent="0">
              <a:buNone/>
            </a:pPr>
            <a:endParaRPr lang="en-GB" dirty="0" smtClean="0"/>
          </a:p>
          <a:p>
            <a:pPr marL="0" indent="0" algn="ctr">
              <a:buNone/>
            </a:pPr>
            <a:r>
              <a:rPr lang="en-GB" sz="4000" b="1" dirty="0" smtClean="0"/>
              <a:t>“When will they ever learn?</a:t>
            </a:r>
          </a:p>
          <a:p>
            <a:pPr marL="0" indent="0" algn="ctr">
              <a:buNone/>
            </a:pPr>
            <a:r>
              <a:rPr lang="en-GB" sz="4000" b="1" dirty="0" smtClean="0"/>
              <a:t>When will they ever learn”</a:t>
            </a:r>
          </a:p>
          <a:p>
            <a:pPr marL="0" indent="0" algn="ctr">
              <a:buNone/>
            </a:pPr>
            <a:endParaRPr lang="en-GB" sz="4000" b="1" dirty="0" smtClean="0"/>
          </a:p>
          <a:p>
            <a:pPr marL="0" indent="0" algn="ctr">
              <a:buNone/>
            </a:pPr>
            <a:r>
              <a:rPr lang="en-GB" b="1" dirty="0" smtClean="0"/>
              <a:t>From </a:t>
            </a:r>
            <a:r>
              <a:rPr lang="en-GB" b="1" i="1" dirty="0" smtClean="0"/>
              <a:t>Where have all the flowers gone?</a:t>
            </a:r>
          </a:p>
          <a:p>
            <a:pPr marL="0" indent="0" algn="ctr">
              <a:buNone/>
            </a:pPr>
            <a:r>
              <a:rPr lang="en-GB" b="1" dirty="0" smtClean="0"/>
              <a:t>Pete Seeger and Joe </a:t>
            </a:r>
            <a:r>
              <a:rPr lang="en-GB" b="1" dirty="0" err="1" smtClean="0"/>
              <a:t>Hickerson</a:t>
            </a:r>
            <a:r>
              <a:rPr lang="en-GB" b="1" dirty="0" smtClean="0"/>
              <a:t>, Colombia Records</a:t>
            </a:r>
          </a:p>
        </p:txBody>
      </p:sp>
    </p:spTree>
    <p:extLst>
      <p:ext uri="{BB962C8B-B14F-4D97-AF65-F5344CB8AC3E}">
        <p14:creationId xmlns:p14="http://schemas.microsoft.com/office/powerpoint/2010/main" val="191722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85000"/>
            </a:schemeClr>
          </a:solidFill>
        </p:spPr>
        <p:txBody>
          <a:bodyPr/>
          <a:lstStyle/>
          <a:p>
            <a:r>
              <a:rPr lang="en-GB" b="1" dirty="0" smtClean="0"/>
              <a:t>Concepts of Disease</a:t>
            </a:r>
            <a:endParaRPr lang="en-GB" b="1" dirty="0"/>
          </a:p>
        </p:txBody>
      </p:sp>
      <p:sp>
        <p:nvSpPr>
          <p:cNvPr id="5" name="Content Placeholder 4"/>
          <p:cNvSpPr>
            <a:spLocks noGrp="1"/>
          </p:cNvSpPr>
          <p:nvPr>
            <p:ph idx="1"/>
          </p:nvPr>
        </p:nvSpPr>
        <p:spPr>
          <a:solidFill>
            <a:schemeClr val="bg1">
              <a:lumMod val="95000"/>
            </a:schemeClr>
          </a:solidFill>
        </p:spPr>
        <p:txBody>
          <a:bodyPr>
            <a:normAutofit lnSpcReduction="10000"/>
          </a:bodyPr>
          <a:lstStyle/>
          <a:p>
            <a:pPr marL="0" indent="0">
              <a:buNone/>
            </a:pPr>
            <a:r>
              <a:rPr lang="en-GB" b="1" dirty="0" smtClean="0"/>
              <a:t>6000 BC-14C AD</a:t>
            </a:r>
          </a:p>
          <a:p>
            <a:pPr marL="0" indent="0">
              <a:buNone/>
            </a:pPr>
            <a:r>
              <a:rPr lang="en-GB" b="1" dirty="0"/>
              <a:t>	</a:t>
            </a:r>
            <a:r>
              <a:rPr lang="en-GB" b="1" dirty="0" smtClean="0"/>
              <a:t>Wrath of gods, punishment for sin etc.</a:t>
            </a:r>
          </a:p>
          <a:p>
            <a:pPr marL="0" indent="0">
              <a:buNone/>
            </a:pPr>
            <a:endParaRPr lang="en-GB" b="1" dirty="0"/>
          </a:p>
          <a:p>
            <a:pPr marL="0" indent="0">
              <a:buNone/>
            </a:pPr>
            <a:r>
              <a:rPr lang="en-GB" b="1" dirty="0" smtClean="0"/>
              <a:t>14C AD-19C AD</a:t>
            </a:r>
          </a:p>
          <a:p>
            <a:pPr marL="0" indent="0">
              <a:buNone/>
            </a:pPr>
            <a:r>
              <a:rPr lang="en-GB" b="1" dirty="0" smtClean="0"/>
              <a:t>	Miasmic theory of disease</a:t>
            </a:r>
          </a:p>
          <a:p>
            <a:pPr marL="0" indent="0">
              <a:buNone/>
            </a:pPr>
            <a:endParaRPr lang="en-GB" b="1" dirty="0"/>
          </a:p>
          <a:p>
            <a:pPr marL="0" indent="0">
              <a:buNone/>
            </a:pPr>
            <a:r>
              <a:rPr lang="en-GB" b="1" dirty="0" smtClean="0"/>
              <a:t>19C-21C</a:t>
            </a:r>
          </a:p>
          <a:p>
            <a:pPr marL="0" indent="0">
              <a:buNone/>
            </a:pPr>
            <a:r>
              <a:rPr lang="en-GB" dirty="0" smtClean="0"/>
              <a:t>	</a:t>
            </a:r>
            <a:r>
              <a:rPr lang="en-GB" b="1" dirty="0" smtClean="0"/>
              <a:t>Germ theory of disease</a:t>
            </a:r>
            <a:endParaRPr lang="en-GB" b="1" dirty="0"/>
          </a:p>
        </p:txBody>
      </p:sp>
    </p:spTree>
    <p:extLst>
      <p:ext uri="{BB962C8B-B14F-4D97-AF65-F5344CB8AC3E}">
        <p14:creationId xmlns:p14="http://schemas.microsoft.com/office/powerpoint/2010/main" val="87996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lumMod val="85000"/>
            </a:schemeClr>
          </a:solidFill>
        </p:spPr>
        <p:txBody>
          <a:bodyPr>
            <a:normAutofit/>
          </a:bodyPr>
          <a:lstStyle/>
          <a:p>
            <a:r>
              <a:rPr lang="en-GB" b="1" dirty="0" smtClean="0"/>
              <a:t>Louis Pasteur</a:t>
            </a:r>
            <a:br>
              <a:rPr lang="en-GB" b="1" dirty="0" smtClean="0"/>
            </a:br>
            <a:r>
              <a:rPr lang="en-GB" sz="2000" b="1" dirty="0" smtClean="0"/>
              <a:t>(Courtesy </a:t>
            </a:r>
            <a:r>
              <a:rPr lang="en-GB" sz="2000" b="1" dirty="0" err="1" smtClean="0"/>
              <a:t>Wellcome</a:t>
            </a:r>
            <a:r>
              <a:rPr lang="en-GB" sz="2000" b="1" dirty="0" smtClean="0"/>
              <a:t> Trust Library)</a:t>
            </a:r>
            <a:endParaRPr lang="en-GB" sz="2000" b="1" dirty="0"/>
          </a:p>
        </p:txBody>
      </p:sp>
      <p:sp>
        <p:nvSpPr>
          <p:cNvPr id="6" name="Content Placeholder 5"/>
          <p:cNvSpPr>
            <a:spLocks noGrp="1"/>
          </p:cNvSpPr>
          <p:nvPr>
            <p:ph sz="half" idx="1"/>
          </p:nvPr>
        </p:nvSpPr>
        <p:spPr>
          <a:solidFill>
            <a:schemeClr val="bg1">
              <a:lumMod val="95000"/>
            </a:schemeClr>
          </a:solidFill>
        </p:spPr>
        <p:txBody>
          <a:bodyPr>
            <a:normAutofit lnSpcReduction="10000"/>
          </a:bodyPr>
          <a:lstStyle/>
          <a:p>
            <a:pPr marL="0" indent="0">
              <a:buNone/>
            </a:pPr>
            <a:r>
              <a:rPr lang="en-GB" sz="3600" b="1" dirty="0" smtClean="0"/>
              <a:t>1867</a:t>
            </a:r>
          </a:p>
          <a:p>
            <a:pPr marL="0" indent="0">
              <a:buNone/>
            </a:pPr>
            <a:r>
              <a:rPr lang="en-GB" sz="3600" b="1" dirty="0" smtClean="0"/>
              <a:t>Louis Pasteur demonstrated the existence of microbes and showed that microbes can </a:t>
            </a:r>
            <a:r>
              <a:rPr lang="en-GB" sz="3600" b="1" dirty="0" smtClean="0"/>
              <a:t>cause disease.</a:t>
            </a:r>
            <a:endParaRPr lang="en-GB" sz="3600" b="1" dirty="0" smtClean="0"/>
          </a:p>
          <a:p>
            <a:endParaRPr lang="en-GB"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1085" y="1600200"/>
            <a:ext cx="3232830" cy="4525963"/>
          </a:xfrm>
        </p:spPr>
      </p:pic>
    </p:spTree>
    <p:extLst>
      <p:ext uri="{BB962C8B-B14F-4D97-AF65-F5344CB8AC3E}">
        <p14:creationId xmlns:p14="http://schemas.microsoft.com/office/powerpoint/2010/main" val="407244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rmAutofit/>
          </a:bodyPr>
          <a:lstStyle/>
          <a:p>
            <a:r>
              <a:rPr lang="en-GB" b="1" dirty="0" smtClean="0"/>
              <a:t>The Germ theory</a:t>
            </a:r>
            <a:br>
              <a:rPr lang="en-GB" b="1" dirty="0" smtClean="0"/>
            </a:br>
            <a:r>
              <a:rPr lang="en-GB" sz="2200" b="1" dirty="0" smtClean="0"/>
              <a:t>(Courtesy </a:t>
            </a:r>
            <a:r>
              <a:rPr lang="en-GB" sz="2200" b="1" dirty="0" err="1" smtClean="0"/>
              <a:t>Wellcome</a:t>
            </a:r>
            <a:r>
              <a:rPr lang="en-GB" sz="2200" b="1" dirty="0" smtClean="0"/>
              <a:t> </a:t>
            </a:r>
            <a:r>
              <a:rPr lang="en-GB" sz="2200" b="1" dirty="0" smtClean="0"/>
              <a:t>Trust Library</a:t>
            </a:r>
            <a:r>
              <a:rPr lang="en-GB" sz="2200" b="1" dirty="0"/>
              <a:t>)</a:t>
            </a:r>
          </a:p>
        </p:txBody>
      </p:sp>
      <p:sp>
        <p:nvSpPr>
          <p:cNvPr id="3" name="Content Placeholder 2"/>
          <p:cNvSpPr>
            <a:spLocks noGrp="1"/>
          </p:cNvSpPr>
          <p:nvPr>
            <p:ph sz="half" idx="1"/>
          </p:nvPr>
        </p:nvSpPr>
        <p:spPr>
          <a:solidFill>
            <a:schemeClr val="bg1">
              <a:lumMod val="95000"/>
            </a:schemeClr>
          </a:solidFill>
        </p:spPr>
        <p:txBody>
          <a:bodyPr/>
          <a:lstStyle/>
          <a:p>
            <a:pPr marL="0" indent="0">
              <a:buNone/>
            </a:pPr>
            <a:r>
              <a:rPr lang="en-GB" dirty="0" smtClean="0"/>
              <a:t> </a:t>
            </a:r>
            <a:r>
              <a:rPr lang="en-GB" sz="3600" b="1" dirty="0" smtClean="0"/>
              <a:t>1876</a:t>
            </a:r>
          </a:p>
          <a:p>
            <a:pPr marL="0" indent="0">
              <a:buNone/>
            </a:pPr>
            <a:r>
              <a:rPr lang="en-GB" sz="3600" b="1" dirty="0" smtClean="0"/>
              <a:t>Robert Koch demonstrated that specific organisms cause specific </a:t>
            </a:r>
            <a:r>
              <a:rPr lang="en-GB" sz="3600" b="1" dirty="0" smtClean="0"/>
              <a:t>diseases. </a:t>
            </a:r>
            <a:endParaRPr lang="en-GB" sz="3600" b="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1085" y="1600200"/>
            <a:ext cx="3232830" cy="4525963"/>
          </a:xfrm>
        </p:spPr>
      </p:pic>
    </p:spTree>
    <p:extLst>
      <p:ext uri="{BB962C8B-B14F-4D97-AF65-F5344CB8AC3E}">
        <p14:creationId xmlns:p14="http://schemas.microsoft.com/office/powerpoint/2010/main" val="302771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rmAutofit fontScale="90000"/>
          </a:bodyPr>
          <a:lstStyle/>
          <a:p>
            <a:r>
              <a:rPr lang="en-GB" sz="4900" b="1" dirty="0" smtClean="0"/>
              <a:t>Rudyard Kipling</a:t>
            </a:r>
            <a:r>
              <a:rPr lang="en-GB" b="1" dirty="0" smtClean="0"/>
              <a:t/>
            </a:r>
            <a:br>
              <a:rPr lang="en-GB" b="1" dirty="0" smtClean="0"/>
            </a:br>
            <a:r>
              <a:rPr lang="en-GB" sz="4000" b="1" i="1" dirty="0" smtClean="0"/>
              <a:t>My Son Jack</a:t>
            </a:r>
            <a:r>
              <a:rPr lang="en-GB" sz="4000" b="1" dirty="0" smtClean="0"/>
              <a:t>, 1915, London Methuen</a:t>
            </a:r>
            <a:endParaRPr lang="en-GB" sz="4000" b="1" dirty="0"/>
          </a:p>
        </p:txBody>
      </p:sp>
      <p:sp>
        <p:nvSpPr>
          <p:cNvPr id="3" name="Content Placeholder 2"/>
          <p:cNvSpPr>
            <a:spLocks noGrp="1"/>
          </p:cNvSpPr>
          <p:nvPr>
            <p:ph idx="1"/>
          </p:nvPr>
        </p:nvSpPr>
        <p:spPr>
          <a:xfrm>
            <a:off x="457200" y="1628800"/>
            <a:ext cx="8229600" cy="4525963"/>
          </a:xfrm>
          <a:solidFill>
            <a:schemeClr val="bg1">
              <a:lumMod val="95000"/>
            </a:schemeClr>
          </a:solidFill>
        </p:spPr>
        <p:txBody>
          <a:bodyPr/>
          <a:lstStyle/>
          <a:p>
            <a:pPr marL="0" indent="0" algn="ctr">
              <a:buNone/>
            </a:pPr>
            <a:endParaRPr lang="en-GB" dirty="0" smtClean="0"/>
          </a:p>
          <a:p>
            <a:pPr marL="0" indent="0" algn="ctr">
              <a:buNone/>
            </a:pPr>
            <a:endParaRPr lang="en-GB" dirty="0" smtClean="0"/>
          </a:p>
          <a:p>
            <a:pPr marL="0" indent="0" algn="ctr">
              <a:buNone/>
            </a:pPr>
            <a:endParaRPr lang="en-GB" dirty="0"/>
          </a:p>
          <a:p>
            <a:pPr marL="0" indent="0" algn="ctr">
              <a:buNone/>
            </a:pPr>
            <a:r>
              <a:rPr lang="en-GB" b="1" dirty="0" smtClean="0"/>
              <a:t>“If any question why we died</a:t>
            </a:r>
            <a:endParaRPr lang="en-GB" b="1" dirty="0"/>
          </a:p>
          <a:p>
            <a:pPr marL="0" indent="0" algn="ctr">
              <a:buNone/>
            </a:pPr>
            <a:r>
              <a:rPr lang="en-GB" b="1" dirty="0" smtClean="0"/>
              <a:t>Tell them because our fathers lied”.</a:t>
            </a:r>
            <a:endParaRPr lang="en-GB" b="1" dirty="0"/>
          </a:p>
        </p:txBody>
      </p:sp>
    </p:spTree>
    <p:extLst>
      <p:ext uri="{BB962C8B-B14F-4D97-AF65-F5344CB8AC3E}">
        <p14:creationId xmlns:p14="http://schemas.microsoft.com/office/powerpoint/2010/main" val="315016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a:solidFill>
            <a:schemeClr val="bg1">
              <a:lumMod val="85000"/>
            </a:schemeClr>
          </a:solidFill>
        </p:spPr>
        <p:txBody>
          <a:bodyPr>
            <a:normAutofit fontScale="90000"/>
          </a:bodyPr>
          <a:lstStyle/>
          <a:p>
            <a:r>
              <a:rPr lang="en-GB" b="1" dirty="0" smtClean="0"/>
              <a:t>Donald Rumsfeld</a:t>
            </a:r>
            <a:r>
              <a:rPr lang="en-GB" b="1" dirty="0"/>
              <a:t/>
            </a:r>
            <a:br>
              <a:rPr lang="en-GB" b="1" dirty="0"/>
            </a:br>
            <a:r>
              <a:rPr lang="en-GB" sz="4000" b="1" dirty="0" smtClean="0"/>
              <a:t>(2002</a:t>
            </a:r>
            <a:r>
              <a:rPr lang="en-GB" sz="4000" dirty="0" smtClean="0"/>
              <a:t>)</a:t>
            </a:r>
            <a:endParaRPr lang="en-GB" sz="4000" dirty="0"/>
          </a:p>
        </p:txBody>
      </p:sp>
      <p:sp>
        <p:nvSpPr>
          <p:cNvPr id="3" name="Content Placeholder 2"/>
          <p:cNvSpPr>
            <a:spLocks noGrp="1"/>
          </p:cNvSpPr>
          <p:nvPr>
            <p:ph idx="1"/>
          </p:nvPr>
        </p:nvSpPr>
        <p:spPr>
          <a:solidFill>
            <a:schemeClr val="bg1">
              <a:lumMod val="95000"/>
            </a:schemeClr>
          </a:solidFill>
        </p:spPr>
        <p:txBody>
          <a:bodyPr/>
          <a:lstStyle/>
          <a:p>
            <a:endParaRPr lang="en-GB" dirty="0" smtClean="0"/>
          </a:p>
          <a:p>
            <a:r>
              <a:rPr lang="en-GB" b="1" dirty="0" smtClean="0"/>
              <a:t>There are known </a:t>
            </a:r>
            <a:r>
              <a:rPr lang="en-GB" b="1" dirty="0" err="1" smtClean="0"/>
              <a:t>knowns</a:t>
            </a:r>
            <a:r>
              <a:rPr lang="en-GB" b="1" dirty="0" smtClean="0"/>
              <a:t>: these are things we know that we know.</a:t>
            </a:r>
          </a:p>
          <a:p>
            <a:r>
              <a:rPr lang="en-GB" b="1" dirty="0" smtClean="0"/>
              <a:t>There are known unknowns that is to say that there are things we know we don’t know.</a:t>
            </a:r>
          </a:p>
          <a:p>
            <a:r>
              <a:rPr lang="en-GB" b="1" dirty="0" smtClean="0"/>
              <a:t>But there are things  we do not know we don’t know.</a:t>
            </a:r>
            <a:endParaRPr lang="en-GB" b="1" dirty="0"/>
          </a:p>
        </p:txBody>
      </p:sp>
    </p:spTree>
    <p:extLst>
      <p:ext uri="{BB962C8B-B14F-4D97-AF65-F5344CB8AC3E}">
        <p14:creationId xmlns:p14="http://schemas.microsoft.com/office/powerpoint/2010/main" val="35089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GB" b="1" dirty="0" smtClean="0"/>
              <a:t>Commentary on Rumsfeld</a:t>
            </a:r>
            <a:endParaRPr lang="en-GB" b="1" dirty="0"/>
          </a:p>
        </p:txBody>
      </p:sp>
      <p:sp>
        <p:nvSpPr>
          <p:cNvPr id="3" name="Content Placeholder 2"/>
          <p:cNvSpPr>
            <a:spLocks noGrp="1"/>
          </p:cNvSpPr>
          <p:nvPr>
            <p:ph idx="1"/>
          </p:nvPr>
        </p:nvSpPr>
        <p:spPr>
          <a:solidFill>
            <a:schemeClr val="bg1">
              <a:lumMod val="95000"/>
            </a:schemeClr>
          </a:solidFill>
        </p:spPr>
        <p:txBody>
          <a:bodyPr/>
          <a:lstStyle/>
          <a:p>
            <a:pPr marL="0" indent="0">
              <a:buNone/>
            </a:pPr>
            <a:r>
              <a:rPr lang="en-GB" b="1" dirty="0" smtClean="0"/>
              <a:t>“…a brilliant distillation of a complex matter.”</a:t>
            </a:r>
          </a:p>
          <a:p>
            <a:pPr marL="0" indent="0">
              <a:buNone/>
            </a:pPr>
            <a:r>
              <a:rPr lang="en-GB" b="1" dirty="0" smtClean="0"/>
              <a:t>Mark </a:t>
            </a:r>
            <a:r>
              <a:rPr lang="en-GB" b="1" dirty="0" err="1" smtClean="0"/>
              <a:t>Steyn</a:t>
            </a:r>
            <a:r>
              <a:rPr lang="en-GB" b="1" dirty="0" smtClean="0"/>
              <a:t>, Canadian writer and political commentator.</a:t>
            </a:r>
          </a:p>
          <a:p>
            <a:pPr marL="0" indent="0">
              <a:buNone/>
            </a:pPr>
            <a:endParaRPr lang="en-GB" b="1" dirty="0"/>
          </a:p>
          <a:p>
            <a:pPr marL="0" indent="0">
              <a:buNone/>
            </a:pPr>
            <a:r>
              <a:rPr lang="en-GB" b="1" dirty="0" smtClean="0"/>
              <a:t>“…Impeccable stylistically, logically and rhetorically…”</a:t>
            </a:r>
          </a:p>
          <a:p>
            <a:pPr marL="0" indent="0">
              <a:buNone/>
            </a:pPr>
            <a:r>
              <a:rPr lang="en-GB" b="1" dirty="0" smtClean="0"/>
              <a:t>Geoffrey </a:t>
            </a:r>
            <a:r>
              <a:rPr lang="en-GB" b="1" dirty="0" err="1" smtClean="0"/>
              <a:t>Pullum</a:t>
            </a:r>
            <a:r>
              <a:rPr lang="en-GB" b="1" dirty="0" smtClean="0"/>
              <a:t>, author of </a:t>
            </a:r>
            <a:r>
              <a:rPr lang="en-GB" b="1" i="1" dirty="0" smtClean="0"/>
              <a:t>The Cambridge Grammar of the English Language</a:t>
            </a:r>
            <a:r>
              <a:rPr lang="en-GB" dirty="0" smtClean="0"/>
              <a:t>.</a:t>
            </a:r>
            <a:endParaRPr lang="en-GB" dirty="0"/>
          </a:p>
        </p:txBody>
      </p:sp>
    </p:spTree>
    <p:extLst>
      <p:ext uri="{BB962C8B-B14F-4D97-AF65-F5344CB8AC3E}">
        <p14:creationId xmlns:p14="http://schemas.microsoft.com/office/powerpoint/2010/main" val="1369661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723</Words>
  <Application>Microsoft Office PowerPoint</Application>
  <PresentationFormat>On-screen Show (4:3)</PresentationFormat>
  <Paragraphs>158</Paragraphs>
  <Slides>33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Document</vt:lpstr>
      <vt:lpstr>Medics at War</vt:lpstr>
      <vt:lpstr>Diseases and their mode of transmission</vt:lpstr>
      <vt:lpstr>Six thousand years of knowledge of infectious diseases</vt:lpstr>
      <vt:lpstr>Concepts of Disease</vt:lpstr>
      <vt:lpstr>Louis Pasteur (Courtesy Wellcome Trust Library)</vt:lpstr>
      <vt:lpstr>The Germ theory (Courtesy Wellcome Trust Library)</vt:lpstr>
      <vt:lpstr>Rudyard Kipling My Son Jack, 1915, London Methuen</vt:lpstr>
      <vt:lpstr>Donald Rumsfeld (2002)</vt:lpstr>
      <vt:lpstr>Commentary on Rumsfeld</vt:lpstr>
      <vt:lpstr>Winners of past wars</vt:lpstr>
      <vt:lpstr>American Civil War 1861-1865</vt:lpstr>
      <vt:lpstr>Peninsular Wars 1808-1815</vt:lpstr>
      <vt:lpstr>Crimean War 1853-1856 British deaths</vt:lpstr>
      <vt:lpstr>Boer Wars 1880-1881, 1899-1902 British deaths</vt:lpstr>
      <vt:lpstr>Russo-Japanese War 1904-1905</vt:lpstr>
      <vt:lpstr>Disease as a weapon of war</vt:lpstr>
      <vt:lpstr>Siege of Kaffa 1346 </vt:lpstr>
      <vt:lpstr>Infectious diseases common in Europe in 1914</vt:lpstr>
      <vt:lpstr>Sir William Osler (Royal College of Physicians London)</vt:lpstr>
      <vt:lpstr>Vaccines against infectious diseases common in Europe in 1914</vt:lpstr>
      <vt:lpstr>First World War Trench (Spartacus Educational)</vt:lpstr>
      <vt:lpstr>Trench diseases</vt:lpstr>
      <vt:lpstr>Sir William Leishman (Courtesy Wellcome Trust Library)</vt:lpstr>
      <vt:lpstr>Major General Sir David Bruce (Courtesy Wellcome Trust Library)</vt:lpstr>
      <vt:lpstr>Fungal infection of foot (Courtesy Wellcome Trust Library)</vt:lpstr>
      <vt:lpstr>Military deaths Entente and Central 1914-1918</vt:lpstr>
      <vt:lpstr>WW1 Shrapnel shell</vt:lpstr>
      <vt:lpstr>Western Front 1914-1915 (The Times Complete History of the World) </vt:lpstr>
      <vt:lpstr>Étaples</vt:lpstr>
      <vt:lpstr>Military deaths Entente and Central adjusted for influenza</vt:lpstr>
      <vt:lpstr>Cytokine storm</vt:lpstr>
      <vt:lpstr>Haiti cholera epidemic 2010</vt:lpstr>
      <vt:lpstr>Envoi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75</cp:revision>
  <dcterms:created xsi:type="dcterms:W3CDTF">2014-02-12T10:04:11Z</dcterms:created>
  <dcterms:modified xsi:type="dcterms:W3CDTF">2014-03-03T09:02:10Z</dcterms:modified>
</cp:coreProperties>
</file>