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handoutMasterIdLst>
    <p:handoutMasterId r:id="rId23"/>
  </p:handoutMasterIdLst>
  <p:sldIdLst>
    <p:sldId id="258" r:id="rId2"/>
    <p:sldId id="269" r:id="rId3"/>
    <p:sldId id="261" r:id="rId4"/>
    <p:sldId id="276" r:id="rId5"/>
    <p:sldId id="282" r:id="rId6"/>
    <p:sldId id="283" r:id="rId7"/>
    <p:sldId id="281" r:id="rId8"/>
    <p:sldId id="277" r:id="rId9"/>
    <p:sldId id="278" r:id="rId10"/>
    <p:sldId id="275" r:id="rId11"/>
    <p:sldId id="263" r:id="rId12"/>
    <p:sldId id="280" r:id="rId13"/>
    <p:sldId id="267" r:id="rId14"/>
    <p:sldId id="268" r:id="rId15"/>
    <p:sldId id="279" r:id="rId16"/>
    <p:sldId id="274" r:id="rId17"/>
    <p:sldId id="270" r:id="rId18"/>
    <p:sldId id="271" r:id="rId19"/>
    <p:sldId id="272" r:id="rId20"/>
    <p:sldId id="284" r:id="rId21"/>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3B34"/>
    <a:srgbClr val="BF8634"/>
    <a:srgbClr val="B48634"/>
    <a:srgbClr val="FFFFFF"/>
    <a:srgbClr val="000000"/>
    <a:srgbClr val="CC6600"/>
    <a:srgbClr val="01021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p:cViewPr varScale="1">
        <p:scale>
          <a:sx n="107" d="100"/>
          <a:sy n="107" d="100"/>
        </p:scale>
        <p:origin x="-8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59EF66C-BA07-4887-8852-F4D42E511050}" type="datetimeFigureOut">
              <a:rPr lang="en-US"/>
              <a:pPr>
                <a:defRPr/>
              </a:pPr>
              <a:t>3/27/2014</a:t>
            </a:fld>
            <a:endParaRPr lang="en-GB"/>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27DA7C1-3573-4816-88EC-5CAB56CF68F2}"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FE82B4A-9A82-457A-B1E3-33ACD62CBD0B}" type="datetimeFigureOut">
              <a:rPr lang="en-US"/>
              <a:pPr>
                <a:defRPr/>
              </a:pPr>
              <a:t>3/27/2014</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66750" y="4716463"/>
            <a:ext cx="5335588"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07F6E71-2995-48F6-97AF-217143BA101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C55DC7F9-CF3C-4DB1-A1B9-D2CB4B617E5B}" type="slidenum">
              <a:rPr lang="en-GB" smtClean="0"/>
              <a:pPr>
                <a:defRPr/>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F1EE6085-D757-46AB-8B2D-5AA74C3CAC69}" type="slidenum">
              <a:rPr lang="en-GB" smtClean="0"/>
              <a:pPr>
                <a:defRPr/>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6F04337-C2E0-4915-BB90-6F9FE97BD6A0}" type="slidenum">
              <a:rPr lang="en-GB" smtClean="0"/>
              <a:pPr>
                <a:defRPr/>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B9FC0A1-8EB3-42AF-BC0A-387B47B8BEFB}" type="slidenum">
              <a:rPr lang="en-GB" smtClean="0"/>
              <a:pPr>
                <a:defRPr/>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F207378-5738-48E4-9CB1-4D416DA39049}" type="slidenum">
              <a:rPr lang="en-GB" smtClean="0"/>
              <a:pPr>
                <a:defRPr/>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Date Placeholder 3"/>
          <p:cNvSpPr>
            <a:spLocks noGrp="1"/>
          </p:cNvSpPr>
          <p:nvPr>
            <p:ph type="dt" sz="quarter" idx="1"/>
          </p:nvPr>
        </p:nvSpPr>
        <p:spPr/>
        <p:txBody>
          <a:bodyPr/>
          <a:lstStyle/>
          <a:p>
            <a:pPr>
              <a:defRPr/>
            </a:pPr>
            <a:fld id="{AD779C2C-C02C-4673-88B9-965A05DADC3D}" type="datetime1">
              <a:rPr lang="en-US" smtClean="0"/>
              <a:pPr>
                <a:defRPr/>
              </a:pPr>
              <a:t>3/27/2014</a:t>
            </a:fld>
            <a:endParaRPr lang="en-GB"/>
          </a:p>
        </p:txBody>
      </p:sp>
      <p:sp>
        <p:nvSpPr>
          <p:cNvPr id="5" name="Footer Placeholder 4"/>
          <p:cNvSpPr>
            <a:spLocks noGrp="1"/>
          </p:cNvSpPr>
          <p:nvPr>
            <p:ph type="ftr" sz="quarter" idx="4"/>
          </p:nvPr>
        </p:nvSpPr>
        <p:spPr/>
        <p:txBody>
          <a:bodyPr/>
          <a:lstStyle/>
          <a:p>
            <a:pPr>
              <a:defRPr/>
            </a:pPr>
            <a:endParaRPr lang="en-GB"/>
          </a:p>
        </p:txBody>
      </p:sp>
      <p:sp>
        <p:nvSpPr>
          <p:cNvPr id="6" name="Slide Number Placeholder 5"/>
          <p:cNvSpPr>
            <a:spLocks noGrp="1"/>
          </p:cNvSpPr>
          <p:nvPr>
            <p:ph type="sldNum" sz="quarter" idx="5"/>
          </p:nvPr>
        </p:nvSpPr>
        <p:spPr/>
        <p:txBody>
          <a:bodyPr/>
          <a:lstStyle/>
          <a:p>
            <a:pPr>
              <a:defRPr/>
            </a:pPr>
            <a:fld id="{70EBDB1C-1BA0-4831-88AC-918A7FB4CB49}" type="slidenum">
              <a:rPr lang="en-GB" smtClean="0"/>
              <a:pPr>
                <a:defRPr/>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E94B78E-F9DC-41C2-8F9C-DB8F6DD43760}" type="slidenum">
              <a:rPr lang="en-GB" smtClean="0"/>
              <a:pPr>
                <a:defRPr/>
              </a:pPr>
              <a:t>18</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513CD6E8-EC79-4462-9B01-F5330DC1AC4C}" type="slidenum">
              <a:rPr lang="en-GB"/>
              <a:pPr>
                <a:defRPr/>
              </a:pPr>
              <a:t>20</a:t>
            </a:fld>
            <a:endParaRPr lang="en-GB"/>
          </a:p>
        </p:txBody>
      </p:sp>
      <p:sp>
        <p:nvSpPr>
          <p:cNvPr id="51202" name="Rectangle 2"/>
          <p:cNvSpPr>
            <a:spLocks noGrp="1" noRot="1" noChangeAspect="1" noChangeArrowheads="1" noTextEdit="1"/>
          </p:cNvSpPr>
          <p:nvPr>
            <p:ph type="sldImg"/>
          </p:nvPr>
        </p:nvSpPr>
        <p:spPr bwMode="auto">
          <a:xfrm>
            <a:off x="868363" y="750888"/>
            <a:ext cx="4921250" cy="3751262"/>
          </a:xfrm>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F19842AE-FCAC-4B17-B9E8-EDC4F8DD9677}" type="slidenum">
              <a:rPr lang="en-GB" smtClean="0"/>
              <a:pPr>
                <a:defRPr/>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E11E8495-1589-4167-912D-34FD5CF716A4}" type="slidenum">
              <a:rPr lang="en-GB"/>
              <a:pPr>
                <a:defRPr/>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3B69264D-7D4C-4828-A918-8F916D0B6A53}" type="slidenum">
              <a:rPr lang="en-GB"/>
              <a:pPr>
                <a:defRPr/>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5E364C8C-50A2-4EA7-B6ED-2DB87D9C1690}" type="slidenum">
              <a:rPr lang="en-GB"/>
              <a:pPr>
                <a:defRPr/>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b="1" smtClean="0"/>
              <a:t>New York, London, Hong Kong and Singapore remain the top four global financial centres</a:t>
            </a:r>
            <a:r>
              <a:rPr lang="en-US" altLang="en-US" smtClean="0"/>
              <a:t>.  New York is now the leading centre, although its lead over London is statistically insignificant - two points on a scale of 1,000.  London’s reputation has suffered due to uncertainty over European Union membership, uncertainty over Scotland, regulatory creep and conservatism as well as expense, regulatory failures on Payment Protection Insurance or RBS's Global Restructuring Group or rate swap scandals or the London Whale, perceived ‘insider’ markets in LIBOR and foreign exchange, uncertainty over taxation, and the UK appearing unwelcoming to foreign workers and visitors.  London exhibited the biggest fall in the top 50 centres.  Whilst financial services employment is increasing in London, there is some evidence that jobs growth is in regulatory and compliance, including IT compliance jobs.  There may be a looming tussle among the top four centres for renminbi (RMB) business at the traditional end of foreign exchange, or alternative currencies at the innovative end.</a:t>
            </a:r>
          </a:p>
          <a:p>
            <a:pPr eaLnBrk="1" hangingPunct="1"/>
            <a:endParaRPr lang="en-US" altLang="en-US" smtClean="0"/>
          </a:p>
          <a:p>
            <a:pPr eaLnBrk="1" hangingPunct="1"/>
            <a:r>
              <a:rPr lang="en-US" altLang="en-US" b="1" smtClean="0"/>
              <a:t>The ‘big four’ global financial centres are being chased.  </a:t>
            </a:r>
            <a:r>
              <a:rPr lang="en-US" altLang="en-US" smtClean="0"/>
              <a:t>It is easy to focus on New York, London, Hong Kong and Singapore but others are catching up to the leaders.  Three years ago (in GFCI 9) the difference between first and tenth was 117 points.  The top ten centres are now within 75 points of each other.  </a:t>
            </a:r>
            <a:endParaRPr lang="en-GB" altLang="en-US" smtClean="0"/>
          </a:p>
          <a:p>
            <a:pPr eaLnBrk="1" hangingPunct="1"/>
            <a:endParaRPr lang="en-GB" altLang="en-US" smtClean="0"/>
          </a:p>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24CF434B-1D8A-4F28-AAA5-1F6D52C30C0A}" type="slidenum">
              <a:rPr lang="en-GB"/>
              <a:pPr>
                <a:defRPr/>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DA5069FE-7925-47F0-B55E-59E16E6202B7}" type="slidenum">
              <a:rPr lang="en-GB"/>
              <a:pPr>
                <a:defRPr/>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5C0D942A-B7F8-4910-8111-2BE81E0A7777}" type="slidenum">
              <a:rPr lang="en-GB"/>
              <a:pPr>
                <a:defRPr/>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3BED1BBC-EB34-4213-8A71-B56A3996D7A7}" type="slidenum">
              <a:rPr lang="en-GB" smtClean="0"/>
              <a:pPr>
                <a:defRPr/>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30"/>
          <p:cNvSpPr txBox="1">
            <a:spLocks noChangeArrowheads="1"/>
          </p:cNvSpPr>
          <p:nvPr userDrawn="1"/>
        </p:nvSpPr>
        <p:spPr bwMode="auto">
          <a:xfrm>
            <a:off x="250825" y="4652963"/>
            <a:ext cx="3124200" cy="1323975"/>
          </a:xfrm>
          <a:prstGeom prst="rect">
            <a:avLst/>
          </a:prstGeom>
          <a:noFill/>
          <a:ln w="9525">
            <a:noFill/>
            <a:miter lim="800000"/>
            <a:headEnd/>
            <a:tailEnd/>
          </a:ln>
          <a:effectLst/>
        </p:spPr>
        <p:txBody>
          <a:bodyPr>
            <a:spAutoFit/>
          </a:bodyPr>
          <a:lstStyle/>
          <a:p>
            <a:pPr eaLnBrk="0" fontAlgn="auto" hangingPunct="0">
              <a:spcBef>
                <a:spcPts val="0"/>
              </a:spcBef>
              <a:spcAft>
                <a:spcPts val="0"/>
              </a:spcAft>
              <a:defRPr/>
            </a:pPr>
            <a:r>
              <a:rPr lang="en-GB" sz="1600" b="1" dirty="0"/>
              <a:t>Z/Yen Group Limited</a:t>
            </a:r>
          </a:p>
          <a:p>
            <a:pPr eaLnBrk="0" fontAlgn="auto" hangingPunct="0">
              <a:spcBef>
                <a:spcPts val="0"/>
              </a:spcBef>
              <a:spcAft>
                <a:spcPts val="0"/>
              </a:spcAft>
              <a:defRPr/>
            </a:pPr>
            <a:r>
              <a:rPr lang="en-GB" sz="1600" dirty="0"/>
              <a:t>90 </a:t>
            </a:r>
            <a:r>
              <a:rPr lang="en-GB" sz="1600" dirty="0" err="1"/>
              <a:t>Basinghall</a:t>
            </a:r>
            <a:r>
              <a:rPr lang="en-GB" sz="1600" dirty="0"/>
              <a:t> Street</a:t>
            </a:r>
          </a:p>
          <a:p>
            <a:pPr eaLnBrk="0" fontAlgn="auto" hangingPunct="0">
              <a:spcBef>
                <a:spcPts val="0"/>
              </a:spcBef>
              <a:spcAft>
                <a:spcPts val="0"/>
              </a:spcAft>
              <a:defRPr/>
            </a:pPr>
            <a:r>
              <a:rPr lang="en-GB" sz="1600" dirty="0"/>
              <a:t>London EC2V 5AY</a:t>
            </a:r>
          </a:p>
          <a:p>
            <a:pPr eaLnBrk="0" fontAlgn="auto" hangingPunct="0">
              <a:spcBef>
                <a:spcPts val="0"/>
              </a:spcBef>
              <a:spcAft>
                <a:spcPts val="0"/>
              </a:spcAft>
              <a:defRPr/>
            </a:pPr>
            <a:r>
              <a:rPr lang="en-GB" sz="1600" dirty="0"/>
              <a:t>United Kingdom</a:t>
            </a:r>
          </a:p>
          <a:p>
            <a:pPr eaLnBrk="0" fontAlgn="auto" hangingPunct="0">
              <a:spcBef>
                <a:spcPts val="0"/>
              </a:spcBef>
              <a:spcAft>
                <a:spcPts val="0"/>
              </a:spcAft>
              <a:defRPr/>
            </a:pPr>
            <a:r>
              <a:rPr lang="en-GB" sz="1600" dirty="0" err="1"/>
              <a:t>tel</a:t>
            </a:r>
            <a:r>
              <a:rPr lang="en-GB" sz="1600" dirty="0"/>
              <a:t>: +44 (20) 7562-9562</a:t>
            </a:r>
          </a:p>
        </p:txBody>
      </p:sp>
      <p:pic>
        <p:nvPicPr>
          <p:cNvPr id="5" name="Picture 13" descr="Logo_red.jpg"/>
          <p:cNvPicPr>
            <a:picLocks noChangeAspect="1"/>
          </p:cNvPicPr>
          <p:nvPr userDrawn="1"/>
        </p:nvPicPr>
        <p:blipFill>
          <a:blip r:embed="rId2"/>
          <a:srcRect/>
          <a:stretch>
            <a:fillRect/>
          </a:stretch>
        </p:blipFill>
        <p:spPr bwMode="auto">
          <a:xfrm>
            <a:off x="4932363" y="4365625"/>
            <a:ext cx="3921125" cy="1735138"/>
          </a:xfrm>
          <a:prstGeom prst="rect">
            <a:avLst/>
          </a:prstGeom>
          <a:noFill/>
          <a:ln w="9525">
            <a:noFill/>
            <a:miter lim="800000"/>
            <a:headEnd/>
            <a:tailEnd/>
          </a:ln>
        </p:spPr>
      </p:pic>
      <p:sp>
        <p:nvSpPr>
          <p:cNvPr id="6" name="TextBox 5"/>
          <p:cNvSpPr txBox="1"/>
          <p:nvPr userDrawn="1"/>
        </p:nvSpPr>
        <p:spPr>
          <a:xfrm>
            <a:off x="2843213" y="981075"/>
            <a:ext cx="6049962" cy="338138"/>
          </a:xfrm>
          <a:prstGeom prst="rect">
            <a:avLst/>
          </a:prstGeom>
          <a:noFill/>
        </p:spPr>
        <p:txBody>
          <a:bodyPr>
            <a:spAutoFit/>
          </a:bodyPr>
          <a:lstStyle/>
          <a:p>
            <a:pPr algn="r" fontAlgn="auto">
              <a:spcBef>
                <a:spcPts val="0"/>
              </a:spcBef>
              <a:spcAft>
                <a:spcPts val="0"/>
              </a:spcAft>
              <a:defRPr/>
            </a:pPr>
            <a:r>
              <a:rPr lang="cy-GB" sz="1600" i="1" dirty="0">
                <a:latin typeface="Verdana" pitchFamily="34" charset="0"/>
              </a:rPr>
              <a:t>“When would we know our financial system is working?”</a:t>
            </a:r>
            <a:endParaRPr lang="en-US" sz="1600" i="1" dirty="0">
              <a:latin typeface="Verdana" pitchFamily="34" charset="0"/>
            </a:endParaRPr>
          </a:p>
        </p:txBody>
      </p:sp>
      <p:sp>
        <p:nvSpPr>
          <p:cNvPr id="2" name="Title 1"/>
          <p:cNvSpPr>
            <a:spLocks noGrp="1"/>
          </p:cNvSpPr>
          <p:nvPr>
            <p:ph type="ctrTitle"/>
          </p:nvPr>
        </p:nvSpPr>
        <p:spPr>
          <a:xfrm>
            <a:off x="971600" y="116632"/>
            <a:ext cx="7920880" cy="792088"/>
          </a:xfrm>
          <a:gradFill>
            <a:gsLst>
              <a:gs pos="100000">
                <a:srgbClr val="F03B34"/>
              </a:gs>
              <a:gs pos="99000">
                <a:srgbClr val="C00000">
                  <a:alpha val="0"/>
                </a:srgbClr>
              </a:gs>
            </a:gsLst>
          </a:gradFill>
          <a:ln w="12700">
            <a:noFill/>
          </a:ln>
          <a:effectLst>
            <a:outerShdw blurRad="50800" dist="50800" dir="5400000" algn="ctr" rotWithShape="0">
              <a:srgbClr val="000000">
                <a:alpha val="0"/>
              </a:srgbClr>
            </a:outerShdw>
          </a:effectLst>
        </p:spPr>
        <p:txBody>
          <a:bodyPr/>
          <a:lstStyle>
            <a:lvl1pPr>
              <a:defRPr/>
            </a:lvl1pPr>
          </a:lstStyle>
          <a:p>
            <a:r>
              <a:rPr lang="fr-CH" smtClean="0"/>
              <a:t>Click to edit Master title style</a:t>
            </a:r>
            <a:endParaRPr lang="en-US" dirty="0"/>
          </a:p>
        </p:txBody>
      </p:sp>
      <p:sp>
        <p:nvSpPr>
          <p:cNvPr id="3" name="Subtitle 2"/>
          <p:cNvSpPr>
            <a:spLocks noGrp="1"/>
          </p:cNvSpPr>
          <p:nvPr>
            <p:ph type="subTitle" idx="1"/>
          </p:nvPr>
        </p:nvSpPr>
        <p:spPr>
          <a:xfrm>
            <a:off x="251520" y="2428868"/>
            <a:ext cx="8640960" cy="1000132"/>
          </a:xfrm>
          <a:noFill/>
        </p:spPr>
        <p:txBody>
          <a:bodyPr/>
          <a:lstStyle>
            <a:lvl1pPr marL="0" indent="0" algn="ctr">
              <a:buNone/>
              <a:defRPr sz="4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lang="en-US" dirty="0"/>
          </a:p>
        </p:txBody>
      </p:sp>
      <p:sp>
        <p:nvSpPr>
          <p:cNvPr id="7" name="Date Placeholder 5"/>
          <p:cNvSpPr>
            <a:spLocks noGrp="1"/>
          </p:cNvSpPr>
          <p:nvPr>
            <p:ph type="dt" sz="half" idx="10"/>
          </p:nvPr>
        </p:nvSpPr>
        <p:spPr>
          <a:xfrm>
            <a:off x="250825" y="6381750"/>
            <a:ext cx="2133600" cy="365125"/>
          </a:xfrm>
        </p:spPr>
        <p:txBody>
          <a:bodyPr/>
          <a:lstStyle>
            <a:lvl1pPr>
              <a:defRPr/>
            </a:lvl1pPr>
          </a:lstStyle>
          <a:p>
            <a:pPr>
              <a:defRPr/>
            </a:pPr>
            <a:fld id="{4C374408-C912-47A1-AA9F-ADDC0518CDF7}" type="datetime3">
              <a:rPr lang="en-US"/>
              <a:pPr>
                <a:defRPr/>
              </a:pPr>
              <a:t>27 March 2014</a:t>
            </a:fld>
            <a:endParaRPr lang="en-US"/>
          </a:p>
        </p:txBody>
      </p:sp>
      <p:sp>
        <p:nvSpPr>
          <p:cNvPr id="8" name="Slide Number Placeholder 8"/>
          <p:cNvSpPr>
            <a:spLocks noGrp="1"/>
          </p:cNvSpPr>
          <p:nvPr>
            <p:ph type="sldNum" sz="quarter" idx="11"/>
          </p:nvPr>
        </p:nvSpPr>
        <p:spPr/>
        <p:txBody>
          <a:bodyPr/>
          <a:lstStyle>
            <a:lvl1pPr>
              <a:defRPr/>
            </a:lvl1pPr>
          </a:lstStyle>
          <a:p>
            <a:pPr>
              <a:defRPr/>
            </a:pPr>
            <a:fld id="{8B1A6E4B-98CA-44B1-B896-C4B30959E4C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6296" y="1196752"/>
            <a:ext cx="1621984" cy="5089768"/>
          </a:xfrm>
          <a:gradFill flip="none" rotWithShape="1">
            <a:gsLst>
              <a:gs pos="100000">
                <a:srgbClr val="F03B34"/>
              </a:gs>
              <a:gs pos="99000">
                <a:srgbClr val="C00000">
                  <a:alpha val="0"/>
                </a:srgbClr>
              </a:gs>
            </a:gsLst>
            <a:lin ang="10800000" scaled="1"/>
            <a:tileRect/>
          </a:gradFill>
          <a:ln>
            <a:gradFill>
              <a:gsLst>
                <a:gs pos="0">
                  <a:srgbClr val="FFFFFF"/>
                </a:gs>
                <a:gs pos="50000">
                  <a:schemeClr val="accent1">
                    <a:tint val="44500"/>
                    <a:satMod val="160000"/>
                  </a:schemeClr>
                </a:gs>
                <a:gs pos="100000">
                  <a:schemeClr val="accent1">
                    <a:tint val="23500"/>
                    <a:satMod val="160000"/>
                  </a:schemeClr>
                </a:gs>
              </a:gsLst>
              <a:lin ang="5400000" scaled="0"/>
            </a:gradFill>
          </a:ln>
          <a:effectLst/>
        </p:spPr>
        <p:txBody>
          <a:bodyPr vert="eaVert"/>
          <a:lstStyle/>
          <a:p>
            <a:r>
              <a:rPr lang="fr-CH" smtClean="0"/>
              <a:t>Click to edit Master title style</a:t>
            </a:r>
            <a:endParaRPr lang="en-US" dirty="0"/>
          </a:p>
        </p:txBody>
      </p:sp>
      <p:sp>
        <p:nvSpPr>
          <p:cNvPr id="3" name="Vertical Text Placeholder 2"/>
          <p:cNvSpPr>
            <a:spLocks noGrp="1"/>
          </p:cNvSpPr>
          <p:nvPr>
            <p:ph type="body" orient="vert" idx="1"/>
          </p:nvPr>
        </p:nvSpPr>
        <p:spPr>
          <a:xfrm>
            <a:off x="971600" y="1196752"/>
            <a:ext cx="6264696" cy="5089768"/>
          </a:xfrm>
        </p:spPr>
        <p:txBody>
          <a:bodyPr vert="eaVert"/>
          <a:lstStyle>
            <a:lvl1pPr>
              <a:buClr>
                <a:srgbClr val="F03B34"/>
              </a:buClr>
              <a:defRPr/>
            </a:lvl1pPr>
            <a:lvl2pPr>
              <a:buClr>
                <a:srgbClr val="F03B34"/>
              </a:buClr>
              <a:defRPr/>
            </a:lvl2pPr>
            <a:lvl3pPr>
              <a:buClr>
                <a:srgbClr val="F03B34"/>
              </a:buClr>
              <a:defRPr/>
            </a:lvl3pPr>
            <a:lvl4pPr>
              <a:buClr>
                <a:srgbClr val="F03B34"/>
              </a:buClr>
              <a:defRPr/>
            </a:lvl4pPr>
            <a:lvl5pPr>
              <a:buClr>
                <a:srgbClr val="F03B34"/>
              </a:buClr>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BDB7E6B7-27D3-429B-815C-B6F39230B4A1}" type="datetime3">
              <a:rPr lang="en-US"/>
              <a:pPr>
                <a:defRPr/>
              </a:pPr>
              <a:t>27 March 2014</a:t>
            </a:fld>
            <a:endParaRPr lang="en-US" dirty="0"/>
          </a:p>
        </p:txBody>
      </p:sp>
      <p:sp>
        <p:nvSpPr>
          <p:cNvPr id="5" name="Slide Number Placeholder 12"/>
          <p:cNvSpPr>
            <a:spLocks noGrp="1"/>
          </p:cNvSpPr>
          <p:nvPr>
            <p:ph type="sldNum" sz="quarter" idx="11"/>
          </p:nvPr>
        </p:nvSpPr>
        <p:spPr/>
        <p:txBody>
          <a:bodyPr/>
          <a:lstStyle>
            <a:lvl1pPr>
              <a:defRPr/>
            </a:lvl1pPr>
          </a:lstStyle>
          <a:p>
            <a:pPr>
              <a:defRPr/>
            </a:pPr>
            <a:fld id="{91C89937-9C82-46F6-B16D-FA0F6742D05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214422"/>
            <a:ext cx="7920880" cy="5143536"/>
          </a:xfrm>
        </p:spPr>
        <p:txBody>
          <a:bodyPr/>
          <a:lstStyle>
            <a:lvl1pPr>
              <a:buClr>
                <a:srgbClr val="F03B34"/>
              </a:buClr>
              <a:defRPr/>
            </a:lvl1pPr>
            <a:lvl2pPr>
              <a:buClr>
                <a:srgbClr val="F03B34"/>
              </a:buClr>
              <a:defRPr/>
            </a:lvl2pPr>
            <a:lvl3pPr>
              <a:buClr>
                <a:srgbClr val="F03B34"/>
              </a:buClr>
              <a:defRPr/>
            </a:lvl3pPr>
            <a:lvl4pPr>
              <a:buClr>
                <a:srgbClr val="F03B34"/>
              </a:buClr>
              <a:defRPr/>
            </a:lvl4pPr>
            <a:lvl5pPr>
              <a:buClr>
                <a:srgbClr val="F03B34"/>
              </a:buClr>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7" name="Title Placeholder 1"/>
          <p:cNvSpPr>
            <a:spLocks noGrp="1"/>
          </p:cNvSpPr>
          <p:nvPr>
            <p:ph type="title"/>
          </p:nvPr>
        </p:nvSpPr>
        <p:spPr>
          <a:xfrm>
            <a:off x="971600" y="262389"/>
            <a:ext cx="7920880" cy="646331"/>
          </a:xfrm>
          <a:prstGeom prst="rect">
            <a:avLst/>
          </a:prstGeom>
          <a:gradFill>
            <a:gsLst>
              <a:gs pos="100000">
                <a:srgbClr val="F03B34"/>
              </a:gs>
              <a:gs pos="99000">
                <a:srgbClr val="C00000">
                  <a:alpha val="0"/>
                </a:srgbClr>
              </a:gs>
            </a:gsLst>
            <a:lin ang="5400000" scaled="0"/>
          </a:gradFill>
          <a:ln w="12700" cmpd="dbl">
            <a:gradFill>
              <a:gsLst>
                <a:gs pos="100000">
                  <a:srgbClr val="FF0000"/>
                </a:gs>
                <a:gs pos="99000">
                  <a:srgbClr val="C00000">
                    <a:alpha val="0"/>
                  </a:srgbClr>
                </a:gs>
                <a:gs pos="100000">
                  <a:schemeClr val="accent1">
                    <a:tint val="23500"/>
                    <a:satMod val="160000"/>
                  </a:schemeClr>
                </a:gs>
              </a:gsLst>
              <a:lin ang="5400000" scaled="0"/>
            </a:gradFill>
            <a:bevel/>
          </a:ln>
          <a:effectLst/>
        </p:spPr>
        <p:txBody>
          <a:bodyPr/>
          <a:lstStyle/>
          <a:p>
            <a:r>
              <a:rPr lang="fr-CH" smtClean="0"/>
              <a:t>Click to edit Master title style</a:t>
            </a:r>
            <a:endParaRPr lang="en-US" dirty="0"/>
          </a:p>
        </p:txBody>
      </p:sp>
      <p:sp>
        <p:nvSpPr>
          <p:cNvPr id="4" name="Date Placeholder 9"/>
          <p:cNvSpPr>
            <a:spLocks noGrp="1"/>
          </p:cNvSpPr>
          <p:nvPr>
            <p:ph type="dt" sz="half" idx="10"/>
          </p:nvPr>
        </p:nvSpPr>
        <p:spPr/>
        <p:txBody>
          <a:bodyPr/>
          <a:lstStyle>
            <a:lvl1pPr>
              <a:defRPr/>
            </a:lvl1pPr>
          </a:lstStyle>
          <a:p>
            <a:pPr>
              <a:defRPr/>
            </a:pPr>
            <a:fld id="{999BDE39-36F0-4BFF-AA46-D7E81A84603A}" type="datetime3">
              <a:rPr lang="en-US"/>
              <a:pPr>
                <a:defRPr/>
              </a:pPr>
              <a:t>27 March 2014</a:t>
            </a:fld>
            <a:endParaRPr lang="en-US" dirty="0"/>
          </a:p>
        </p:txBody>
      </p:sp>
      <p:sp>
        <p:nvSpPr>
          <p:cNvPr id="5" name="Slide Number Placeholder 12"/>
          <p:cNvSpPr>
            <a:spLocks noGrp="1"/>
          </p:cNvSpPr>
          <p:nvPr>
            <p:ph type="sldNum" sz="quarter" idx="11"/>
          </p:nvPr>
        </p:nvSpPr>
        <p:spPr/>
        <p:txBody>
          <a:bodyPr/>
          <a:lstStyle>
            <a:lvl1pPr>
              <a:defRPr/>
            </a:lvl1pPr>
          </a:lstStyle>
          <a:p>
            <a:pPr>
              <a:defRPr/>
            </a:pPr>
            <a:fld id="{DB0F0C19-7C23-4426-9B11-98323C0D190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262389"/>
            <a:ext cx="7920880" cy="646331"/>
          </a:xfrm>
          <a:gradFill>
            <a:gsLst>
              <a:gs pos="100000">
                <a:srgbClr val="F03B34"/>
              </a:gs>
              <a:gs pos="99000">
                <a:srgbClr val="C00000">
                  <a:alpha val="0"/>
                </a:srgbClr>
              </a:gs>
            </a:gsLst>
            <a:lin ang="5400000" scaled="0"/>
          </a:gradFill>
          <a:ln w="12700" cmpd="dbl">
            <a:gradFill>
              <a:gsLst>
                <a:gs pos="100000">
                  <a:srgbClr val="FF0000"/>
                </a:gs>
                <a:gs pos="99000">
                  <a:srgbClr val="C00000">
                    <a:alpha val="0"/>
                  </a:srgbClr>
                </a:gs>
                <a:gs pos="100000">
                  <a:schemeClr val="accent1">
                    <a:tint val="23500"/>
                    <a:satMod val="160000"/>
                  </a:schemeClr>
                </a:gs>
              </a:gsLst>
              <a:lin ang="5400000" scaled="0"/>
            </a:gradFill>
            <a:bevel/>
          </a:ln>
          <a:effectLst/>
        </p:spPr>
        <p:txBody>
          <a:bodyPr/>
          <a:lstStyle>
            <a:lvl1pPr algn="ctr" defTabSz="914400" rtl="0" eaLnBrk="1" latinLnBrk="0" hangingPunct="1">
              <a:spcBef>
                <a:spcPct val="0"/>
              </a:spcBef>
              <a:buNone/>
              <a:defRPr lang="en-US" sz="3600" b="1" kern="1200" dirty="0">
                <a:solidFill>
                  <a:schemeClr val="tx1"/>
                </a:solidFill>
                <a:latin typeface="Arial" pitchFamily="34" charset="0"/>
                <a:ea typeface="+mj-ea"/>
                <a:cs typeface="Arial" pitchFamily="34" charset="0"/>
              </a:defRPr>
            </a:lvl1pPr>
          </a:lstStyle>
          <a:p>
            <a:r>
              <a:rPr lang="fr-CH" smtClean="0"/>
              <a:t>Click to edit Master title style</a:t>
            </a:r>
            <a:endParaRPr lang="en-US" dirty="0"/>
          </a:p>
        </p:txBody>
      </p:sp>
      <p:sp>
        <p:nvSpPr>
          <p:cNvPr id="3" name="Content Placeholder 2"/>
          <p:cNvSpPr>
            <a:spLocks noGrp="1"/>
          </p:cNvSpPr>
          <p:nvPr>
            <p:ph sz="half" idx="1"/>
          </p:nvPr>
        </p:nvSpPr>
        <p:spPr>
          <a:xfrm>
            <a:off x="971600" y="1285860"/>
            <a:ext cx="3888432" cy="5000660"/>
          </a:xfrm>
        </p:spPr>
        <p:txBody>
          <a:bodyPr/>
          <a:lstStyle>
            <a:lvl1pPr>
              <a:buClr>
                <a:srgbClr val="F03B34"/>
              </a:buClr>
              <a:defRPr sz="2800"/>
            </a:lvl1pPr>
            <a:lvl2pPr>
              <a:buClr>
                <a:srgbClr val="F03B34"/>
              </a:buClr>
              <a:defRPr sz="2400"/>
            </a:lvl2pPr>
            <a:lvl3pPr>
              <a:buClr>
                <a:srgbClr val="F03B34"/>
              </a:buClr>
              <a:defRPr sz="2000"/>
            </a:lvl3pPr>
            <a:lvl4pPr>
              <a:buClr>
                <a:srgbClr val="F03B34"/>
              </a:buClr>
              <a:defRPr sz="1800"/>
            </a:lvl4pPr>
            <a:lvl5pPr>
              <a:buClr>
                <a:srgbClr val="F03B34"/>
              </a:buCl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Content Placeholder 3"/>
          <p:cNvSpPr>
            <a:spLocks noGrp="1"/>
          </p:cNvSpPr>
          <p:nvPr>
            <p:ph sz="half" idx="2"/>
          </p:nvPr>
        </p:nvSpPr>
        <p:spPr>
          <a:xfrm>
            <a:off x="5004048" y="1285860"/>
            <a:ext cx="3892304" cy="5000660"/>
          </a:xfrm>
        </p:spPr>
        <p:txBody>
          <a:bodyPr/>
          <a:lstStyle>
            <a:lvl1pPr>
              <a:buClr>
                <a:srgbClr val="F03B34"/>
              </a:buClr>
              <a:defRPr sz="2800"/>
            </a:lvl1pPr>
            <a:lvl2pPr>
              <a:buClr>
                <a:srgbClr val="F03B34"/>
              </a:buClr>
              <a:defRPr sz="2400"/>
            </a:lvl2pPr>
            <a:lvl3pPr>
              <a:buClr>
                <a:srgbClr val="F03B34"/>
              </a:buClr>
              <a:defRPr sz="2000"/>
            </a:lvl3pPr>
            <a:lvl4pPr>
              <a:buClr>
                <a:srgbClr val="F03B34"/>
              </a:buClr>
              <a:defRPr sz="1800"/>
            </a:lvl4pPr>
            <a:lvl5pPr>
              <a:buClr>
                <a:srgbClr val="F03B34"/>
              </a:buCl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5" name="Date Placeholder 9"/>
          <p:cNvSpPr>
            <a:spLocks noGrp="1"/>
          </p:cNvSpPr>
          <p:nvPr>
            <p:ph type="dt" sz="half" idx="10"/>
          </p:nvPr>
        </p:nvSpPr>
        <p:spPr/>
        <p:txBody>
          <a:bodyPr/>
          <a:lstStyle>
            <a:lvl1pPr>
              <a:defRPr/>
            </a:lvl1pPr>
          </a:lstStyle>
          <a:p>
            <a:pPr>
              <a:defRPr/>
            </a:pPr>
            <a:fld id="{26924B1C-2350-47E1-9F41-03163EE919C1}" type="datetime3">
              <a:rPr lang="en-US"/>
              <a:pPr>
                <a:defRPr/>
              </a:pPr>
              <a:t>27 March 2014</a:t>
            </a:fld>
            <a:endParaRPr lang="en-US" dirty="0"/>
          </a:p>
        </p:txBody>
      </p:sp>
      <p:sp>
        <p:nvSpPr>
          <p:cNvPr id="6" name="Slide Number Placeholder 12"/>
          <p:cNvSpPr>
            <a:spLocks noGrp="1"/>
          </p:cNvSpPr>
          <p:nvPr>
            <p:ph type="sldNum" sz="quarter" idx="11"/>
          </p:nvPr>
        </p:nvSpPr>
        <p:spPr/>
        <p:txBody>
          <a:bodyPr/>
          <a:lstStyle>
            <a:lvl1pPr>
              <a:defRPr/>
            </a:lvl1pPr>
          </a:lstStyle>
          <a:p>
            <a:pPr>
              <a:defRPr/>
            </a:pPr>
            <a:fld id="{B3E48FCA-E3EA-41FF-8833-CB90878E2BA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00">
                <a:srgbClr val="F03B34"/>
              </a:gs>
              <a:gs pos="99000">
                <a:srgbClr val="C00000">
                  <a:alpha val="0"/>
                </a:srgbClr>
              </a:gs>
            </a:gsLst>
            <a:lin ang="5400000" scaled="0"/>
          </a:gradFill>
          <a:ln w="12700" cmpd="dbl">
            <a:gradFill>
              <a:gsLst>
                <a:gs pos="100000">
                  <a:srgbClr val="FF0000"/>
                </a:gs>
                <a:gs pos="99000">
                  <a:srgbClr val="C00000">
                    <a:alpha val="0"/>
                  </a:srgbClr>
                </a:gs>
                <a:gs pos="100000">
                  <a:schemeClr val="accent1">
                    <a:tint val="23500"/>
                    <a:satMod val="160000"/>
                  </a:schemeClr>
                </a:gs>
              </a:gsLst>
              <a:lin ang="5400000" scaled="0"/>
            </a:gradFill>
            <a:bevel/>
          </a:ln>
          <a:effectLst/>
        </p:spPr>
        <p:txBody>
          <a:bodyPr/>
          <a:lstStyle>
            <a:lvl1pPr algn="ctr" defTabSz="914400" rtl="0" eaLnBrk="1" latinLnBrk="0" hangingPunct="1">
              <a:spcBef>
                <a:spcPct val="0"/>
              </a:spcBef>
              <a:buNone/>
              <a:defRPr lang="en-US" sz="3600" b="1" kern="1200" dirty="0">
                <a:solidFill>
                  <a:schemeClr val="tx1"/>
                </a:solidFill>
                <a:latin typeface="Arial" pitchFamily="34" charset="0"/>
                <a:ea typeface="+mj-ea"/>
                <a:cs typeface="Arial" pitchFamily="34" charset="0"/>
              </a:defRPr>
            </a:lvl1pPr>
          </a:lstStyle>
          <a:p>
            <a:r>
              <a:rPr lang="fr-CH" smtClean="0"/>
              <a:t>Click to edit Master title style</a:t>
            </a:r>
            <a:endParaRPr lang="en-US" dirty="0"/>
          </a:p>
        </p:txBody>
      </p:sp>
      <p:sp>
        <p:nvSpPr>
          <p:cNvPr id="3" name="Text Placeholder 2"/>
          <p:cNvSpPr>
            <a:spLocks noGrp="1"/>
          </p:cNvSpPr>
          <p:nvPr>
            <p:ph type="body" idx="1"/>
          </p:nvPr>
        </p:nvSpPr>
        <p:spPr>
          <a:xfrm>
            <a:off x="971600" y="1285860"/>
            <a:ext cx="3888432"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971600" y="2000240"/>
            <a:ext cx="3888432" cy="4286280"/>
          </a:xfrm>
        </p:spPr>
        <p:txBody>
          <a:bodyPr/>
          <a:lstStyle>
            <a:lvl1pPr>
              <a:buClr>
                <a:srgbClr val="F03B34"/>
              </a:buClr>
              <a:defRPr sz="2400"/>
            </a:lvl1pPr>
            <a:lvl2pPr>
              <a:buClr>
                <a:srgbClr val="F03B34"/>
              </a:buClr>
              <a:defRPr sz="2000"/>
            </a:lvl2pPr>
            <a:lvl3pPr>
              <a:buClr>
                <a:srgbClr val="F03B34"/>
              </a:buClr>
              <a:defRPr sz="1800"/>
            </a:lvl3pPr>
            <a:lvl4pPr>
              <a:buClr>
                <a:srgbClr val="F03B34"/>
              </a:buClr>
              <a:defRPr sz="1600"/>
            </a:lvl4pPr>
            <a:lvl5pPr>
              <a:buClr>
                <a:srgbClr val="F03B34"/>
              </a:buCl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5" name="Text Placeholder 4"/>
          <p:cNvSpPr>
            <a:spLocks noGrp="1"/>
          </p:cNvSpPr>
          <p:nvPr>
            <p:ph type="body" sz="quarter" idx="3"/>
          </p:nvPr>
        </p:nvSpPr>
        <p:spPr>
          <a:xfrm>
            <a:off x="4932039" y="1285860"/>
            <a:ext cx="3926241"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932040" y="2000240"/>
            <a:ext cx="3926241" cy="4286280"/>
          </a:xfrm>
        </p:spPr>
        <p:txBody>
          <a:bodyPr/>
          <a:lstStyle>
            <a:lvl1pPr>
              <a:buClr>
                <a:srgbClr val="F03B34"/>
              </a:buClr>
              <a:defRPr sz="2400"/>
            </a:lvl1pPr>
            <a:lvl2pPr>
              <a:buClr>
                <a:srgbClr val="F03B34"/>
              </a:buClr>
              <a:defRPr sz="2000"/>
            </a:lvl2pPr>
            <a:lvl3pPr>
              <a:buClr>
                <a:srgbClr val="F03B34"/>
              </a:buClr>
              <a:defRPr sz="1800"/>
            </a:lvl3pPr>
            <a:lvl4pPr>
              <a:buClr>
                <a:srgbClr val="F03B34"/>
              </a:buClr>
              <a:defRPr sz="1600"/>
            </a:lvl4pPr>
            <a:lvl5pPr>
              <a:buClr>
                <a:srgbClr val="F03B34"/>
              </a:buCl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7" name="Date Placeholder 9"/>
          <p:cNvSpPr>
            <a:spLocks noGrp="1"/>
          </p:cNvSpPr>
          <p:nvPr>
            <p:ph type="dt" sz="half" idx="10"/>
          </p:nvPr>
        </p:nvSpPr>
        <p:spPr/>
        <p:txBody>
          <a:bodyPr/>
          <a:lstStyle>
            <a:lvl1pPr>
              <a:defRPr/>
            </a:lvl1pPr>
          </a:lstStyle>
          <a:p>
            <a:pPr>
              <a:defRPr/>
            </a:pPr>
            <a:fld id="{767819F7-19F8-4832-8A4D-C938C9264C5E}" type="datetime3">
              <a:rPr lang="en-US"/>
              <a:pPr>
                <a:defRPr/>
              </a:pPr>
              <a:t>27 March 2014</a:t>
            </a:fld>
            <a:endParaRPr lang="en-US" dirty="0"/>
          </a:p>
        </p:txBody>
      </p:sp>
      <p:sp>
        <p:nvSpPr>
          <p:cNvPr id="8" name="Slide Number Placeholder 12"/>
          <p:cNvSpPr>
            <a:spLocks noGrp="1"/>
          </p:cNvSpPr>
          <p:nvPr>
            <p:ph type="sldNum" sz="quarter" idx="11"/>
          </p:nvPr>
        </p:nvSpPr>
        <p:spPr/>
        <p:txBody>
          <a:bodyPr/>
          <a:lstStyle>
            <a:lvl1pPr>
              <a:defRPr/>
            </a:lvl1pPr>
          </a:lstStyle>
          <a:p>
            <a:pPr>
              <a:defRPr/>
            </a:pPr>
            <a:fld id="{B772BC16-B62A-4258-8963-735110C3483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71600" y="228377"/>
            <a:ext cx="7920880" cy="680343"/>
          </a:xfrm>
          <a:gradFill>
            <a:gsLst>
              <a:gs pos="100000">
                <a:srgbClr val="F03B34"/>
              </a:gs>
              <a:gs pos="99000">
                <a:srgbClr val="C00000">
                  <a:alpha val="0"/>
                </a:srgbClr>
              </a:gs>
            </a:gsLst>
            <a:lin ang="5400000" scaled="0"/>
          </a:gradFill>
          <a:ln w="12700" cmpd="dbl">
            <a:gradFill>
              <a:gsLst>
                <a:gs pos="100000">
                  <a:srgbClr val="FF0000"/>
                </a:gs>
                <a:gs pos="99000">
                  <a:srgbClr val="C00000">
                    <a:alpha val="0"/>
                  </a:srgbClr>
                </a:gs>
                <a:gs pos="100000">
                  <a:schemeClr val="accent1">
                    <a:tint val="23500"/>
                    <a:satMod val="160000"/>
                  </a:schemeClr>
                </a:gs>
              </a:gsLst>
            </a:gradFill>
          </a:ln>
          <a:effectLst/>
        </p:spPr>
        <p:txBody>
          <a:bodyPr/>
          <a:lstStyle/>
          <a:p>
            <a:r>
              <a:rPr lang="fr-CH" smtClean="0"/>
              <a:t>Click to edit Master title style</a:t>
            </a:r>
            <a:endParaRPr lang="en-US" dirty="0"/>
          </a:p>
        </p:txBody>
      </p:sp>
      <p:sp>
        <p:nvSpPr>
          <p:cNvPr id="3" name="Date Placeholder 9"/>
          <p:cNvSpPr>
            <a:spLocks noGrp="1"/>
          </p:cNvSpPr>
          <p:nvPr>
            <p:ph type="dt" sz="half" idx="10"/>
          </p:nvPr>
        </p:nvSpPr>
        <p:spPr/>
        <p:txBody>
          <a:bodyPr/>
          <a:lstStyle>
            <a:lvl1pPr>
              <a:defRPr/>
            </a:lvl1pPr>
          </a:lstStyle>
          <a:p>
            <a:pPr>
              <a:defRPr/>
            </a:pPr>
            <a:fld id="{44DD23E4-8A5C-44EC-B8C8-823F46B010C5}" type="datetime3">
              <a:rPr lang="en-US"/>
              <a:pPr>
                <a:defRPr/>
              </a:pPr>
              <a:t>27 March 2014</a:t>
            </a:fld>
            <a:endParaRPr lang="en-US" dirty="0"/>
          </a:p>
        </p:txBody>
      </p:sp>
      <p:sp>
        <p:nvSpPr>
          <p:cNvPr id="4" name="Slide Number Placeholder 12"/>
          <p:cNvSpPr>
            <a:spLocks noGrp="1"/>
          </p:cNvSpPr>
          <p:nvPr>
            <p:ph type="sldNum" sz="quarter" idx="11"/>
          </p:nvPr>
        </p:nvSpPr>
        <p:spPr/>
        <p:txBody>
          <a:bodyPr/>
          <a:lstStyle>
            <a:lvl1pPr>
              <a:defRPr/>
            </a:lvl1pPr>
          </a:lstStyle>
          <a:p>
            <a:pPr>
              <a:defRPr/>
            </a:pPr>
            <a:fld id="{D05A7DA3-20FA-4826-8BE4-F6D100F2A00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2F10B9D-53FE-439C-B26F-2C3866452AD2}" type="datetime3">
              <a:rPr lang="en-US"/>
              <a:pPr>
                <a:defRPr/>
              </a:pPr>
              <a:t>27 March 2014</a:t>
            </a:fld>
            <a:endParaRPr lang="en-US" dirty="0"/>
          </a:p>
        </p:txBody>
      </p:sp>
      <p:sp>
        <p:nvSpPr>
          <p:cNvPr id="3" name="Slide Number Placeholder 12"/>
          <p:cNvSpPr>
            <a:spLocks noGrp="1"/>
          </p:cNvSpPr>
          <p:nvPr>
            <p:ph type="sldNum" sz="quarter" idx="11"/>
          </p:nvPr>
        </p:nvSpPr>
        <p:spPr/>
        <p:txBody>
          <a:bodyPr/>
          <a:lstStyle>
            <a:lvl1pPr>
              <a:defRPr/>
            </a:lvl1pPr>
          </a:lstStyle>
          <a:p>
            <a:pPr>
              <a:defRPr/>
            </a:pPr>
            <a:fld id="{9A8BC991-A4A7-47A7-8120-F4F00180735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600" y="1018744"/>
            <a:ext cx="3528392" cy="838620"/>
          </a:xfrm>
          <a:gradFill>
            <a:gsLst>
              <a:gs pos="100000">
                <a:srgbClr val="F03B34"/>
              </a:gs>
              <a:gs pos="99000">
                <a:srgbClr val="C00000">
                  <a:alpha val="0"/>
                </a:srgbClr>
              </a:gs>
            </a:gsLst>
          </a:gradFill>
        </p:spPr>
        <p:txBody>
          <a:bodyPr anchor="b"/>
          <a:lstStyle>
            <a:lvl1pPr algn="l">
              <a:defRPr sz="2400" b="1"/>
            </a:lvl1pPr>
          </a:lstStyle>
          <a:p>
            <a:r>
              <a:rPr lang="fr-CH" smtClean="0"/>
              <a:t>Click to edit Master title style</a:t>
            </a:r>
            <a:endParaRPr lang="en-US" dirty="0"/>
          </a:p>
        </p:txBody>
      </p:sp>
      <p:sp>
        <p:nvSpPr>
          <p:cNvPr id="3" name="Content Placeholder 2"/>
          <p:cNvSpPr>
            <a:spLocks noGrp="1"/>
          </p:cNvSpPr>
          <p:nvPr>
            <p:ph idx="1"/>
          </p:nvPr>
        </p:nvSpPr>
        <p:spPr>
          <a:xfrm>
            <a:off x="4572000" y="285728"/>
            <a:ext cx="4357718" cy="60007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Text Placeholder 3"/>
          <p:cNvSpPr>
            <a:spLocks noGrp="1"/>
          </p:cNvSpPr>
          <p:nvPr>
            <p:ph type="body" sz="half" idx="2"/>
          </p:nvPr>
        </p:nvSpPr>
        <p:spPr>
          <a:xfrm>
            <a:off x="971600" y="1928802"/>
            <a:ext cx="3528392" cy="4357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173EDEE7-50C5-4949-B431-B972AF731CA5}" type="datetime3">
              <a:rPr lang="en-US"/>
              <a:pPr>
                <a:defRPr/>
              </a:pPr>
              <a:t>27 March 2014</a:t>
            </a:fld>
            <a:endParaRPr lang="en-US" dirty="0"/>
          </a:p>
        </p:txBody>
      </p:sp>
      <p:sp>
        <p:nvSpPr>
          <p:cNvPr id="6" name="Slide Number Placeholder 12"/>
          <p:cNvSpPr>
            <a:spLocks noGrp="1"/>
          </p:cNvSpPr>
          <p:nvPr>
            <p:ph type="sldNum" sz="quarter" idx="11"/>
          </p:nvPr>
        </p:nvSpPr>
        <p:spPr/>
        <p:txBody>
          <a:bodyPr/>
          <a:lstStyle>
            <a:lvl1pPr>
              <a:defRPr/>
            </a:lvl1pPr>
          </a:lstStyle>
          <a:p>
            <a:pPr>
              <a:defRPr/>
            </a:pPr>
            <a:fld id="{BA830516-178D-45B9-9DB3-792CE7CFE32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gradFill>
            <a:gsLst>
              <a:gs pos="100000">
                <a:srgbClr val="F03B34"/>
              </a:gs>
              <a:gs pos="99000">
                <a:srgbClr val="C00000">
                  <a:alpha val="0"/>
                </a:srgbClr>
              </a:gs>
            </a:gsLst>
          </a:gradFill>
          <a:effectLst/>
        </p:spPr>
        <p:txBody>
          <a:bodyPr anchor="b"/>
          <a:lstStyle>
            <a:lvl1pPr algn="l">
              <a:defRPr sz="2000" b="1"/>
            </a:lvl1pPr>
          </a:lstStyle>
          <a:p>
            <a:r>
              <a:rPr lang="fr-CH"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H"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9191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AAB1C805-C660-47F9-AA79-AC0482963ABB}" type="datetime3">
              <a:rPr lang="en-US"/>
              <a:pPr>
                <a:defRPr/>
              </a:pPr>
              <a:t>27 March 2014</a:t>
            </a:fld>
            <a:endParaRPr lang="en-US" dirty="0"/>
          </a:p>
        </p:txBody>
      </p:sp>
      <p:sp>
        <p:nvSpPr>
          <p:cNvPr id="6" name="Slide Number Placeholder 12"/>
          <p:cNvSpPr>
            <a:spLocks noGrp="1"/>
          </p:cNvSpPr>
          <p:nvPr>
            <p:ph type="sldNum" sz="quarter" idx="11"/>
          </p:nvPr>
        </p:nvSpPr>
        <p:spPr/>
        <p:txBody>
          <a:bodyPr/>
          <a:lstStyle>
            <a:lvl1pPr>
              <a:defRPr/>
            </a:lvl1pPr>
          </a:lstStyle>
          <a:p>
            <a:pPr>
              <a:defRPr/>
            </a:pPr>
            <a:fld id="{86791C65-DE54-409E-AA7F-0884D8C6B5C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00">
                <a:srgbClr val="F03B34"/>
              </a:gs>
              <a:gs pos="99000">
                <a:srgbClr val="C00000">
                  <a:alpha val="0"/>
                </a:srgbClr>
              </a:gs>
            </a:gsLst>
          </a:gradFill>
        </p:spPr>
        <p:txBody>
          <a:bodyPr/>
          <a:lstStyle/>
          <a:p>
            <a:r>
              <a:rPr lang="fr-CH"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059DC55E-118D-49D2-B116-726162098828}" type="datetime3">
              <a:rPr lang="en-US"/>
              <a:pPr>
                <a:defRPr/>
              </a:pPr>
              <a:t>27 March 2014</a:t>
            </a:fld>
            <a:endParaRPr lang="en-US" dirty="0"/>
          </a:p>
        </p:txBody>
      </p:sp>
      <p:sp>
        <p:nvSpPr>
          <p:cNvPr id="5" name="Slide Number Placeholder 12"/>
          <p:cNvSpPr>
            <a:spLocks noGrp="1"/>
          </p:cNvSpPr>
          <p:nvPr>
            <p:ph type="sldNum" sz="quarter" idx="11"/>
          </p:nvPr>
        </p:nvSpPr>
        <p:spPr/>
        <p:txBody>
          <a:bodyPr/>
          <a:lstStyle>
            <a:lvl1pPr>
              <a:defRPr/>
            </a:lvl1pPr>
          </a:lstStyle>
          <a:p>
            <a:pPr>
              <a:defRPr/>
            </a:pPr>
            <a:fld id="{4429DD5C-FF7E-40BA-A99E-569C1222439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0216">
            <a:alpha val="0"/>
          </a:srgbClr>
        </a:solidFill>
        <a:effectLst/>
      </p:bgPr>
    </p:bg>
    <p:spTree>
      <p:nvGrpSpPr>
        <p:cNvPr id="1" name=""/>
        <p:cNvGrpSpPr/>
        <p:nvPr/>
      </p:nvGrpSpPr>
      <p:grpSpPr>
        <a:xfrm>
          <a:off x="0" y="0"/>
          <a:ext cx="0" cy="0"/>
          <a:chOff x="0" y="0"/>
          <a:chExt cx="0" cy="0"/>
        </a:xfrm>
      </p:grpSpPr>
      <p:sp>
        <p:nvSpPr>
          <p:cNvPr id="25" name="Rectangle 2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ounded Rectangle 22"/>
          <p:cNvSpPr/>
          <p:nvPr/>
        </p:nvSpPr>
        <p:spPr>
          <a:xfrm>
            <a:off x="71438" y="71438"/>
            <a:ext cx="9001125" cy="6670675"/>
          </a:xfrm>
          <a:prstGeom prst="roundRect">
            <a:avLst>
              <a:gd name="adj" fmla="val 3067"/>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Placeholder 1"/>
          <p:cNvSpPr>
            <a:spLocks noGrp="1"/>
          </p:cNvSpPr>
          <p:nvPr>
            <p:ph type="title"/>
          </p:nvPr>
        </p:nvSpPr>
        <p:spPr>
          <a:xfrm>
            <a:off x="971550" y="260350"/>
            <a:ext cx="7921625" cy="646113"/>
          </a:xfrm>
          <a:prstGeom prst="rect">
            <a:avLst/>
          </a:prstGeom>
          <a:gradFill>
            <a:gsLst>
              <a:gs pos="100000">
                <a:srgbClr val="F03B34"/>
              </a:gs>
              <a:gs pos="99000">
                <a:srgbClr val="C00000">
                  <a:alpha val="0"/>
                </a:srgbClr>
              </a:gs>
            </a:gsLst>
            <a:lin ang="5400000" scaled="0"/>
          </a:gradFill>
          <a:ln w="12700" cmpd="dbl">
            <a:gradFill>
              <a:gsLst>
                <a:gs pos="100000">
                  <a:srgbClr val="FF0000"/>
                </a:gs>
                <a:gs pos="99000">
                  <a:srgbClr val="C00000">
                    <a:alpha val="0"/>
                  </a:srgbClr>
                </a:gs>
                <a:gs pos="100000">
                  <a:schemeClr val="accent1">
                    <a:tint val="23500"/>
                    <a:satMod val="160000"/>
                  </a:schemeClr>
                </a:gs>
              </a:gsLst>
              <a:lin ang="5400000" scaled="0"/>
            </a:gradFill>
            <a:bevel/>
          </a:ln>
          <a:effectLst/>
        </p:spPr>
        <p:txBody>
          <a:bodyPr vert="horz" wrap="square" lIns="91440" tIns="45720" rIns="91440" bIns="45720" rtlCol="0" anchor="ctr">
            <a:spAutoFit/>
          </a:bodyPr>
          <a:lstStyle/>
          <a:p>
            <a:r>
              <a:rPr lang="fr-CH" smtClean="0"/>
              <a:t>Click to edit Master title style</a:t>
            </a:r>
            <a:endParaRPr lang="en-US" dirty="0"/>
          </a:p>
        </p:txBody>
      </p:sp>
      <p:sp>
        <p:nvSpPr>
          <p:cNvPr id="1029" name="Text Placeholder 2"/>
          <p:cNvSpPr>
            <a:spLocks noGrp="1"/>
          </p:cNvSpPr>
          <p:nvPr>
            <p:ph type="body" idx="1"/>
          </p:nvPr>
        </p:nvSpPr>
        <p:spPr bwMode="auto">
          <a:xfrm>
            <a:off x="971550" y="1214438"/>
            <a:ext cx="7921625" cy="514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smtClean="0"/>
          </a:p>
        </p:txBody>
      </p:sp>
      <p:sp>
        <p:nvSpPr>
          <p:cNvPr id="10" name="Date Placeholder 9"/>
          <p:cNvSpPr>
            <a:spLocks noGrp="1"/>
          </p:cNvSpPr>
          <p:nvPr>
            <p:ph type="dt" sz="half" idx="2"/>
          </p:nvPr>
        </p:nvSpPr>
        <p:spPr>
          <a:xfrm>
            <a:off x="97155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199E2DD-4660-4A16-85AF-B76957B9CC4E}" type="datetime3">
              <a:rPr lang="en-US"/>
              <a:pPr>
                <a:defRPr/>
              </a:pPr>
              <a:t>27 March 2014</a:t>
            </a:fld>
            <a:endParaRPr lang="en-US" dirty="0"/>
          </a:p>
        </p:txBody>
      </p:sp>
      <p:sp>
        <p:nvSpPr>
          <p:cNvPr id="13" name="Slide Number Placeholder 12"/>
          <p:cNvSpPr>
            <a:spLocks noGrp="1"/>
          </p:cNvSpPr>
          <p:nvPr>
            <p:ph type="sldNum" sz="quarter" idx="4"/>
          </p:nvPr>
        </p:nvSpPr>
        <p:spPr>
          <a:xfrm>
            <a:off x="3878263" y="6381750"/>
            <a:ext cx="2133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fld id="{149CFA57-0BD3-4AB9-A7B4-5444AA3B0ADC}" type="slidenum">
              <a:rPr lang="en-US"/>
              <a:pPr>
                <a:defRPr/>
              </a:pPr>
              <a:t>‹#›</a:t>
            </a:fld>
            <a:endParaRPr lang="en-US" dirty="0"/>
          </a:p>
        </p:txBody>
      </p:sp>
      <p:sp>
        <p:nvSpPr>
          <p:cNvPr id="11" name="Rectangle 10"/>
          <p:cNvSpPr/>
          <p:nvPr/>
        </p:nvSpPr>
        <p:spPr>
          <a:xfrm>
            <a:off x="107950" y="858838"/>
            <a:ext cx="935038" cy="338137"/>
          </a:xfrm>
          <a:prstGeom prst="rect">
            <a:avLst/>
          </a:prstGeom>
        </p:spPr>
        <p:txBody>
          <a:bodyPr>
            <a:spAutoFit/>
          </a:bodyPr>
          <a:lstStyle/>
          <a:p>
            <a:pPr fontAlgn="auto">
              <a:spcBef>
                <a:spcPts val="0"/>
              </a:spcBef>
              <a:spcAft>
                <a:spcPts val="0"/>
              </a:spcAft>
              <a:defRPr/>
            </a:pPr>
            <a:r>
              <a:rPr lang="en-US" sz="800" dirty="0">
                <a:latin typeface="Arial" pitchFamily="34" charset="0"/>
                <a:cs typeface="Arial" pitchFamily="34" charset="0"/>
              </a:rPr>
              <a:t>© </a:t>
            </a:r>
            <a:r>
              <a:rPr lang="cy-GB" sz="800" dirty="0">
                <a:latin typeface="Arial" pitchFamily="34" charset="0"/>
                <a:cs typeface="Arial" pitchFamily="34" charset="0"/>
              </a:rPr>
              <a:t>Z/Yen Group </a:t>
            </a:r>
          </a:p>
          <a:p>
            <a:pPr algn="ctr" fontAlgn="auto">
              <a:spcBef>
                <a:spcPts val="0"/>
              </a:spcBef>
              <a:spcAft>
                <a:spcPts val="0"/>
              </a:spcAft>
              <a:defRPr/>
            </a:pPr>
            <a:r>
              <a:rPr lang="cy-GB" sz="800" dirty="0">
                <a:latin typeface="Arial" pitchFamily="34" charset="0"/>
                <a:cs typeface="Arial" pitchFamily="34" charset="0"/>
              </a:rPr>
              <a:t>2014</a:t>
            </a:r>
            <a:r>
              <a:rPr lang="en-US" sz="800" dirty="0">
                <a:solidFill>
                  <a:schemeClr val="bg1"/>
                </a:solidFill>
                <a:latin typeface="Arial" pitchFamily="34" charset="0"/>
                <a:cs typeface="Arial" pitchFamily="34" charset="0"/>
              </a:rPr>
              <a:t> </a:t>
            </a:r>
            <a:endParaRPr lang="en-US" sz="800" dirty="0">
              <a:latin typeface="Arial" pitchFamily="34" charset="0"/>
              <a:cs typeface="Arial" pitchFamily="34" charset="0"/>
            </a:endParaRPr>
          </a:p>
        </p:txBody>
      </p:sp>
      <p:pic>
        <p:nvPicPr>
          <p:cNvPr id="1033" name="Picture 13" descr="Logo_red.jpg"/>
          <p:cNvPicPr>
            <a:picLocks noChangeAspect="1"/>
          </p:cNvPicPr>
          <p:nvPr/>
        </p:nvPicPr>
        <p:blipFill>
          <a:blip r:embed="rId12"/>
          <a:srcRect/>
          <a:stretch>
            <a:fillRect/>
          </a:stretch>
        </p:blipFill>
        <p:spPr bwMode="auto">
          <a:xfrm>
            <a:off x="179388" y="188913"/>
            <a:ext cx="1257300" cy="555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Lst>
  <p:timing>
    <p:tnLst>
      <p:par>
        <p:cTn id="1" dur="indefinite" restart="never" nodeType="tmRoot"/>
      </p:par>
    </p:tnLst>
  </p:timing>
  <p:hf sldNum="0" hdr="0" ftr="0" dt="0"/>
  <p:txStyles>
    <p:titleStyle>
      <a:lvl1pPr algn="ctr" rtl="0" fontAlgn="base">
        <a:spcBef>
          <a:spcPct val="0"/>
        </a:spcBef>
        <a:spcAft>
          <a:spcPct val="0"/>
        </a:spcAft>
        <a:defRPr lang="en-US" sz="3600" b="1" kern="1200" dirty="0">
          <a:solidFill>
            <a:schemeClr val="tx1"/>
          </a:solidFill>
          <a:latin typeface="Arial" pitchFamily="34" charset="0"/>
          <a:ea typeface="+mj-ea"/>
          <a:cs typeface="Arial" pitchFamily="34" charset="0"/>
        </a:defRPr>
      </a:lvl1pPr>
      <a:lvl2pPr algn="ctr" rtl="0" fontAlgn="base">
        <a:spcBef>
          <a:spcPct val="0"/>
        </a:spcBef>
        <a:spcAft>
          <a:spcPct val="0"/>
        </a:spcAft>
        <a:defRPr sz="3600" b="1">
          <a:solidFill>
            <a:schemeClr val="tx1"/>
          </a:solidFill>
          <a:latin typeface="Arial" charset="0"/>
          <a:cs typeface="Arial" charset="0"/>
        </a:defRPr>
      </a:lvl2pPr>
      <a:lvl3pPr algn="ctr" rtl="0" fontAlgn="base">
        <a:spcBef>
          <a:spcPct val="0"/>
        </a:spcBef>
        <a:spcAft>
          <a:spcPct val="0"/>
        </a:spcAft>
        <a:defRPr sz="3600" b="1">
          <a:solidFill>
            <a:schemeClr val="tx1"/>
          </a:solidFill>
          <a:latin typeface="Arial" charset="0"/>
          <a:cs typeface="Arial" charset="0"/>
        </a:defRPr>
      </a:lvl3pPr>
      <a:lvl4pPr algn="ctr" rtl="0" fontAlgn="base">
        <a:spcBef>
          <a:spcPct val="0"/>
        </a:spcBef>
        <a:spcAft>
          <a:spcPct val="0"/>
        </a:spcAft>
        <a:defRPr sz="3600" b="1">
          <a:solidFill>
            <a:schemeClr val="tx1"/>
          </a:solidFill>
          <a:latin typeface="Arial" charset="0"/>
          <a:cs typeface="Arial" charset="0"/>
        </a:defRPr>
      </a:lvl4pPr>
      <a:lvl5pPr algn="ctr" rtl="0" fontAlgn="base">
        <a:spcBef>
          <a:spcPct val="0"/>
        </a:spcBef>
        <a:spcAft>
          <a:spcPct val="0"/>
        </a:spcAft>
        <a:defRPr sz="3600" b="1">
          <a:solidFill>
            <a:schemeClr val="tx1"/>
          </a:solidFill>
          <a:latin typeface="Arial" charset="0"/>
          <a:cs typeface="Arial" charset="0"/>
        </a:defRPr>
      </a:lvl5pPr>
      <a:lvl6pPr marL="457200" algn="ctr" rtl="0" eaLnBrk="1" fontAlgn="base" hangingPunct="1">
        <a:spcBef>
          <a:spcPct val="0"/>
        </a:spcBef>
        <a:spcAft>
          <a:spcPct val="0"/>
        </a:spcAft>
        <a:defRPr sz="3600" b="1">
          <a:solidFill>
            <a:schemeClr val="tx1"/>
          </a:solidFill>
          <a:latin typeface="Arial" charset="0"/>
          <a:cs typeface="Arial" charset="0"/>
        </a:defRPr>
      </a:lvl6pPr>
      <a:lvl7pPr marL="914400" algn="ctr" rtl="0" eaLnBrk="1" fontAlgn="base" hangingPunct="1">
        <a:spcBef>
          <a:spcPct val="0"/>
        </a:spcBef>
        <a:spcAft>
          <a:spcPct val="0"/>
        </a:spcAft>
        <a:defRPr sz="3600" b="1">
          <a:solidFill>
            <a:schemeClr val="tx1"/>
          </a:solidFill>
          <a:latin typeface="Arial" charset="0"/>
          <a:cs typeface="Arial" charset="0"/>
        </a:defRPr>
      </a:lvl7pPr>
      <a:lvl8pPr marL="1371600" algn="ctr" rtl="0" eaLnBrk="1" fontAlgn="base" hangingPunct="1">
        <a:spcBef>
          <a:spcPct val="0"/>
        </a:spcBef>
        <a:spcAft>
          <a:spcPct val="0"/>
        </a:spcAft>
        <a:defRPr sz="3600" b="1">
          <a:solidFill>
            <a:schemeClr val="tx1"/>
          </a:solidFill>
          <a:latin typeface="Arial" charset="0"/>
          <a:cs typeface="Arial" charset="0"/>
        </a:defRPr>
      </a:lvl8pPr>
      <a:lvl9pPr marL="1828800" algn="ctr" rtl="0" eaLnBrk="1" fontAlgn="base" hangingPunct="1">
        <a:spcBef>
          <a:spcPct val="0"/>
        </a:spcBef>
        <a:spcAft>
          <a:spcPct val="0"/>
        </a:spcAft>
        <a:defRPr sz="3600" b="1">
          <a:solidFill>
            <a:schemeClr val="tx1"/>
          </a:solidFill>
          <a:latin typeface="Arial" charset="0"/>
          <a:cs typeface="Arial" charset="0"/>
        </a:defRPr>
      </a:lvl9pPr>
    </p:titleStyle>
    <p:bodyStyle>
      <a:lvl1pPr marL="342900" indent="-342900" algn="l" rtl="0" fontAlgn="base">
        <a:spcBef>
          <a:spcPct val="20000"/>
        </a:spcBef>
        <a:spcAft>
          <a:spcPct val="0"/>
        </a:spcAft>
        <a:buClr>
          <a:srgbClr val="F03B34"/>
        </a:buClr>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Clr>
          <a:srgbClr val="F03B34"/>
        </a:buClr>
        <a:buFont typeface="Wingdings" pitchFamily="2" charset="2"/>
        <a:buChar char="Ø"/>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Clr>
          <a:srgbClr val="F03B34"/>
        </a:buClr>
        <a:buFont typeface="Wingdings" pitchFamily="2" charset="2"/>
        <a:buChar char="q"/>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Clr>
          <a:srgbClr val="F03B34"/>
        </a:buClr>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Clr>
          <a:srgbClr val="F03B34"/>
        </a:buClr>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hyperlink" Target="http://www.longfinance.net/news/long-finance-blogs/the-pamphleteers.html" TargetMode="External"/><Relationship Id="rId2" Type="http://schemas.openxmlformats.org/officeDocument/2006/relationships/hyperlink" Target="http://www.longfinance.net/publications.html" TargetMode="External"/><Relationship Id="rId1" Type="http://schemas.openxmlformats.org/officeDocument/2006/relationships/slideLayout" Target="../slideLayouts/slideLayout2.xml"/><Relationship Id="rId5" Type="http://schemas.openxmlformats.org/officeDocument/2006/relationships/hyperlink" Target="http://www.longfinance.net/online-community.html" TargetMode="External"/><Relationship Id="rId4" Type="http://schemas.openxmlformats.org/officeDocument/2006/relationships/hyperlink" Target="http://www.longfinance.net/events/forthcoming-event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88913"/>
            <a:ext cx="7921625" cy="646112"/>
          </a:xfrm>
        </p:spPr>
        <p:txBody>
          <a:bodyPr/>
          <a:lstStyle/>
          <a:p>
            <a:pPr>
              <a:defRPr/>
            </a:pPr>
            <a:r>
              <a:rPr sz="2400" dirty="0" smtClean="0"/>
              <a:t>Long Finance - Gresham College Symposium</a:t>
            </a:r>
            <a:br>
              <a:rPr sz="2400" dirty="0" smtClean="0"/>
            </a:br>
            <a:endParaRPr sz="1050" dirty="0"/>
          </a:p>
        </p:txBody>
      </p:sp>
      <p:sp>
        <p:nvSpPr>
          <p:cNvPr id="14338" name="Subtitle 2"/>
          <p:cNvSpPr>
            <a:spLocks noGrp="1"/>
          </p:cNvSpPr>
          <p:nvPr>
            <p:ph type="subTitle" idx="1"/>
          </p:nvPr>
        </p:nvSpPr>
        <p:spPr>
          <a:xfrm>
            <a:off x="250825" y="2428875"/>
            <a:ext cx="8642350" cy="1000125"/>
          </a:xfrm>
        </p:spPr>
        <p:txBody>
          <a:bodyPr/>
          <a:lstStyle/>
          <a:p>
            <a:r>
              <a:rPr lang="en-GB" smtClean="0">
                <a:latin typeface="Arial" charset="0"/>
                <a:cs typeface="Arial" charset="0"/>
              </a:rPr>
              <a:t>Saving Havens</a:t>
            </a:r>
          </a:p>
          <a:p>
            <a:r>
              <a:rPr lang="en-GB" sz="2400" smtClean="0">
                <a:latin typeface="Arial" charset="0"/>
                <a:cs typeface="Arial" charset="0"/>
              </a:rPr>
              <a:t>Offshore, Onshore or Mid-Shore Financial Centres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42910" y="214290"/>
            <a:ext cx="8072494" cy="646331"/>
          </a:xfrm>
          <a:prstGeom prst="rect">
            <a:avLst/>
          </a:prstGeom>
          <a:gradFill>
            <a:gsLst>
              <a:gs pos="100000">
                <a:srgbClr val="FF0000"/>
              </a:gs>
              <a:gs pos="99000">
                <a:srgbClr val="C00000">
                  <a:alpha val="0"/>
                </a:srgbClr>
              </a:gs>
            </a:gsLst>
            <a:lin ang="5400000" scaled="0"/>
          </a:gradFill>
          <a:ln w="12700" cmpd="dbl">
            <a:gradFill>
              <a:gsLst>
                <a:gs pos="100000">
                  <a:srgbClr val="FF0000"/>
                </a:gs>
                <a:gs pos="99000">
                  <a:srgbClr val="C00000">
                    <a:alpha val="0"/>
                  </a:srgbClr>
                </a:gs>
                <a:gs pos="100000">
                  <a:schemeClr val="accent1">
                    <a:tint val="23500"/>
                    <a:satMod val="160000"/>
                  </a:schemeClr>
                </a:gs>
              </a:gsLst>
              <a:lin ang="5400000" scaled="0"/>
            </a:gradFill>
            <a:bevel/>
          </a:ln>
          <a:effectLst/>
        </p:spPr>
        <p:txBody>
          <a:bodyPr anchor="ctr">
            <a:spAutoFit/>
          </a:bodyPr>
          <a:lstStyle/>
          <a:p>
            <a:pPr algn="ctr" fontAlgn="auto">
              <a:spcAft>
                <a:spcPts val="0"/>
              </a:spcAft>
              <a:defRPr/>
            </a:pPr>
            <a:r>
              <a:rPr lang="en-GB" sz="3600" b="1" dirty="0">
                <a:ea typeface="+mj-ea"/>
              </a:rPr>
              <a:t>IFC Characteristics</a:t>
            </a:r>
            <a:endParaRPr lang="en-GB" sz="3600" b="1" dirty="0">
              <a:ea typeface="+mj-ea"/>
            </a:endParaRPr>
          </a:p>
        </p:txBody>
      </p:sp>
      <p:sp>
        <p:nvSpPr>
          <p:cNvPr id="31748" name="Rectangle 3"/>
          <p:cNvSpPr txBox="1">
            <a:spLocks noChangeArrowheads="1"/>
          </p:cNvSpPr>
          <p:nvPr/>
        </p:nvSpPr>
        <p:spPr bwMode="auto">
          <a:xfrm>
            <a:off x="755650" y="836613"/>
            <a:ext cx="7924800" cy="4437062"/>
          </a:xfrm>
          <a:prstGeom prst="rect">
            <a:avLst/>
          </a:prstGeom>
          <a:noFill/>
          <a:ln w="9525">
            <a:noFill/>
            <a:miter lim="800000"/>
            <a:headEnd/>
            <a:tailEnd/>
          </a:ln>
        </p:spPr>
        <p:txBody>
          <a:bodyPr/>
          <a:lstStyle/>
          <a:p>
            <a:pPr marL="762000" lvl="1" indent="-280988">
              <a:lnSpc>
                <a:spcPct val="120000"/>
              </a:lnSpc>
              <a:buClr>
                <a:srgbClr val="FF0000"/>
              </a:buClr>
              <a:buFont typeface="Wingdings" pitchFamily="2" charset="2"/>
              <a:buNone/>
            </a:pPr>
            <a:endParaRPr lang="en-GB" sz="2400"/>
          </a:p>
        </p:txBody>
      </p:sp>
      <p:pic>
        <p:nvPicPr>
          <p:cNvPr id="31749" name="Picture 11"/>
          <p:cNvPicPr>
            <a:picLocks noChangeAspect="1" noChangeArrowheads="1"/>
          </p:cNvPicPr>
          <p:nvPr/>
        </p:nvPicPr>
        <p:blipFill>
          <a:blip r:embed="rId3"/>
          <a:srcRect/>
          <a:stretch>
            <a:fillRect/>
          </a:stretch>
        </p:blipFill>
        <p:spPr bwMode="auto">
          <a:xfrm>
            <a:off x="8358188" y="214313"/>
            <a:ext cx="549275" cy="517525"/>
          </a:xfrm>
          <a:prstGeom prst="rect">
            <a:avLst/>
          </a:prstGeom>
          <a:noFill/>
          <a:ln w="9525">
            <a:noFill/>
            <a:miter lim="800000"/>
            <a:headEnd/>
            <a:tailEnd/>
          </a:ln>
        </p:spPr>
      </p:pic>
      <p:sp>
        <p:nvSpPr>
          <p:cNvPr id="31750" name="Rectangle 3"/>
          <p:cNvSpPr txBox="1">
            <a:spLocks noChangeArrowheads="1"/>
          </p:cNvSpPr>
          <p:nvPr/>
        </p:nvSpPr>
        <p:spPr bwMode="auto">
          <a:xfrm>
            <a:off x="539750" y="1773238"/>
            <a:ext cx="7924800" cy="4321175"/>
          </a:xfrm>
          <a:prstGeom prst="rect">
            <a:avLst/>
          </a:prstGeom>
          <a:noFill/>
          <a:ln w="9525">
            <a:noFill/>
            <a:miter lim="800000"/>
            <a:headEnd/>
            <a:tailEnd/>
          </a:ln>
        </p:spPr>
        <p:txBody>
          <a:bodyPr/>
          <a:lstStyle/>
          <a:p>
            <a:pPr marL="290513" indent="-290513">
              <a:lnSpc>
                <a:spcPct val="120000"/>
              </a:lnSpc>
              <a:buClr>
                <a:srgbClr val="FF0000"/>
              </a:buClr>
              <a:buFont typeface="Arial" charset="0"/>
              <a:buChar char="♦"/>
            </a:pPr>
            <a:r>
              <a:rPr lang="en-GB" sz="2800">
                <a:cs typeface="Arial" charset="0"/>
              </a:rPr>
              <a:t>Strong in Wealth Management</a:t>
            </a:r>
          </a:p>
          <a:p>
            <a:pPr marL="290513" indent="-290513">
              <a:lnSpc>
                <a:spcPct val="120000"/>
              </a:lnSpc>
              <a:buClr>
                <a:srgbClr val="FF0000"/>
              </a:buClr>
              <a:buFont typeface="Arial" charset="0"/>
              <a:buChar char="♦"/>
            </a:pPr>
            <a:r>
              <a:rPr lang="en-GB" sz="2800">
                <a:cs typeface="Arial" charset="0"/>
              </a:rPr>
              <a:t>Strong in Professional Services</a:t>
            </a:r>
          </a:p>
          <a:p>
            <a:pPr marL="290513" indent="-290513">
              <a:lnSpc>
                <a:spcPct val="120000"/>
              </a:lnSpc>
              <a:buClr>
                <a:srgbClr val="FF0000"/>
              </a:buClr>
              <a:buFont typeface="Arial" charset="0"/>
              <a:buChar char="♦"/>
            </a:pPr>
            <a:r>
              <a:rPr lang="en-GB" sz="2800">
                <a:cs typeface="Arial" charset="0"/>
              </a:rPr>
              <a:t>Weak in Government &amp; Regulatory</a:t>
            </a:r>
          </a:p>
          <a:p>
            <a:pPr marL="290513" indent="-290513">
              <a:lnSpc>
                <a:spcPct val="120000"/>
              </a:lnSpc>
              <a:buClr>
                <a:srgbClr val="FF0000"/>
              </a:buClr>
              <a:buFont typeface="Arial" charset="0"/>
              <a:buChar char="♦"/>
            </a:pPr>
            <a:r>
              <a:rPr lang="en-GB" sz="2800">
                <a:cs typeface="Arial" charset="0"/>
              </a:rPr>
              <a:t>Weak in Insurance</a:t>
            </a:r>
          </a:p>
          <a:p>
            <a:pPr marL="290513" indent="-290513">
              <a:lnSpc>
                <a:spcPct val="120000"/>
              </a:lnSpc>
              <a:buClr>
                <a:srgbClr val="FF0000"/>
              </a:buClr>
              <a:buFont typeface="Arial" charset="0"/>
              <a:buChar char="♦"/>
            </a:pPr>
            <a:endParaRPr lang="en-GB" sz="2800">
              <a:cs typeface="Arial" charset="0"/>
            </a:endParaRPr>
          </a:p>
          <a:p>
            <a:pPr marL="290513" indent="-290513">
              <a:lnSpc>
                <a:spcPct val="120000"/>
              </a:lnSpc>
              <a:buClr>
                <a:srgbClr val="FF0000"/>
              </a:buClr>
              <a:buFont typeface="Arial" charset="0"/>
              <a:buChar char="♦"/>
            </a:pPr>
            <a:endParaRPr lang="en-GB" sz="2400"/>
          </a:p>
        </p:txBody>
      </p:sp>
      <p:sp>
        <p:nvSpPr>
          <p:cNvPr id="31751" name="TextBox 5"/>
          <p:cNvSpPr txBox="1">
            <a:spLocks noChangeArrowheads="1"/>
          </p:cNvSpPr>
          <p:nvPr/>
        </p:nvSpPr>
        <p:spPr bwMode="auto">
          <a:xfrm>
            <a:off x="2843213" y="5084763"/>
            <a:ext cx="3919537" cy="1323975"/>
          </a:xfrm>
          <a:prstGeom prst="rect">
            <a:avLst/>
          </a:prstGeom>
          <a:noFill/>
          <a:ln w="9525">
            <a:noFill/>
            <a:miter lim="800000"/>
            <a:headEnd/>
            <a:tailEnd/>
          </a:ln>
        </p:spPr>
        <p:txBody>
          <a:bodyPr wrap="none">
            <a:spAutoFit/>
          </a:bodyPr>
          <a:lstStyle/>
          <a:p>
            <a:pPr algn="ctr"/>
            <a:r>
              <a:rPr lang="en-GB" sz="4000"/>
              <a:t>Saving Havens?</a:t>
            </a:r>
          </a:p>
          <a:p>
            <a:pPr algn="ctr"/>
            <a:r>
              <a:rPr lang="en-GB" sz="4000"/>
              <a:t>Mid-Shore?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mtClean="0"/>
              <a:t>Agenda</a:t>
            </a:r>
            <a:endParaRPr lang="en-GB"/>
          </a:p>
        </p:txBody>
      </p:sp>
      <p:sp>
        <p:nvSpPr>
          <p:cNvPr id="33796" name="Content Placeholder 2"/>
          <p:cNvSpPr>
            <a:spLocks noGrp="1"/>
          </p:cNvSpPr>
          <p:nvPr>
            <p:ph idx="1"/>
          </p:nvPr>
        </p:nvSpPr>
        <p:spPr>
          <a:xfrm>
            <a:off x="215900" y="1266825"/>
            <a:ext cx="8712200" cy="5834063"/>
          </a:xfrm>
        </p:spPr>
        <p:txBody>
          <a:bodyPr/>
          <a:lstStyle/>
          <a:p>
            <a:pPr marL="1884363" indent="-1884363">
              <a:spcBef>
                <a:spcPct val="0"/>
              </a:spcBef>
              <a:buFont typeface="Arial" charset="0"/>
              <a:buNone/>
            </a:pPr>
            <a:r>
              <a:rPr lang="en-GB" sz="1800" smtClean="0">
                <a:latin typeface="Arial" charset="0"/>
                <a:cs typeface="Arial" charset="0"/>
              </a:rPr>
              <a:t>14:00 to 14:30	Welcoming Address – </a:t>
            </a:r>
            <a:r>
              <a:rPr lang="en-GB" sz="1800" b="1" smtClean="0">
                <a:latin typeface="Arial" charset="0"/>
                <a:cs typeface="Arial" charset="0"/>
              </a:rPr>
              <a:t>“Offshore, Onshore, Mid-Shore”</a:t>
            </a:r>
            <a:endParaRPr lang="en-GB" sz="1800" smtClean="0">
              <a:latin typeface="Arial" charset="0"/>
              <a:cs typeface="Arial" charset="0"/>
            </a:endParaRPr>
          </a:p>
          <a:p>
            <a:pPr marL="1884363" indent="-1884363">
              <a:spcBef>
                <a:spcPct val="0"/>
              </a:spcBef>
              <a:buFont typeface="Arial" charset="0"/>
              <a:buNone/>
            </a:pPr>
            <a:r>
              <a:rPr lang="en-GB" sz="1800" smtClean="0">
                <a:latin typeface="Arial" charset="0"/>
                <a:cs typeface="Arial" charset="0"/>
              </a:rPr>
              <a:t> </a:t>
            </a:r>
          </a:p>
          <a:p>
            <a:pPr marL="1884363" indent="-1884363">
              <a:spcBef>
                <a:spcPct val="0"/>
              </a:spcBef>
              <a:buFont typeface="Arial" charset="0"/>
              <a:buNone/>
            </a:pPr>
            <a:r>
              <a:rPr lang="en-GB" sz="1800" smtClean="0">
                <a:latin typeface="Arial" charset="0"/>
                <a:cs typeface="Arial" charset="0"/>
              </a:rPr>
              <a:t>14:30 to 15:00	First Address – </a:t>
            </a:r>
            <a:r>
              <a:rPr lang="en-GB" sz="1800" b="1" smtClean="0">
                <a:latin typeface="Arial" charset="0"/>
                <a:cs typeface="Arial" charset="0"/>
              </a:rPr>
              <a:t>“Why A ‘Competitive’ Tax System Is A Bad Tax System”, </a:t>
            </a:r>
            <a:r>
              <a:rPr lang="en-GB" sz="1800" b="1" i="1" smtClean="0">
                <a:latin typeface="Arial" charset="0"/>
                <a:cs typeface="Arial" charset="0"/>
              </a:rPr>
              <a:t>Nicholas Shaxson</a:t>
            </a:r>
            <a:endParaRPr lang="en-GB" sz="1800" smtClean="0">
              <a:latin typeface="Arial" charset="0"/>
              <a:cs typeface="Arial" charset="0"/>
            </a:endParaRPr>
          </a:p>
          <a:p>
            <a:pPr marL="1884363" indent="-1884363">
              <a:spcBef>
                <a:spcPct val="0"/>
              </a:spcBef>
              <a:buFont typeface="Arial" charset="0"/>
              <a:buNone/>
            </a:pPr>
            <a:r>
              <a:rPr lang="en-GB" sz="1800" b="1" smtClean="0">
                <a:latin typeface="Arial" charset="0"/>
                <a:cs typeface="Arial" charset="0"/>
              </a:rPr>
              <a:t> </a:t>
            </a:r>
            <a:endParaRPr lang="en-GB" sz="1800" smtClean="0">
              <a:latin typeface="Arial" charset="0"/>
              <a:cs typeface="Arial" charset="0"/>
            </a:endParaRPr>
          </a:p>
          <a:p>
            <a:pPr marL="1884363" indent="-1884363">
              <a:spcBef>
                <a:spcPct val="0"/>
              </a:spcBef>
              <a:buFont typeface="Arial" charset="0"/>
              <a:buNone/>
            </a:pPr>
            <a:r>
              <a:rPr lang="en-GB" sz="1800" smtClean="0">
                <a:latin typeface="Arial" charset="0"/>
                <a:cs typeface="Arial" charset="0"/>
              </a:rPr>
              <a:t>15:00 to 15:30	Second Address – </a:t>
            </a:r>
            <a:r>
              <a:rPr lang="en-GB" sz="1800" b="1" smtClean="0">
                <a:latin typeface="Arial" charset="0"/>
                <a:cs typeface="Arial" charset="0"/>
              </a:rPr>
              <a:t>“The Future For International Financial Centres”, </a:t>
            </a:r>
            <a:r>
              <a:rPr lang="en-GB" sz="1800" b="1" i="1" smtClean="0">
                <a:latin typeface="Arial" charset="0"/>
                <a:cs typeface="Arial" charset="0"/>
              </a:rPr>
              <a:t>Richard Hay</a:t>
            </a:r>
            <a:endParaRPr lang="en-GB" sz="1800" smtClean="0">
              <a:latin typeface="Arial" charset="0"/>
              <a:cs typeface="Arial" charset="0"/>
            </a:endParaRPr>
          </a:p>
          <a:p>
            <a:pPr marL="1884363" indent="-1884363">
              <a:spcBef>
                <a:spcPct val="0"/>
              </a:spcBef>
              <a:buFont typeface="Arial" charset="0"/>
              <a:buNone/>
            </a:pPr>
            <a:r>
              <a:rPr lang="en-GB" sz="1800" b="1" smtClean="0">
                <a:latin typeface="Arial" charset="0"/>
                <a:cs typeface="Arial" charset="0"/>
              </a:rPr>
              <a:t> </a:t>
            </a:r>
            <a:endParaRPr lang="en-GB" sz="1800" smtClean="0">
              <a:latin typeface="Arial" charset="0"/>
              <a:cs typeface="Arial" charset="0"/>
            </a:endParaRPr>
          </a:p>
          <a:p>
            <a:pPr marL="1884363" indent="-1884363">
              <a:spcBef>
                <a:spcPct val="0"/>
              </a:spcBef>
              <a:buFont typeface="Arial" charset="0"/>
              <a:buNone/>
            </a:pPr>
            <a:r>
              <a:rPr lang="en-GB" sz="1800" smtClean="0">
                <a:latin typeface="Arial" charset="0"/>
                <a:cs typeface="Arial" charset="0"/>
              </a:rPr>
              <a:t>15:30 to 16:00	Discussion – </a:t>
            </a:r>
            <a:r>
              <a:rPr lang="en-GB" sz="1800" b="1" smtClean="0">
                <a:latin typeface="Arial" charset="0"/>
                <a:cs typeface="Arial" charset="0"/>
              </a:rPr>
              <a:t>Nicholas Shaxson, Richard Hay</a:t>
            </a:r>
            <a:endParaRPr lang="en-GB" sz="1800" smtClean="0">
              <a:latin typeface="Arial" charset="0"/>
              <a:cs typeface="Arial" charset="0"/>
            </a:endParaRPr>
          </a:p>
          <a:p>
            <a:pPr marL="1884363" indent="-1884363">
              <a:spcBef>
                <a:spcPct val="0"/>
              </a:spcBef>
              <a:buFont typeface="Arial" charset="0"/>
              <a:buNone/>
            </a:pPr>
            <a:r>
              <a:rPr lang="en-GB" sz="1800" b="1" i="1" smtClean="0">
                <a:latin typeface="Arial" charset="0"/>
                <a:cs typeface="Arial" charset="0"/>
              </a:rPr>
              <a:t>			</a:t>
            </a:r>
            <a:r>
              <a:rPr lang="en-GB" sz="1800" smtClean="0">
                <a:latin typeface="Arial" charset="0"/>
                <a:cs typeface="Arial" charset="0"/>
              </a:rPr>
              <a:t> </a:t>
            </a:r>
          </a:p>
          <a:p>
            <a:pPr marL="1884363" indent="-1884363">
              <a:spcBef>
                <a:spcPct val="0"/>
              </a:spcBef>
              <a:buFont typeface="Arial" charset="0"/>
              <a:buNone/>
            </a:pPr>
            <a:r>
              <a:rPr lang="en-GB" sz="1800" smtClean="0">
                <a:latin typeface="Arial" charset="0"/>
                <a:cs typeface="Arial" charset="0"/>
              </a:rPr>
              <a:t>16:00 to 16:15	Break</a:t>
            </a:r>
          </a:p>
          <a:p>
            <a:pPr marL="1884363" indent="-1884363">
              <a:spcBef>
                <a:spcPct val="0"/>
              </a:spcBef>
              <a:buFont typeface="Arial" charset="0"/>
              <a:buNone/>
            </a:pPr>
            <a:r>
              <a:rPr lang="en-GB" sz="1800" b="1" smtClean="0">
                <a:latin typeface="Arial" charset="0"/>
                <a:cs typeface="Arial" charset="0"/>
              </a:rPr>
              <a:t> </a:t>
            </a:r>
            <a:endParaRPr lang="en-GB" sz="1800" smtClean="0">
              <a:latin typeface="Arial" charset="0"/>
              <a:cs typeface="Arial" charset="0"/>
            </a:endParaRPr>
          </a:p>
          <a:p>
            <a:pPr marL="1884363" indent="-1884363">
              <a:spcBef>
                <a:spcPct val="0"/>
              </a:spcBef>
              <a:buFont typeface="Arial" charset="0"/>
              <a:buNone/>
            </a:pPr>
            <a:r>
              <a:rPr lang="en-GB" sz="1800" smtClean="0">
                <a:latin typeface="Arial" charset="0"/>
                <a:cs typeface="Arial" charset="0"/>
              </a:rPr>
              <a:t>16:15 to 17:15	Panel – </a:t>
            </a:r>
            <a:r>
              <a:rPr lang="en-GB" sz="1800" b="1" smtClean="0">
                <a:latin typeface="Arial" charset="0"/>
                <a:cs typeface="Arial" charset="0"/>
              </a:rPr>
              <a:t>“How Fares Fair Offshore?”, </a:t>
            </a:r>
            <a:r>
              <a:rPr lang="en-GB" sz="1800" b="1" i="1" smtClean="0">
                <a:latin typeface="Arial" charset="0"/>
                <a:cs typeface="Arial" charset="0"/>
              </a:rPr>
              <a:t>Mark Field MP, Jakob Schaad, Stuart Trought</a:t>
            </a:r>
            <a:endParaRPr lang="en-GB" sz="1800" smtClean="0">
              <a:latin typeface="Arial" charset="0"/>
              <a:cs typeface="Arial" charset="0"/>
            </a:endParaRPr>
          </a:p>
          <a:p>
            <a:pPr marL="1884363" indent="-1884363">
              <a:spcBef>
                <a:spcPct val="0"/>
              </a:spcBef>
              <a:buFont typeface="Arial" charset="0"/>
              <a:buNone/>
            </a:pPr>
            <a:r>
              <a:rPr lang="en-GB" sz="1800" b="1" i="1" smtClean="0">
                <a:latin typeface="Arial" charset="0"/>
                <a:cs typeface="Arial" charset="0"/>
              </a:rPr>
              <a:t>			</a:t>
            </a:r>
            <a:endParaRPr lang="en-GB" sz="1800" smtClean="0">
              <a:latin typeface="Arial" charset="0"/>
              <a:cs typeface="Arial" charset="0"/>
            </a:endParaRPr>
          </a:p>
          <a:p>
            <a:pPr marL="1884363" indent="-1884363">
              <a:spcBef>
                <a:spcPct val="0"/>
              </a:spcBef>
              <a:buFont typeface="Arial" charset="0"/>
              <a:buNone/>
            </a:pPr>
            <a:r>
              <a:rPr lang="en-GB" sz="1800" smtClean="0">
                <a:latin typeface="Arial" charset="0"/>
                <a:cs typeface="Arial" charset="0"/>
              </a:rPr>
              <a:t>17:15 to 17:30	</a:t>
            </a:r>
            <a:r>
              <a:rPr lang="en-GB" sz="1800" b="1" smtClean="0">
                <a:latin typeface="Arial" charset="0"/>
                <a:cs typeface="Arial" charset="0"/>
              </a:rPr>
              <a:t>Closing Remarks</a:t>
            </a:r>
            <a:endParaRPr lang="en-GB" sz="1800" smtClean="0">
              <a:latin typeface="Arial" charset="0"/>
              <a:cs typeface="Arial" charset="0"/>
            </a:endParaRPr>
          </a:p>
          <a:p>
            <a:pPr marL="1884363" indent="-1884363">
              <a:spcBef>
                <a:spcPct val="0"/>
              </a:spcBef>
              <a:buFont typeface="Arial" charset="0"/>
              <a:buNone/>
            </a:pPr>
            <a:r>
              <a:rPr lang="en-GB" sz="1800" smtClean="0">
                <a:latin typeface="Arial" charset="0"/>
                <a:cs typeface="Arial" charset="0"/>
              </a:rPr>
              <a:t> </a:t>
            </a:r>
          </a:p>
          <a:p>
            <a:pPr marL="1884363" indent="-1884363">
              <a:spcBef>
                <a:spcPct val="0"/>
              </a:spcBef>
              <a:buFont typeface="Arial" charset="0"/>
              <a:buNone/>
            </a:pPr>
            <a:r>
              <a:rPr lang="en-GB" sz="1800" smtClean="0">
                <a:latin typeface="Arial" charset="0"/>
                <a:cs typeface="Arial" charset="0"/>
              </a:rPr>
              <a:t>17:30 to 18:30	</a:t>
            </a:r>
            <a:r>
              <a:rPr lang="en-GB" sz="1800" b="1" smtClean="0">
                <a:latin typeface="Arial" charset="0"/>
                <a:cs typeface="Arial" charset="0"/>
              </a:rPr>
              <a:t>Reception sponsored by Z/Yen Group</a:t>
            </a:r>
            <a:endParaRPr lang="en-GB" sz="18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cy-GB" smtClean="0"/>
              <a:t>Panel Discussion</a:t>
            </a:r>
            <a:endParaRPr/>
          </a:p>
        </p:txBody>
      </p:sp>
      <p:sp>
        <p:nvSpPr>
          <p:cNvPr id="35844" name="Content Placeholder 2"/>
          <p:cNvSpPr>
            <a:spLocks noGrp="1"/>
          </p:cNvSpPr>
          <p:nvPr>
            <p:ph idx="1"/>
          </p:nvPr>
        </p:nvSpPr>
        <p:spPr>
          <a:xfrm>
            <a:off x="323850" y="1052513"/>
            <a:ext cx="8569325" cy="1728787"/>
          </a:xfrm>
        </p:spPr>
        <p:txBody>
          <a:bodyPr/>
          <a:lstStyle/>
          <a:p>
            <a:pPr algn="ctr">
              <a:buFont typeface="Arial" charset="0"/>
              <a:buNone/>
            </a:pPr>
            <a:r>
              <a:rPr lang="cy-GB" sz="3600" b="1" smtClean="0">
                <a:latin typeface="Arial" charset="0"/>
                <a:cs typeface="Arial" charset="0"/>
              </a:rPr>
              <a:t>“</a:t>
            </a:r>
            <a:r>
              <a:rPr lang="en-GB" sz="3600" b="1" smtClean="0">
                <a:latin typeface="Arial" charset="0"/>
                <a:cs typeface="Arial" charset="0"/>
              </a:rPr>
              <a:t>Tax and Financial Centres</a:t>
            </a:r>
            <a:r>
              <a:rPr lang="cy-GB" sz="3600" b="1" smtClean="0">
                <a:latin typeface="Arial" charset="0"/>
                <a:cs typeface="Arial" charset="0"/>
              </a:rPr>
              <a:t>”</a:t>
            </a:r>
            <a:endParaRPr lang="en-US" sz="3600" b="1" smtClean="0">
              <a:latin typeface="Arial" charset="0"/>
              <a:cs typeface="Arial" charset="0"/>
            </a:endParaRPr>
          </a:p>
        </p:txBody>
      </p:sp>
      <p:sp>
        <p:nvSpPr>
          <p:cNvPr id="35845" name="TextBox 11"/>
          <p:cNvSpPr txBox="1">
            <a:spLocks noChangeArrowheads="1"/>
          </p:cNvSpPr>
          <p:nvPr/>
        </p:nvSpPr>
        <p:spPr bwMode="auto">
          <a:xfrm>
            <a:off x="971550" y="6165850"/>
            <a:ext cx="7704138" cy="492125"/>
          </a:xfrm>
          <a:prstGeom prst="rect">
            <a:avLst/>
          </a:prstGeom>
          <a:noFill/>
          <a:ln w="9525">
            <a:noFill/>
            <a:miter lim="800000"/>
            <a:headEnd/>
            <a:tailEnd/>
          </a:ln>
        </p:spPr>
        <p:txBody>
          <a:bodyPr>
            <a:spAutoFit/>
          </a:bodyPr>
          <a:lstStyle/>
          <a:p>
            <a:pPr algn="ctr"/>
            <a:r>
              <a:rPr lang="cy-GB" sz="2600" b="1"/>
              <a:t>Professor Michael Mainelli </a:t>
            </a:r>
            <a:r>
              <a:rPr lang="cy-GB" sz="2600"/>
              <a:t>(Chair)</a:t>
            </a:r>
            <a:endParaRPr lang="en-US" sz="2600"/>
          </a:p>
        </p:txBody>
      </p:sp>
      <p:sp>
        <p:nvSpPr>
          <p:cNvPr id="35846" name="TextBox 8"/>
          <p:cNvSpPr txBox="1">
            <a:spLocks noChangeArrowheads="1"/>
          </p:cNvSpPr>
          <p:nvPr/>
        </p:nvSpPr>
        <p:spPr bwMode="auto">
          <a:xfrm>
            <a:off x="287338" y="2565400"/>
            <a:ext cx="8569325" cy="2184400"/>
          </a:xfrm>
          <a:prstGeom prst="rect">
            <a:avLst/>
          </a:prstGeom>
          <a:noFill/>
          <a:ln w="9525">
            <a:noFill/>
            <a:miter lim="800000"/>
            <a:headEnd/>
            <a:tailEnd/>
          </a:ln>
        </p:spPr>
        <p:txBody>
          <a:bodyPr>
            <a:spAutoFit/>
          </a:bodyPr>
          <a:lstStyle/>
          <a:p>
            <a:pPr algn="ctr"/>
            <a:r>
              <a:rPr lang="en-GB" sz="2800" b="1"/>
              <a:t>Richard Hay, Partner, Stikeman Elliott</a:t>
            </a:r>
          </a:p>
          <a:p>
            <a:pPr algn="ctr"/>
            <a:endParaRPr lang="en-GB" sz="2800" b="1"/>
          </a:p>
          <a:p>
            <a:pPr algn="ctr"/>
            <a:r>
              <a:rPr lang="en-GB" sz="2800" b="1"/>
              <a:t>Nicholas Shaxson, Author, Treasure Islands: Tax Havens And The Men Who Stole The World</a:t>
            </a:r>
            <a:endParaRPr lang="en-GB" sz="2800"/>
          </a:p>
          <a:p>
            <a:endParaRPr lang="en-GB" sz="240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cy-GB" smtClean="0"/>
              <a:t>Break</a:t>
            </a:r>
            <a:endParaRPr/>
          </a:p>
        </p:txBody>
      </p:sp>
      <p:sp>
        <p:nvSpPr>
          <p:cNvPr id="37892" name="Content Placeholder 2"/>
          <p:cNvSpPr>
            <a:spLocks noGrp="1"/>
          </p:cNvSpPr>
          <p:nvPr>
            <p:ph idx="1"/>
          </p:nvPr>
        </p:nvSpPr>
        <p:spPr>
          <a:xfrm>
            <a:off x="971550" y="1214438"/>
            <a:ext cx="7921625" cy="5143500"/>
          </a:xfrm>
        </p:spPr>
        <p:txBody>
          <a:bodyPr/>
          <a:lstStyle/>
          <a:p>
            <a:pPr algn="ctr">
              <a:buFont typeface="Arial" charset="0"/>
              <a:buNone/>
            </a:pPr>
            <a:r>
              <a:rPr lang="cy-GB" sz="3600" smtClean="0">
                <a:latin typeface="Arial" charset="0"/>
                <a:cs typeface="Arial" charset="0"/>
              </a:rPr>
              <a:t>Please come back </a:t>
            </a:r>
          </a:p>
          <a:p>
            <a:pPr algn="ctr">
              <a:buFont typeface="Arial" charset="0"/>
              <a:buNone/>
            </a:pPr>
            <a:r>
              <a:rPr lang="cy-GB" sz="3600" smtClean="0">
                <a:latin typeface="Arial" charset="0"/>
                <a:cs typeface="Arial" charset="0"/>
              </a:rPr>
              <a:t>to your seats by </a:t>
            </a:r>
            <a:r>
              <a:rPr lang="cy-GB" sz="3600" b="1" smtClean="0">
                <a:latin typeface="Arial" charset="0"/>
                <a:cs typeface="Arial" charset="0"/>
              </a:rPr>
              <a:t>16:15 </a:t>
            </a:r>
          </a:p>
          <a:p>
            <a:pPr algn="ctr">
              <a:buFont typeface="Arial" charset="0"/>
              <a:buNone/>
            </a:pPr>
            <a:endParaRPr lang="en-US" smtClean="0">
              <a:latin typeface="Arial" charset="0"/>
              <a:cs typeface="Arial" charset="0"/>
            </a:endParaRPr>
          </a:p>
        </p:txBody>
      </p:sp>
      <p:pic>
        <p:nvPicPr>
          <p:cNvPr id="37893" name="Picture 5" descr="C:\Documents and Settings\zyn-michael\Local Settings\Temporary Internet Files\Content.IE5\9CXAFYWH\MPj04386480000[1].jpg"/>
          <p:cNvPicPr>
            <a:picLocks noChangeAspect="1" noChangeArrowheads="1"/>
          </p:cNvPicPr>
          <p:nvPr/>
        </p:nvPicPr>
        <p:blipFill>
          <a:blip r:embed="rId3"/>
          <a:srcRect/>
          <a:stretch>
            <a:fillRect/>
          </a:stretch>
        </p:blipFill>
        <p:spPr bwMode="auto">
          <a:xfrm>
            <a:off x="3276600" y="2492375"/>
            <a:ext cx="3513138" cy="42497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cy-GB" smtClean="0"/>
              <a:t>Panel Discussion</a:t>
            </a:r>
            <a:endParaRPr/>
          </a:p>
        </p:txBody>
      </p:sp>
      <p:sp>
        <p:nvSpPr>
          <p:cNvPr id="39940" name="Content Placeholder 2"/>
          <p:cNvSpPr>
            <a:spLocks noGrp="1"/>
          </p:cNvSpPr>
          <p:nvPr>
            <p:ph idx="1"/>
          </p:nvPr>
        </p:nvSpPr>
        <p:spPr>
          <a:xfrm>
            <a:off x="323850" y="1052513"/>
            <a:ext cx="8569325" cy="1728787"/>
          </a:xfrm>
        </p:spPr>
        <p:txBody>
          <a:bodyPr/>
          <a:lstStyle/>
          <a:p>
            <a:pPr algn="ctr">
              <a:buFont typeface="Arial" charset="0"/>
              <a:buNone/>
            </a:pPr>
            <a:r>
              <a:rPr lang="cy-GB" sz="3600" b="1" smtClean="0">
                <a:latin typeface="Arial" charset="0"/>
                <a:cs typeface="Arial" charset="0"/>
              </a:rPr>
              <a:t>“</a:t>
            </a:r>
            <a:r>
              <a:rPr lang="en-GB" sz="3600" b="1" smtClean="0">
                <a:latin typeface="Arial" charset="0"/>
                <a:cs typeface="Arial" charset="0"/>
              </a:rPr>
              <a:t>How Fares Fair Offshore</a:t>
            </a:r>
            <a:r>
              <a:rPr lang="cy-GB" sz="3600" b="1" smtClean="0">
                <a:latin typeface="Arial" charset="0"/>
                <a:cs typeface="Arial" charset="0"/>
              </a:rPr>
              <a:t>”</a:t>
            </a:r>
            <a:endParaRPr lang="en-US" sz="3600" b="1" smtClean="0">
              <a:latin typeface="Arial" charset="0"/>
              <a:cs typeface="Arial" charset="0"/>
            </a:endParaRPr>
          </a:p>
        </p:txBody>
      </p:sp>
      <p:sp>
        <p:nvSpPr>
          <p:cNvPr id="39941" name="TextBox 11"/>
          <p:cNvSpPr txBox="1">
            <a:spLocks noChangeArrowheads="1"/>
          </p:cNvSpPr>
          <p:nvPr/>
        </p:nvSpPr>
        <p:spPr bwMode="auto">
          <a:xfrm>
            <a:off x="971550" y="6165850"/>
            <a:ext cx="7704138" cy="492125"/>
          </a:xfrm>
          <a:prstGeom prst="rect">
            <a:avLst/>
          </a:prstGeom>
          <a:noFill/>
          <a:ln w="9525">
            <a:noFill/>
            <a:miter lim="800000"/>
            <a:headEnd/>
            <a:tailEnd/>
          </a:ln>
        </p:spPr>
        <p:txBody>
          <a:bodyPr>
            <a:spAutoFit/>
          </a:bodyPr>
          <a:lstStyle/>
          <a:p>
            <a:pPr algn="ctr"/>
            <a:r>
              <a:rPr lang="cy-GB" sz="2600" b="1"/>
              <a:t>Professor Michael Mainelli </a:t>
            </a:r>
            <a:r>
              <a:rPr lang="cy-GB" sz="2600"/>
              <a:t>(Chair)</a:t>
            </a:r>
            <a:endParaRPr lang="en-US" sz="2600"/>
          </a:p>
        </p:txBody>
      </p:sp>
      <p:sp>
        <p:nvSpPr>
          <p:cNvPr id="39942" name="TextBox 8"/>
          <p:cNvSpPr txBox="1">
            <a:spLocks noChangeArrowheads="1"/>
          </p:cNvSpPr>
          <p:nvPr/>
        </p:nvSpPr>
        <p:spPr bwMode="auto">
          <a:xfrm>
            <a:off x="287338" y="1978025"/>
            <a:ext cx="8569325" cy="3538538"/>
          </a:xfrm>
          <a:prstGeom prst="rect">
            <a:avLst/>
          </a:prstGeom>
          <a:noFill/>
          <a:ln w="9525">
            <a:noFill/>
            <a:miter lim="800000"/>
            <a:headEnd/>
            <a:tailEnd/>
          </a:ln>
        </p:spPr>
        <p:txBody>
          <a:bodyPr>
            <a:spAutoFit/>
          </a:bodyPr>
          <a:lstStyle/>
          <a:p>
            <a:pPr algn="ctr"/>
            <a:r>
              <a:rPr lang="en-GB" sz="2800" b="1"/>
              <a:t>Mark Field MP, City &amp; Westminster</a:t>
            </a:r>
          </a:p>
          <a:p>
            <a:pPr algn="ctr"/>
            <a:endParaRPr lang="en-GB" sz="2800" b="1"/>
          </a:p>
          <a:p>
            <a:pPr algn="ctr"/>
            <a:r>
              <a:rPr lang="en-GB" sz="2800" b="1"/>
              <a:t>Jakob Schaad, Head of Financial Markets International, Deputy CEO of the Swiss Bankers Association</a:t>
            </a:r>
          </a:p>
          <a:p>
            <a:pPr algn="ctr"/>
            <a:endParaRPr lang="en-GB" sz="2800" b="1"/>
          </a:p>
          <a:p>
            <a:pPr algn="ctr"/>
            <a:r>
              <a:rPr lang="en-GB" sz="2800" b="1"/>
              <a:t>Stuart Trought, President, States of Alderney</a:t>
            </a:r>
            <a:endParaRPr lang="en-GB" sz="2800"/>
          </a:p>
          <a:p>
            <a:endParaRPr lang="en-GB" sz="24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45383"/>
            <a:ext cx="7920880" cy="646331"/>
          </a:xfrm>
        </p:spPr>
        <p:txBody>
          <a:bodyPr/>
          <a:lstStyle/>
          <a:p>
            <a:pPr>
              <a:defRPr/>
            </a:pPr>
            <a:r>
              <a:rPr lang="en-GB" smtClean="0"/>
              <a:t>Closing Remarks</a:t>
            </a:r>
            <a:endParaRPr lang="en-GB"/>
          </a:p>
        </p:txBody>
      </p:sp>
      <p:pic>
        <p:nvPicPr>
          <p:cNvPr id="41988" name="Picture 3"/>
          <p:cNvPicPr>
            <a:picLocks noChangeAspect="1" noChangeArrowheads="1"/>
          </p:cNvPicPr>
          <p:nvPr/>
        </p:nvPicPr>
        <p:blipFill>
          <a:blip r:embed="rId2"/>
          <a:srcRect/>
          <a:stretch>
            <a:fillRect/>
          </a:stretch>
        </p:blipFill>
        <p:spPr bwMode="auto">
          <a:xfrm>
            <a:off x="715963" y="1125538"/>
            <a:ext cx="7712075" cy="539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1196975"/>
            <a:ext cx="4679950" cy="5472113"/>
          </a:xfrm>
        </p:spPr>
        <p:txBody>
          <a:bodyPr/>
          <a:lstStyle/>
          <a:p>
            <a:pPr marL="0">
              <a:spcBef>
                <a:spcPts val="0"/>
              </a:spcBef>
              <a:defRPr/>
            </a:pPr>
            <a:r>
              <a:rPr lang="en-GB" sz="2000" dirty="0" smtClean="0"/>
              <a:t>Secrecy </a:t>
            </a:r>
            <a:r>
              <a:rPr lang="en-GB" sz="2000" dirty="0" smtClean="0">
                <a:solidFill>
                  <a:srgbClr val="FF0000"/>
                </a:solidFill>
                <a:sym typeface="Wingdings"/>
              </a:rPr>
              <a:t></a:t>
            </a:r>
            <a:endParaRPr lang="en-GB" sz="2000" dirty="0" smtClean="0">
              <a:solidFill>
                <a:srgbClr val="FF0000"/>
              </a:solidFill>
              <a:latin typeface="Balthazar" pitchFamily="2" charset="0"/>
            </a:endParaRPr>
          </a:p>
          <a:p>
            <a:pPr marL="0">
              <a:spcBef>
                <a:spcPts val="0"/>
              </a:spcBef>
              <a:defRPr/>
            </a:pPr>
            <a:r>
              <a:rPr lang="en-GB" sz="2000" dirty="0" smtClean="0"/>
              <a:t>Tax evasion</a:t>
            </a:r>
            <a:r>
              <a:rPr lang="en-GB" sz="2000" dirty="0" smtClean="0">
                <a:solidFill>
                  <a:srgbClr val="FF0000"/>
                </a:solidFill>
                <a:sym typeface="Wingdings"/>
              </a:rPr>
              <a:t> </a:t>
            </a:r>
            <a:endParaRPr lang="en-GB" sz="2000" dirty="0" smtClean="0"/>
          </a:p>
          <a:p>
            <a:pPr>
              <a:spcBef>
                <a:spcPts val="400"/>
              </a:spcBef>
              <a:defRPr/>
            </a:pPr>
            <a:r>
              <a:rPr lang="en-GB" sz="2000" dirty="0" smtClean="0"/>
              <a:t>Simplification – conduits – Mid-Shore </a:t>
            </a:r>
            <a:r>
              <a:rPr lang="en-GB" sz="2000" dirty="0" smtClean="0">
                <a:solidFill>
                  <a:srgbClr val="00B050"/>
                </a:solidFill>
              </a:rPr>
              <a:t>√</a:t>
            </a:r>
          </a:p>
          <a:p>
            <a:pPr lvl="1">
              <a:spcBef>
                <a:spcPts val="400"/>
              </a:spcBef>
              <a:defRPr/>
            </a:pPr>
            <a:r>
              <a:rPr lang="en-GB" sz="1800" dirty="0" smtClean="0"/>
              <a:t>tax simplicity – fighting back</a:t>
            </a:r>
          </a:p>
          <a:p>
            <a:pPr lvl="1">
              <a:spcBef>
                <a:spcPts val="400"/>
              </a:spcBef>
              <a:defRPr/>
            </a:pPr>
            <a:r>
              <a:rPr lang="en-GB" sz="1800" dirty="0" smtClean="0"/>
              <a:t>simple rule zones</a:t>
            </a:r>
          </a:p>
          <a:p>
            <a:pPr lvl="1">
              <a:spcBef>
                <a:spcPts val="400"/>
              </a:spcBef>
              <a:defRPr/>
            </a:pPr>
            <a:r>
              <a:rPr lang="en-GB" sz="1800" dirty="0" smtClean="0"/>
              <a:t>long-term “store and release” zones</a:t>
            </a:r>
          </a:p>
          <a:p>
            <a:pPr>
              <a:spcBef>
                <a:spcPts val="400"/>
              </a:spcBef>
              <a:defRPr/>
            </a:pPr>
            <a:r>
              <a:rPr lang="en-GB" sz="2000" dirty="0" smtClean="0"/>
              <a:t>Wealth protection - long finance – </a:t>
            </a:r>
            <a:r>
              <a:rPr lang="en-GB" sz="2000" dirty="0" err="1" smtClean="0"/>
              <a:t>savin</a:t>
            </a:r>
            <a:r>
              <a:rPr lang="en-GB" sz="2000" dirty="0" smtClean="0"/>
              <a:t>’ havens </a:t>
            </a:r>
            <a:r>
              <a:rPr lang="en-GB" sz="2000" dirty="0" smtClean="0">
                <a:solidFill>
                  <a:srgbClr val="00B050"/>
                </a:solidFill>
              </a:rPr>
              <a:t>√</a:t>
            </a:r>
            <a:endParaRPr lang="en-GB" sz="2000" dirty="0" smtClean="0"/>
          </a:p>
          <a:p>
            <a:pPr lvl="1">
              <a:spcBef>
                <a:spcPts val="400"/>
              </a:spcBef>
              <a:defRPr/>
            </a:pPr>
            <a:r>
              <a:rPr lang="en-GB" sz="1800" dirty="0" smtClean="0"/>
              <a:t>signalling stability and rules of change</a:t>
            </a:r>
          </a:p>
          <a:p>
            <a:pPr lvl="1">
              <a:spcBef>
                <a:spcPts val="400"/>
              </a:spcBef>
              <a:defRPr/>
            </a:pPr>
            <a:r>
              <a:rPr lang="en-GB" sz="1800" dirty="0" smtClean="0"/>
              <a:t>‘selling’ regulation</a:t>
            </a:r>
          </a:p>
          <a:p>
            <a:pPr lvl="1">
              <a:spcBef>
                <a:spcPts val="400"/>
              </a:spcBef>
              <a:defRPr/>
            </a:pPr>
            <a:r>
              <a:rPr lang="en-GB" sz="1800" dirty="0" smtClean="0"/>
              <a:t>regulatory standards, e.g. ISO</a:t>
            </a:r>
          </a:p>
          <a:p>
            <a:pPr>
              <a:spcBef>
                <a:spcPts val="400"/>
              </a:spcBef>
              <a:defRPr/>
            </a:pPr>
            <a:r>
              <a:rPr lang="en-GB" sz="2000" dirty="0" smtClean="0"/>
              <a:t>Working together </a:t>
            </a:r>
            <a:r>
              <a:rPr lang="en-GB" sz="2000" dirty="0" smtClean="0">
                <a:solidFill>
                  <a:srgbClr val="00B050"/>
                </a:solidFill>
              </a:rPr>
              <a:t>√</a:t>
            </a:r>
            <a:endParaRPr lang="en-GB" sz="2000" dirty="0" smtClean="0"/>
          </a:p>
          <a:p>
            <a:pPr lvl="1">
              <a:spcBef>
                <a:spcPts val="400"/>
              </a:spcBef>
              <a:defRPr/>
            </a:pPr>
            <a:r>
              <a:rPr lang="en-GB" sz="1800" dirty="0" smtClean="0"/>
              <a:t>standards</a:t>
            </a:r>
          </a:p>
          <a:p>
            <a:pPr lvl="1">
              <a:spcBef>
                <a:spcPts val="400"/>
              </a:spcBef>
              <a:defRPr/>
            </a:pPr>
            <a:r>
              <a:rPr lang="en-GB" sz="1800" dirty="0" smtClean="0"/>
              <a:t>training and education</a:t>
            </a:r>
          </a:p>
          <a:p>
            <a:pPr lvl="1">
              <a:spcBef>
                <a:spcPts val="400"/>
              </a:spcBef>
              <a:defRPr/>
            </a:pPr>
            <a:r>
              <a:rPr lang="en-GB" sz="1800" dirty="0" err="1" smtClean="0"/>
              <a:t>corporates</a:t>
            </a:r>
            <a:r>
              <a:rPr lang="en-GB" sz="1800" dirty="0" smtClean="0"/>
              <a:t>, professional services, IFCs ...</a:t>
            </a:r>
          </a:p>
          <a:p>
            <a:pPr lvl="1">
              <a:defRPr/>
            </a:pPr>
            <a:endParaRPr lang="en-GB" sz="1800" dirty="0"/>
          </a:p>
        </p:txBody>
      </p:sp>
      <p:sp>
        <p:nvSpPr>
          <p:cNvPr id="2" name="Title 1"/>
          <p:cNvSpPr>
            <a:spLocks noGrp="1"/>
          </p:cNvSpPr>
          <p:nvPr>
            <p:ph type="title"/>
          </p:nvPr>
        </p:nvSpPr>
        <p:spPr/>
        <p:txBody>
          <a:bodyPr/>
          <a:lstStyle/>
          <a:p>
            <a:pPr>
              <a:defRPr/>
            </a:pPr>
            <a:r>
              <a:rPr lang="en-GB" smtClean="0"/>
              <a:t>Thoughts for IFCs</a:t>
            </a:r>
            <a:endParaRPr lang="en-GB"/>
          </a:p>
        </p:txBody>
      </p:sp>
      <p:pic>
        <p:nvPicPr>
          <p:cNvPr id="43013" name="Picture 5"/>
          <p:cNvPicPr>
            <a:picLocks noChangeAspect="1" noChangeArrowheads="1"/>
          </p:cNvPicPr>
          <p:nvPr/>
        </p:nvPicPr>
        <p:blipFill>
          <a:blip r:embed="rId3"/>
          <a:srcRect/>
          <a:stretch>
            <a:fillRect/>
          </a:stretch>
        </p:blipFill>
        <p:spPr bwMode="auto">
          <a:xfrm>
            <a:off x="5148263" y="1341438"/>
            <a:ext cx="2952750" cy="2216150"/>
          </a:xfrm>
          <a:prstGeom prst="rect">
            <a:avLst/>
          </a:prstGeom>
          <a:noFill/>
          <a:ln w="9525">
            <a:noFill/>
            <a:miter lim="800000"/>
            <a:headEnd/>
            <a:tailEnd/>
          </a:ln>
        </p:spPr>
      </p:pic>
      <p:pic>
        <p:nvPicPr>
          <p:cNvPr id="43014" name="Picture 6"/>
          <p:cNvPicPr>
            <a:picLocks noChangeAspect="1" noChangeArrowheads="1"/>
          </p:cNvPicPr>
          <p:nvPr/>
        </p:nvPicPr>
        <p:blipFill>
          <a:blip r:embed="rId4"/>
          <a:srcRect/>
          <a:stretch>
            <a:fillRect/>
          </a:stretch>
        </p:blipFill>
        <p:spPr bwMode="auto">
          <a:xfrm>
            <a:off x="5448300" y="3673475"/>
            <a:ext cx="2292350" cy="2924175"/>
          </a:xfrm>
          <a:prstGeom prst="rect">
            <a:avLst/>
          </a:prstGeom>
          <a:noFill/>
          <a:ln w="9525">
            <a:noFill/>
            <a:miter lim="800000"/>
            <a:headEnd/>
            <a:tailEnd/>
          </a:ln>
        </p:spPr>
      </p:pic>
      <p:pic>
        <p:nvPicPr>
          <p:cNvPr id="43015" name="Picture 8"/>
          <p:cNvPicPr>
            <a:picLocks noChangeAspect="1" noChangeArrowheads="1"/>
          </p:cNvPicPr>
          <p:nvPr/>
        </p:nvPicPr>
        <p:blipFill>
          <a:blip r:embed="rId5"/>
          <a:srcRect/>
          <a:stretch>
            <a:fillRect/>
          </a:stretch>
        </p:blipFill>
        <p:spPr bwMode="auto">
          <a:xfrm>
            <a:off x="6588125" y="1052513"/>
            <a:ext cx="2451100" cy="3071812"/>
          </a:xfrm>
          <a:prstGeom prst="rect">
            <a:avLst/>
          </a:prstGeom>
          <a:noFill/>
          <a:ln w="9525">
            <a:noFill/>
            <a:miter lim="800000"/>
            <a:headEnd/>
            <a:tailEnd/>
          </a:ln>
        </p:spPr>
      </p:pic>
      <p:pic>
        <p:nvPicPr>
          <p:cNvPr id="43016" name="Picture 7"/>
          <p:cNvPicPr>
            <a:picLocks noChangeAspect="1" noChangeArrowheads="1"/>
          </p:cNvPicPr>
          <p:nvPr/>
        </p:nvPicPr>
        <p:blipFill>
          <a:blip r:embed="rId6"/>
          <a:srcRect/>
          <a:stretch>
            <a:fillRect/>
          </a:stretch>
        </p:blipFill>
        <p:spPr bwMode="auto">
          <a:xfrm>
            <a:off x="6732588" y="3500438"/>
            <a:ext cx="2303462" cy="249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descr="FCF Logo.jpg"/>
          <p:cNvPicPr>
            <a:picLocks noChangeAspect="1"/>
          </p:cNvPicPr>
          <p:nvPr/>
        </p:nvPicPr>
        <p:blipFill>
          <a:blip r:embed="rId2"/>
          <a:srcRect/>
          <a:stretch>
            <a:fillRect/>
          </a:stretch>
        </p:blipFill>
        <p:spPr bwMode="auto">
          <a:xfrm>
            <a:off x="6948488" y="1268413"/>
            <a:ext cx="762000" cy="742950"/>
          </a:xfrm>
          <a:prstGeom prst="rect">
            <a:avLst/>
          </a:prstGeom>
          <a:noFill/>
          <a:ln w="9525">
            <a:noFill/>
            <a:miter lim="800000"/>
            <a:headEnd/>
            <a:tailEnd/>
          </a:ln>
        </p:spPr>
      </p:pic>
      <p:pic>
        <p:nvPicPr>
          <p:cNvPr id="45058" name="Picture 4" descr="Meta-Commerce Logo.jpg"/>
          <p:cNvPicPr>
            <a:picLocks noChangeAspect="1"/>
          </p:cNvPicPr>
          <p:nvPr/>
        </p:nvPicPr>
        <p:blipFill>
          <a:blip r:embed="rId3"/>
          <a:srcRect/>
          <a:stretch>
            <a:fillRect/>
          </a:stretch>
        </p:blipFill>
        <p:spPr bwMode="auto">
          <a:xfrm>
            <a:off x="6877050" y="3143250"/>
            <a:ext cx="935038" cy="831850"/>
          </a:xfrm>
          <a:prstGeom prst="rect">
            <a:avLst/>
          </a:prstGeom>
          <a:noFill/>
          <a:ln w="9525">
            <a:noFill/>
            <a:miter lim="800000"/>
            <a:headEnd/>
            <a:tailEnd/>
          </a:ln>
        </p:spPr>
      </p:pic>
      <p:pic>
        <p:nvPicPr>
          <p:cNvPr id="45059" name="Picture 5" descr="Coin.jpg"/>
          <p:cNvPicPr>
            <a:picLocks noChangeAspect="1"/>
          </p:cNvPicPr>
          <p:nvPr/>
        </p:nvPicPr>
        <p:blipFill>
          <a:blip r:embed="rId4"/>
          <a:srcRect/>
          <a:stretch>
            <a:fillRect/>
          </a:stretch>
        </p:blipFill>
        <p:spPr bwMode="auto">
          <a:xfrm>
            <a:off x="6877050" y="4725988"/>
            <a:ext cx="1008063" cy="1000125"/>
          </a:xfrm>
          <a:prstGeom prst="rect">
            <a:avLst/>
          </a:prstGeom>
          <a:noFill/>
          <a:ln w="9525">
            <a:noFill/>
            <a:miter lim="800000"/>
            <a:headEnd/>
            <a:tailEnd/>
          </a:ln>
        </p:spPr>
      </p:pic>
      <p:pic>
        <p:nvPicPr>
          <p:cNvPr id="45060" name="Picture 15" descr="London_accord_leaf_RGB.jpg"/>
          <p:cNvPicPr>
            <a:picLocks noChangeAspect="1"/>
          </p:cNvPicPr>
          <p:nvPr/>
        </p:nvPicPr>
        <p:blipFill>
          <a:blip r:embed="rId5"/>
          <a:srcRect/>
          <a:stretch>
            <a:fillRect/>
          </a:stretch>
        </p:blipFill>
        <p:spPr bwMode="auto">
          <a:xfrm>
            <a:off x="1187450" y="1196975"/>
            <a:ext cx="1081088" cy="1055688"/>
          </a:xfrm>
          <a:prstGeom prst="rect">
            <a:avLst/>
          </a:prstGeom>
          <a:noFill/>
          <a:ln w="9525">
            <a:noFill/>
            <a:miter lim="800000"/>
            <a:headEnd/>
            <a:tailEnd/>
          </a:ln>
        </p:spPr>
      </p:pic>
      <p:sp>
        <p:nvSpPr>
          <p:cNvPr id="45061" name="TextBox 9"/>
          <p:cNvSpPr txBox="1">
            <a:spLocks noChangeArrowheads="1"/>
          </p:cNvSpPr>
          <p:nvPr/>
        </p:nvSpPr>
        <p:spPr bwMode="auto">
          <a:xfrm>
            <a:off x="1763713" y="1844675"/>
            <a:ext cx="2232025" cy="369888"/>
          </a:xfrm>
          <a:prstGeom prst="rect">
            <a:avLst/>
          </a:prstGeom>
          <a:noFill/>
          <a:ln w="9525">
            <a:noFill/>
            <a:miter lim="800000"/>
            <a:headEnd/>
            <a:tailEnd/>
          </a:ln>
        </p:spPr>
        <p:txBody>
          <a:bodyPr>
            <a:spAutoFit/>
          </a:bodyPr>
          <a:lstStyle/>
          <a:p>
            <a:pPr algn="ctr"/>
            <a:r>
              <a:rPr lang="cy-GB"/>
              <a:t>London Accord</a:t>
            </a:r>
            <a:endParaRPr lang="en-US"/>
          </a:p>
        </p:txBody>
      </p:sp>
      <p:sp>
        <p:nvSpPr>
          <p:cNvPr id="45062" name="TextBox 10"/>
          <p:cNvSpPr txBox="1">
            <a:spLocks noChangeArrowheads="1"/>
          </p:cNvSpPr>
          <p:nvPr/>
        </p:nvSpPr>
        <p:spPr bwMode="auto">
          <a:xfrm>
            <a:off x="6084888" y="2133600"/>
            <a:ext cx="2447925" cy="368300"/>
          </a:xfrm>
          <a:prstGeom prst="rect">
            <a:avLst/>
          </a:prstGeom>
          <a:noFill/>
          <a:ln w="9525">
            <a:noFill/>
            <a:miter lim="800000"/>
            <a:headEnd/>
            <a:tailEnd/>
          </a:ln>
        </p:spPr>
        <p:txBody>
          <a:bodyPr>
            <a:spAutoFit/>
          </a:bodyPr>
          <a:lstStyle/>
          <a:p>
            <a:pPr algn="ctr"/>
            <a:r>
              <a:rPr lang="cy-GB"/>
              <a:t>Financial Centre Futures</a:t>
            </a:r>
            <a:endParaRPr lang="en-US"/>
          </a:p>
        </p:txBody>
      </p:sp>
      <p:sp>
        <p:nvSpPr>
          <p:cNvPr id="45063" name="TextBox 11"/>
          <p:cNvSpPr txBox="1">
            <a:spLocks noChangeArrowheads="1"/>
          </p:cNvSpPr>
          <p:nvPr/>
        </p:nvSpPr>
        <p:spPr bwMode="auto">
          <a:xfrm>
            <a:off x="6264275" y="4149725"/>
            <a:ext cx="2447925" cy="368300"/>
          </a:xfrm>
          <a:prstGeom prst="rect">
            <a:avLst/>
          </a:prstGeom>
          <a:noFill/>
          <a:ln w="9525">
            <a:noFill/>
            <a:miter lim="800000"/>
            <a:headEnd/>
            <a:tailEnd/>
          </a:ln>
        </p:spPr>
        <p:txBody>
          <a:bodyPr>
            <a:spAutoFit/>
          </a:bodyPr>
          <a:lstStyle/>
          <a:p>
            <a:pPr algn="ctr"/>
            <a:r>
              <a:rPr lang="cy-GB"/>
              <a:t>Meta-Commerce</a:t>
            </a:r>
            <a:endParaRPr lang="en-US"/>
          </a:p>
        </p:txBody>
      </p:sp>
      <p:sp>
        <p:nvSpPr>
          <p:cNvPr id="45064" name="TextBox 12"/>
          <p:cNvSpPr txBox="1">
            <a:spLocks noChangeArrowheads="1"/>
          </p:cNvSpPr>
          <p:nvPr/>
        </p:nvSpPr>
        <p:spPr bwMode="auto">
          <a:xfrm>
            <a:off x="6443663" y="5805488"/>
            <a:ext cx="1944687" cy="369887"/>
          </a:xfrm>
          <a:prstGeom prst="rect">
            <a:avLst/>
          </a:prstGeom>
          <a:noFill/>
          <a:ln w="9525">
            <a:noFill/>
            <a:miter lim="800000"/>
            <a:headEnd/>
            <a:tailEnd/>
          </a:ln>
        </p:spPr>
        <p:txBody>
          <a:bodyPr>
            <a:spAutoFit/>
          </a:bodyPr>
          <a:lstStyle/>
          <a:p>
            <a:pPr algn="ctr"/>
            <a:r>
              <a:rPr lang="cy-GB"/>
              <a:t>Eternal Coin</a:t>
            </a:r>
            <a:endParaRPr lang="en-US"/>
          </a:p>
        </p:txBody>
      </p:sp>
      <p:sp>
        <p:nvSpPr>
          <p:cNvPr id="14" name="Title 13"/>
          <p:cNvSpPr>
            <a:spLocks noGrp="1"/>
          </p:cNvSpPr>
          <p:nvPr>
            <p:ph type="title"/>
          </p:nvPr>
        </p:nvSpPr>
        <p:spPr/>
        <p:txBody>
          <a:bodyPr/>
          <a:lstStyle/>
          <a:p>
            <a:pPr>
              <a:defRPr/>
            </a:pPr>
            <a:r>
              <a:rPr lang="cy-GB" smtClean="0"/>
              <a:t>Long Finance Programmes</a:t>
            </a:r>
            <a:endParaRPr/>
          </a:p>
        </p:txBody>
      </p:sp>
      <p:sp>
        <p:nvSpPr>
          <p:cNvPr id="45068" name="Content Placeholder 16"/>
          <p:cNvSpPr>
            <a:spLocks noGrp="1"/>
          </p:cNvSpPr>
          <p:nvPr>
            <p:ph sz="half" idx="2"/>
          </p:nvPr>
        </p:nvSpPr>
        <p:spPr>
          <a:xfrm>
            <a:off x="1039813" y="1196975"/>
            <a:ext cx="3892550" cy="5000625"/>
          </a:xfrm>
        </p:spPr>
        <p:txBody>
          <a:bodyPr/>
          <a:lstStyle/>
          <a:p>
            <a:endParaRPr lang="cy-GB" smtClean="0">
              <a:latin typeface="Arial" charset="0"/>
              <a:cs typeface="Arial" charset="0"/>
            </a:endParaRPr>
          </a:p>
          <a:p>
            <a:pPr>
              <a:buFont typeface="Arial" charset="0"/>
              <a:buNone/>
            </a:pPr>
            <a:endParaRPr lang="cy-GB" smtClean="0">
              <a:latin typeface="Arial" charset="0"/>
              <a:cs typeface="Arial" charset="0"/>
            </a:endParaRPr>
          </a:p>
          <a:p>
            <a:r>
              <a:rPr lang="cy-GB" sz="2000" smtClean="0">
                <a:latin typeface="Arial" charset="0"/>
                <a:cs typeface="Arial" charset="0"/>
              </a:rPr>
              <a:t>Founded 2005</a:t>
            </a:r>
          </a:p>
          <a:p>
            <a:r>
              <a:rPr lang="cy-GB" sz="2000" smtClean="0">
                <a:latin typeface="Arial" charset="0"/>
                <a:cs typeface="Arial" charset="0"/>
              </a:rPr>
              <a:t>Focus on finance &amp; ESG issues </a:t>
            </a:r>
          </a:p>
          <a:p>
            <a:r>
              <a:rPr lang="cy-GB" sz="2000" smtClean="0">
                <a:latin typeface="Arial" charset="0"/>
                <a:cs typeface="Arial" charset="0"/>
              </a:rPr>
              <a:t>New thematic strand on finance &amp; cities since launch of Financing Tomorrow’s Cities in 2013</a:t>
            </a:r>
          </a:p>
          <a:p>
            <a:r>
              <a:rPr lang="cy-GB" sz="2000" smtClean="0">
                <a:latin typeface="Arial" charset="0"/>
                <a:cs typeface="Arial" charset="0"/>
              </a:rPr>
              <a:t>60 contributing organisations </a:t>
            </a:r>
          </a:p>
          <a:p>
            <a:r>
              <a:rPr lang="cy-GB" sz="2000" smtClean="0">
                <a:latin typeface="Arial" charset="0"/>
                <a:cs typeface="Arial" charset="0"/>
              </a:rPr>
              <a:t>Over 420 reports free to access on the website</a:t>
            </a:r>
          </a:p>
          <a:p>
            <a:r>
              <a:rPr lang="cy-GB" sz="2000" smtClean="0">
                <a:latin typeface="Arial" charset="0"/>
                <a:cs typeface="Arial" charset="0"/>
              </a:rPr>
              <a:t>Long Finance’s ‘</a:t>
            </a:r>
            <a:r>
              <a:rPr lang="cy-GB" sz="2000" i="1" smtClean="0">
                <a:latin typeface="Arial" charset="0"/>
                <a:cs typeface="Arial" charset="0"/>
              </a:rPr>
              <a:t>sustainable finance</a:t>
            </a:r>
            <a:r>
              <a:rPr lang="cy-GB" sz="2000" smtClean="0">
                <a:latin typeface="Arial" charset="0"/>
                <a:cs typeface="Arial" charset="0"/>
              </a:rPr>
              <a:t>’ programme</a:t>
            </a:r>
          </a:p>
          <a:p>
            <a:pPr>
              <a:buFont typeface="Arial" charset="0"/>
              <a:buNone/>
            </a:pPr>
            <a:endParaRPr lang="cy-GB" smtClean="0">
              <a:latin typeface="Arial" charset="0"/>
              <a:cs typeface="Arial" charset="0"/>
            </a:endParaRP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cy-GB" smtClean="0"/>
              <a:t>Long Finance Publications</a:t>
            </a:r>
            <a:endParaRPr/>
          </a:p>
        </p:txBody>
      </p:sp>
      <p:pic>
        <p:nvPicPr>
          <p:cNvPr id="7" name="Content Placeholder 6" descr="DAVID_STEVEN_LongFinance - Front Cover.jpg"/>
          <p:cNvPicPr>
            <a:picLocks noGrp="1" noChangeAspect="1"/>
          </p:cNvPicPr>
          <p:nvPr>
            <p:ph sz="half" idx="2"/>
          </p:nvPr>
        </p:nvPicPr>
        <p:blipFill>
          <a:blip r:embed="rId3"/>
          <a:stretch>
            <a:fillRect/>
          </a:stretch>
        </p:blipFill>
        <p:spPr>
          <a:xfrm>
            <a:off x="7243763" y="4005263"/>
            <a:ext cx="1368425" cy="1931987"/>
          </a:xfrm>
          <a:ln>
            <a:solidFill>
              <a:schemeClr val="tx1">
                <a:lumMod val="65000"/>
              </a:schemeClr>
            </a:solidFill>
          </a:ln>
        </p:spPr>
      </p:pic>
      <p:pic>
        <p:nvPicPr>
          <p:cNvPr id="8" name="Content Placeholder 7" descr="In Search Of The Eternal Coin - Front Cover.jpg"/>
          <p:cNvPicPr>
            <a:picLocks noGrp="1" noChangeAspect="1"/>
          </p:cNvPicPr>
          <p:nvPr>
            <p:ph sz="quarter" idx="4"/>
          </p:nvPr>
        </p:nvPicPr>
        <p:blipFill>
          <a:blip r:embed="rId4"/>
          <a:stretch>
            <a:fillRect/>
          </a:stretch>
        </p:blipFill>
        <p:spPr>
          <a:xfrm>
            <a:off x="3862388" y="1484313"/>
            <a:ext cx="1371600" cy="1944687"/>
          </a:xfrm>
          <a:ln>
            <a:solidFill>
              <a:schemeClr val="tx1">
                <a:lumMod val="65000"/>
              </a:schemeClr>
            </a:solidFill>
          </a:ln>
        </p:spPr>
      </p:pic>
      <p:pic>
        <p:nvPicPr>
          <p:cNvPr id="46086" name="Picture 11" descr="GFCI 11 cover.jpg"/>
          <p:cNvPicPr>
            <a:picLocks noChangeAspect="1"/>
          </p:cNvPicPr>
          <p:nvPr/>
        </p:nvPicPr>
        <p:blipFill>
          <a:blip r:embed="rId5"/>
          <a:srcRect/>
          <a:stretch>
            <a:fillRect/>
          </a:stretch>
        </p:blipFill>
        <p:spPr bwMode="auto">
          <a:xfrm>
            <a:off x="7243763" y="1484313"/>
            <a:ext cx="1379537" cy="1944687"/>
          </a:xfrm>
          <a:prstGeom prst="rect">
            <a:avLst/>
          </a:prstGeom>
          <a:noFill/>
          <a:ln w="9525">
            <a:solidFill>
              <a:schemeClr val="tx1"/>
            </a:solidFill>
            <a:miter lim="800000"/>
            <a:headEnd/>
            <a:tailEnd/>
          </a:ln>
        </p:spPr>
      </p:pic>
      <p:pic>
        <p:nvPicPr>
          <p:cNvPr id="17" name="Picture 16" descr="Great Game Cover.jpg"/>
          <p:cNvPicPr>
            <a:picLocks noChangeAspect="1"/>
          </p:cNvPicPr>
          <p:nvPr/>
        </p:nvPicPr>
        <p:blipFill>
          <a:blip r:embed="rId6"/>
          <a:stretch>
            <a:fillRect/>
          </a:stretch>
        </p:blipFill>
        <p:spPr>
          <a:xfrm>
            <a:off x="2163763" y="4005263"/>
            <a:ext cx="1377950" cy="1944687"/>
          </a:xfrm>
          <a:prstGeom prst="rect">
            <a:avLst/>
          </a:prstGeom>
          <a:ln>
            <a:solidFill>
              <a:schemeClr val="tx1">
                <a:lumMod val="85000"/>
                <a:lumOff val="15000"/>
              </a:schemeClr>
            </a:solidFill>
          </a:ln>
        </p:spPr>
      </p:pic>
      <p:pic>
        <p:nvPicPr>
          <p:cNvPr id="46088" name="Picture 17" descr="DAVID_STEVEN_LongFinance - Front Cover.jpg"/>
          <p:cNvPicPr>
            <a:picLocks noChangeAspect="1"/>
          </p:cNvPicPr>
          <p:nvPr/>
        </p:nvPicPr>
        <p:blipFill>
          <a:blip r:embed="rId7"/>
          <a:srcRect/>
          <a:stretch>
            <a:fillRect/>
          </a:stretch>
        </p:blipFill>
        <p:spPr bwMode="auto">
          <a:xfrm>
            <a:off x="3862388" y="4005263"/>
            <a:ext cx="1366837" cy="1936750"/>
          </a:xfrm>
          <a:prstGeom prst="rect">
            <a:avLst/>
          </a:prstGeom>
          <a:noFill/>
          <a:ln w="9525">
            <a:solidFill>
              <a:schemeClr val="tx1"/>
            </a:solidFill>
            <a:miter lim="800000"/>
            <a:headEnd/>
            <a:tailEnd/>
          </a:ln>
        </p:spPr>
      </p:pic>
      <p:pic>
        <p:nvPicPr>
          <p:cNvPr id="19" name="Picture 18" descr="Confidence Accounting Cover.jpg"/>
          <p:cNvPicPr>
            <a:picLocks noChangeAspect="1"/>
          </p:cNvPicPr>
          <p:nvPr/>
        </p:nvPicPr>
        <p:blipFill>
          <a:blip r:embed="rId8"/>
          <a:stretch>
            <a:fillRect/>
          </a:stretch>
        </p:blipFill>
        <p:spPr>
          <a:xfrm>
            <a:off x="5551488" y="1484313"/>
            <a:ext cx="1374775" cy="1944687"/>
          </a:xfrm>
          <a:prstGeom prst="rect">
            <a:avLst/>
          </a:prstGeom>
          <a:ln>
            <a:solidFill>
              <a:schemeClr val="tx1">
                <a:lumMod val="85000"/>
                <a:lumOff val="15000"/>
              </a:schemeClr>
            </a:solidFill>
          </a:ln>
        </p:spPr>
      </p:pic>
      <p:pic>
        <p:nvPicPr>
          <p:cNvPr id="46090" name="Picture 2" descr="backing_market_forces_cover.jpg"/>
          <p:cNvPicPr>
            <a:picLocks noChangeAspect="1"/>
          </p:cNvPicPr>
          <p:nvPr/>
        </p:nvPicPr>
        <p:blipFill>
          <a:blip r:embed="rId9"/>
          <a:srcRect/>
          <a:stretch>
            <a:fillRect/>
          </a:stretch>
        </p:blipFill>
        <p:spPr bwMode="auto">
          <a:xfrm>
            <a:off x="2168525" y="1484313"/>
            <a:ext cx="1376363" cy="1944687"/>
          </a:xfrm>
          <a:prstGeom prst="rect">
            <a:avLst/>
          </a:prstGeom>
          <a:noFill/>
          <a:ln w="9525">
            <a:solidFill>
              <a:schemeClr val="tx1"/>
            </a:solidFill>
            <a:miter lim="800000"/>
            <a:headEnd/>
            <a:tailEnd/>
          </a:ln>
        </p:spPr>
      </p:pic>
      <p:pic>
        <p:nvPicPr>
          <p:cNvPr id="46091" name="Picture 3" descr="GFCI15_Cover.jpg"/>
          <p:cNvPicPr>
            <a:picLocks noChangeAspect="1"/>
          </p:cNvPicPr>
          <p:nvPr/>
        </p:nvPicPr>
        <p:blipFill>
          <a:blip r:embed="rId10"/>
          <a:srcRect/>
          <a:stretch>
            <a:fillRect/>
          </a:stretch>
        </p:blipFill>
        <p:spPr bwMode="auto">
          <a:xfrm>
            <a:off x="474663" y="1484313"/>
            <a:ext cx="1376362" cy="1946275"/>
          </a:xfrm>
          <a:prstGeom prst="rect">
            <a:avLst/>
          </a:prstGeom>
          <a:noFill/>
          <a:ln w="9525">
            <a:solidFill>
              <a:schemeClr val="tx1"/>
            </a:solidFill>
            <a:miter lim="800000"/>
            <a:headEnd/>
            <a:tailEnd/>
          </a:ln>
        </p:spPr>
      </p:pic>
      <p:pic>
        <p:nvPicPr>
          <p:cNvPr id="46092" name="Picture 4" descr="KYLO_cover.jpg"/>
          <p:cNvPicPr>
            <a:picLocks noChangeAspect="1"/>
          </p:cNvPicPr>
          <p:nvPr/>
        </p:nvPicPr>
        <p:blipFill>
          <a:blip r:embed="rId11"/>
          <a:srcRect/>
          <a:stretch>
            <a:fillRect/>
          </a:stretch>
        </p:blipFill>
        <p:spPr bwMode="auto">
          <a:xfrm>
            <a:off x="5549900" y="4005263"/>
            <a:ext cx="1374775" cy="1944687"/>
          </a:xfrm>
          <a:prstGeom prst="rect">
            <a:avLst/>
          </a:prstGeom>
          <a:noFill/>
          <a:ln w="9525">
            <a:solidFill>
              <a:schemeClr val="tx1"/>
            </a:solidFill>
            <a:miter lim="800000"/>
            <a:headEnd/>
            <a:tailEnd/>
          </a:ln>
        </p:spPr>
      </p:pic>
      <p:pic>
        <p:nvPicPr>
          <p:cNvPr id="46093" name="Picture 10" descr="In Safe Hands COVER.jpg"/>
          <p:cNvPicPr>
            <a:picLocks noChangeAspect="1"/>
          </p:cNvPicPr>
          <p:nvPr/>
        </p:nvPicPr>
        <p:blipFill>
          <a:blip r:embed="rId12"/>
          <a:srcRect/>
          <a:stretch>
            <a:fillRect/>
          </a:stretch>
        </p:blipFill>
        <p:spPr bwMode="auto">
          <a:xfrm>
            <a:off x="468313" y="4005263"/>
            <a:ext cx="1374775" cy="194310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6"/>
          <p:cNvSpPr>
            <a:spLocks noGrp="1"/>
          </p:cNvSpPr>
          <p:nvPr>
            <p:ph idx="1"/>
          </p:nvPr>
        </p:nvSpPr>
        <p:spPr>
          <a:xfrm>
            <a:off x="179388" y="1052513"/>
            <a:ext cx="8713787" cy="5143500"/>
          </a:xfrm>
        </p:spPr>
        <p:txBody>
          <a:bodyPr/>
          <a:lstStyle/>
          <a:p>
            <a:pPr>
              <a:defRPr/>
            </a:pPr>
            <a:r>
              <a:rPr lang="en-US" sz="2400" b="1" dirty="0" smtClean="0">
                <a:latin typeface="Arial" charset="0"/>
                <a:cs typeface="Arial" charset="0"/>
              </a:rPr>
              <a:t>Publications</a:t>
            </a:r>
          </a:p>
          <a:p>
            <a:pPr lvl="1">
              <a:defRPr/>
            </a:pPr>
            <a:r>
              <a:rPr lang="en-US" sz="2000" b="1" dirty="0" smtClean="0">
                <a:latin typeface="Arial" charset="0"/>
                <a:cs typeface="Arial" charset="0"/>
              </a:rPr>
              <a:t>Financing Tomorrow Cities: A Meta-Analysis - June/July 2014</a:t>
            </a:r>
          </a:p>
          <a:p>
            <a:pPr lvl="1">
              <a:defRPr/>
            </a:pPr>
            <a:r>
              <a:rPr lang="en-US" sz="2000" b="1" dirty="0" smtClean="0">
                <a:latin typeface="Arial" charset="0"/>
                <a:cs typeface="Arial" charset="0"/>
              </a:rPr>
              <a:t>GFCI 16 – September 2014</a:t>
            </a:r>
          </a:p>
          <a:p>
            <a:pPr lvl="1" algn="ctr">
              <a:buFont typeface="Wingdings" pitchFamily="2" charset="2"/>
              <a:buNone/>
              <a:defRPr/>
            </a:pPr>
            <a:r>
              <a:rPr lang="en-GB" sz="2000" dirty="0" smtClean="0">
                <a:hlinkClick r:id="rId2"/>
              </a:rPr>
              <a:t>www.longfinance.net/publications.html</a:t>
            </a:r>
            <a:endParaRPr lang="en-GB" sz="2000" dirty="0" smtClean="0"/>
          </a:p>
          <a:p>
            <a:pPr lvl="1" algn="ctr">
              <a:buFont typeface="Wingdings" pitchFamily="2" charset="2"/>
              <a:buNone/>
              <a:defRPr/>
            </a:pPr>
            <a:endParaRPr lang="en-GB" sz="2000" dirty="0" smtClean="0"/>
          </a:p>
          <a:p>
            <a:pPr>
              <a:defRPr/>
            </a:pPr>
            <a:r>
              <a:rPr lang="en-US" sz="2400" b="1" dirty="0" smtClean="0">
                <a:latin typeface="Arial" charset="0"/>
                <a:cs typeface="Arial" charset="0"/>
              </a:rPr>
              <a:t>The Pamphleteers Blog </a:t>
            </a:r>
          </a:p>
          <a:p>
            <a:pPr marL="0" indent="0" algn="ctr">
              <a:buFont typeface="Arial" charset="0"/>
              <a:buNone/>
              <a:defRPr/>
            </a:pPr>
            <a:r>
              <a:rPr lang="en-US" sz="2000" dirty="0">
                <a:latin typeface="Arial" charset="0"/>
                <a:cs typeface="Arial" charset="0"/>
                <a:hlinkClick r:id="rId3"/>
              </a:rPr>
              <a:t>http://</a:t>
            </a:r>
            <a:r>
              <a:rPr lang="en-US" sz="2000" dirty="0" smtClean="0">
                <a:latin typeface="Arial" charset="0"/>
                <a:cs typeface="Arial" charset="0"/>
                <a:hlinkClick r:id="rId3"/>
              </a:rPr>
              <a:t>www.longfinance.net/news/long-finance-blogs/the-pamphleteers.html</a:t>
            </a:r>
            <a:endParaRPr lang="en-US" sz="2000" dirty="0" smtClean="0">
              <a:latin typeface="Arial" charset="0"/>
              <a:cs typeface="Arial" charset="0"/>
            </a:endParaRPr>
          </a:p>
          <a:p>
            <a:pPr marL="0" indent="0" algn="ctr">
              <a:buFont typeface="Arial" charset="0"/>
              <a:buNone/>
              <a:defRPr/>
            </a:pPr>
            <a:r>
              <a:rPr lang="en-US" sz="2000" dirty="0" smtClean="0">
                <a:latin typeface="Arial" charset="0"/>
                <a:cs typeface="Arial" charset="0"/>
              </a:rPr>
              <a:t> </a:t>
            </a:r>
          </a:p>
          <a:p>
            <a:pPr>
              <a:defRPr/>
            </a:pPr>
            <a:r>
              <a:rPr lang="en-US" sz="2400" b="1" dirty="0" smtClean="0">
                <a:latin typeface="Arial" charset="0"/>
                <a:cs typeface="Arial" charset="0"/>
              </a:rPr>
              <a:t>Events</a:t>
            </a:r>
          </a:p>
          <a:p>
            <a:pPr marL="0" indent="0" algn="ctr">
              <a:buFont typeface="Arial" charset="0"/>
              <a:buNone/>
              <a:defRPr/>
            </a:pPr>
            <a:r>
              <a:rPr lang="en-US" sz="2000" dirty="0">
                <a:latin typeface="Arial" charset="0"/>
                <a:cs typeface="Arial" charset="0"/>
                <a:hlinkClick r:id="rId4"/>
              </a:rPr>
              <a:t>http://www.longfinance.net/events/forthcoming-</a:t>
            </a:r>
            <a:r>
              <a:rPr lang="en-US" sz="2000" dirty="0" smtClean="0">
                <a:latin typeface="Arial" charset="0"/>
                <a:cs typeface="Arial" charset="0"/>
                <a:hlinkClick r:id="rId4"/>
              </a:rPr>
              <a:t>events.html</a:t>
            </a:r>
            <a:r>
              <a:rPr lang="en-US" sz="2000" dirty="0" smtClean="0">
                <a:latin typeface="Arial" charset="0"/>
                <a:cs typeface="Arial" charset="0"/>
              </a:rPr>
              <a:t> </a:t>
            </a:r>
          </a:p>
          <a:p>
            <a:pPr marL="0" indent="0" algn="ctr">
              <a:buFont typeface="Arial" charset="0"/>
              <a:buNone/>
              <a:defRPr/>
            </a:pPr>
            <a:endParaRPr lang="en-US" sz="2000" dirty="0" smtClean="0">
              <a:latin typeface="Arial" charset="0"/>
              <a:cs typeface="Arial" charset="0"/>
            </a:endParaRPr>
          </a:p>
          <a:p>
            <a:pPr>
              <a:defRPr/>
            </a:pPr>
            <a:r>
              <a:rPr lang="en-US" sz="2400" b="1" dirty="0" smtClean="0">
                <a:latin typeface="Arial" charset="0"/>
                <a:cs typeface="Arial" charset="0"/>
              </a:rPr>
              <a:t>Long Finance Online Community - hear first about the latest news and events</a:t>
            </a:r>
            <a:endParaRPr lang="en-US" sz="2400" b="1" dirty="0" smtClean="0">
              <a:latin typeface="Arial" charset="0"/>
              <a:cs typeface="Arial" charset="0"/>
              <a:hlinkClick r:id="rId5"/>
            </a:endParaRPr>
          </a:p>
          <a:p>
            <a:pPr lvl="1" algn="ctr">
              <a:buFont typeface="Wingdings" pitchFamily="2" charset="2"/>
              <a:buNone/>
              <a:defRPr/>
            </a:pPr>
            <a:r>
              <a:rPr lang="en-US" sz="2000" dirty="0" smtClean="0">
                <a:hlinkClick r:id="rId5"/>
              </a:rPr>
              <a:t>www.longfinance.net/online-community.html</a:t>
            </a:r>
            <a:endParaRPr lang="cy-GB" sz="2000" dirty="0" smtClean="0">
              <a:latin typeface="Arial" charset="0"/>
              <a:cs typeface="Arial" charset="0"/>
            </a:endParaRPr>
          </a:p>
          <a:p>
            <a:pPr lvl="1">
              <a:defRPr/>
            </a:pPr>
            <a:endParaRPr lang="cy-GB" dirty="0" smtClean="0">
              <a:latin typeface="Arial" charset="0"/>
              <a:cs typeface="Arial" charset="0"/>
            </a:endParaRPr>
          </a:p>
          <a:p>
            <a:pPr lvl="1">
              <a:defRPr/>
            </a:pPr>
            <a:endParaRPr lang="en-US" dirty="0" smtClean="0">
              <a:latin typeface="Arial" charset="0"/>
              <a:cs typeface="Arial" charset="0"/>
            </a:endParaRPr>
          </a:p>
        </p:txBody>
      </p:sp>
      <p:sp>
        <p:nvSpPr>
          <p:cNvPr id="2" name="Title 1"/>
          <p:cNvSpPr>
            <a:spLocks noGrp="1"/>
          </p:cNvSpPr>
          <p:nvPr>
            <p:ph type="title"/>
          </p:nvPr>
        </p:nvSpPr>
        <p:spPr/>
        <p:txBody>
          <a:bodyPr/>
          <a:lstStyle/>
          <a:p>
            <a:pPr>
              <a:defRPr/>
            </a:pPr>
            <a:r>
              <a:rPr lang="cy-GB" smtClean="0"/>
              <a:t>Outlook 2014</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cy-GB" smtClean="0"/>
              <a:t>Welcome</a:t>
            </a:r>
            <a:endParaRPr/>
          </a:p>
        </p:txBody>
      </p:sp>
      <p:sp>
        <p:nvSpPr>
          <p:cNvPr id="15364" name="Content Placeholder 2"/>
          <p:cNvSpPr>
            <a:spLocks noGrp="1"/>
          </p:cNvSpPr>
          <p:nvPr>
            <p:ph idx="1"/>
          </p:nvPr>
        </p:nvSpPr>
        <p:spPr>
          <a:xfrm>
            <a:off x="611188" y="1196975"/>
            <a:ext cx="7921625" cy="5143500"/>
          </a:xfrm>
        </p:spPr>
        <p:txBody>
          <a:bodyPr/>
          <a:lstStyle/>
          <a:p>
            <a:pPr algn="ctr">
              <a:buFont typeface="Arial" charset="0"/>
              <a:buNone/>
            </a:pPr>
            <a:endParaRPr lang="cy-GB" sz="4000" smtClean="0">
              <a:latin typeface="Arial" charset="0"/>
              <a:cs typeface="Arial" charset="0"/>
            </a:endParaRPr>
          </a:p>
          <a:p>
            <a:pPr algn="ctr">
              <a:buFont typeface="Arial" charset="0"/>
              <a:buNone/>
            </a:pPr>
            <a:endParaRPr lang="cy-GB" sz="4000" smtClean="0">
              <a:latin typeface="Arial" charset="0"/>
              <a:cs typeface="Arial" charset="0"/>
            </a:endParaRPr>
          </a:p>
          <a:p>
            <a:pPr algn="ctr">
              <a:buFont typeface="Arial" charset="0"/>
              <a:buNone/>
            </a:pPr>
            <a:r>
              <a:rPr lang="cy-GB" sz="4000" smtClean="0">
                <a:latin typeface="Arial" charset="0"/>
                <a:cs typeface="Arial" charset="0"/>
              </a:rPr>
              <a:t>“</a:t>
            </a:r>
            <a:r>
              <a:rPr lang="cy-GB" sz="4000" b="1" smtClean="0">
                <a:latin typeface="Arial" charset="0"/>
                <a:cs typeface="Arial" charset="0"/>
              </a:rPr>
              <a:t>Offshore, Onshore, Mid-Shore”</a:t>
            </a:r>
          </a:p>
          <a:p>
            <a:pPr algn="ctr">
              <a:buFont typeface="Arial" charset="0"/>
              <a:buNone/>
            </a:pPr>
            <a:endParaRPr lang="cy-GB" smtClean="0">
              <a:latin typeface="Arial" charset="0"/>
              <a:cs typeface="Arial" charset="0"/>
            </a:endParaRPr>
          </a:p>
          <a:p>
            <a:pPr algn="ctr">
              <a:buFont typeface="Arial" charset="0"/>
              <a:buNone/>
            </a:pPr>
            <a:r>
              <a:rPr lang="en-GB" sz="2800" b="1" smtClean="0">
                <a:latin typeface="Arial" charset="0"/>
                <a:cs typeface="Arial" charset="0"/>
              </a:rPr>
              <a:t>Professor Michael Mainelli</a:t>
            </a:r>
          </a:p>
          <a:p>
            <a:pPr algn="ctr">
              <a:buFont typeface="Arial" charset="0"/>
              <a:buNone/>
            </a:pPr>
            <a:r>
              <a:rPr lang="en-GB" sz="2800" b="1" smtClean="0">
                <a:latin typeface="Arial" charset="0"/>
                <a:cs typeface="Arial" charset="0"/>
              </a:rPr>
              <a:t>Executive Chairman, Z/Yen Group</a:t>
            </a:r>
          </a:p>
          <a:p>
            <a:pPr algn="ctr">
              <a:buFont typeface="Arial" charset="0"/>
              <a:buNone/>
            </a:pPr>
            <a:endParaRPr lang="en-GB" sz="3600" b="1"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a:t>Symposium Exam Question</a:t>
            </a:r>
          </a:p>
        </p:txBody>
      </p:sp>
      <p:graphicFrame>
        <p:nvGraphicFramePr>
          <p:cNvPr id="2050" name="Object 2"/>
          <p:cNvGraphicFramePr>
            <a:graphicFrameLocks noChangeAspect="1"/>
          </p:cNvGraphicFramePr>
          <p:nvPr/>
        </p:nvGraphicFramePr>
        <p:xfrm>
          <a:off x="3276600" y="2133600"/>
          <a:ext cx="3352800" cy="3114675"/>
        </p:xfrm>
        <a:graphic>
          <a:graphicData uri="http://schemas.openxmlformats.org/presentationml/2006/ole">
            <p:oleObj spid="_x0000_s2050" name="Clip" r:id="rId4" imgW="808200" imgH="751320" progId="">
              <p:embed/>
            </p:oleObj>
          </a:graphicData>
        </a:graphic>
      </p:graphicFrame>
      <p:graphicFrame>
        <p:nvGraphicFramePr>
          <p:cNvPr id="2051" name="Object 4"/>
          <p:cNvGraphicFramePr>
            <a:graphicFrameLocks noChangeAspect="1"/>
          </p:cNvGraphicFramePr>
          <p:nvPr/>
        </p:nvGraphicFramePr>
        <p:xfrm>
          <a:off x="7643813" y="4786313"/>
          <a:ext cx="1196975" cy="1835150"/>
        </p:xfrm>
        <a:graphic>
          <a:graphicData uri="http://schemas.openxmlformats.org/presentationml/2006/ole">
            <p:oleObj spid="_x0000_s2051" name="Clip" r:id="rId5" imgW="1196640" imgH="1834920" progId="">
              <p:embed/>
            </p:oleObj>
          </a:graphicData>
        </a:graphic>
      </p:graphicFrame>
      <p:graphicFrame>
        <p:nvGraphicFramePr>
          <p:cNvPr id="2052" name="Object 6"/>
          <p:cNvGraphicFramePr>
            <a:graphicFrameLocks noChangeAspect="1"/>
          </p:cNvGraphicFramePr>
          <p:nvPr/>
        </p:nvGraphicFramePr>
        <p:xfrm>
          <a:off x="857250" y="4572000"/>
          <a:ext cx="1976438" cy="1997075"/>
        </p:xfrm>
        <a:graphic>
          <a:graphicData uri="http://schemas.openxmlformats.org/presentationml/2006/ole">
            <p:oleObj spid="_x0000_s2052" name="Clip" r:id="rId6" imgW="1976760" imgH="1996920" progId="">
              <p:embed/>
            </p:oleObj>
          </a:graphicData>
        </a:graphic>
      </p:graphicFrame>
      <p:sp>
        <p:nvSpPr>
          <p:cNvPr id="2056" name="Rectangle 7"/>
          <p:cNvSpPr>
            <a:spLocks noChangeArrowheads="1"/>
          </p:cNvSpPr>
          <p:nvPr/>
        </p:nvSpPr>
        <p:spPr bwMode="auto">
          <a:xfrm>
            <a:off x="2411413" y="5373688"/>
            <a:ext cx="5040312" cy="1262062"/>
          </a:xfrm>
          <a:prstGeom prst="rect">
            <a:avLst/>
          </a:prstGeom>
          <a:noFill/>
          <a:ln w="9525">
            <a:noFill/>
            <a:miter lim="800000"/>
            <a:headEnd/>
            <a:tailEnd/>
          </a:ln>
        </p:spPr>
        <p:txBody>
          <a:bodyPr anchor="ctr">
            <a:spAutoFit/>
          </a:bodyPr>
          <a:lstStyle/>
          <a:p>
            <a:r>
              <a:rPr lang="en-GB" sz="2800">
                <a:cs typeface="Times New Roman" pitchFamily="18" charset="0"/>
              </a:rPr>
              <a:t>*</a:t>
            </a:r>
            <a:r>
              <a:rPr lang="en-GB" sz="1600">
                <a:cs typeface="Times New Roman" pitchFamily="18" charset="0"/>
              </a:rPr>
              <a:t>symposium n., </a:t>
            </a:r>
            <a:r>
              <a:rPr lang="en-GB" sz="1600" b="1">
                <a:cs typeface="Times New Roman" pitchFamily="18" charset="0"/>
              </a:rPr>
              <a:t>1</a:t>
            </a:r>
            <a:r>
              <a:rPr lang="en-GB" sz="1600">
                <a:cs typeface="Times New Roman" pitchFamily="18" charset="0"/>
              </a:rPr>
              <a:t>. A conference or meeting for the discussion of some subject, esp, an academic topic or social problem.  </a:t>
            </a:r>
            <a:r>
              <a:rPr lang="en-GB" sz="1600" b="1">
                <a:cs typeface="Times New Roman" pitchFamily="18" charset="0"/>
              </a:rPr>
              <a:t>2. </a:t>
            </a:r>
            <a:r>
              <a:rPr lang="en-GB" sz="1600">
                <a:cs typeface="Times New Roman" pitchFamily="18" charset="0"/>
              </a:rPr>
              <a:t>A drinking party with intellectual conversation, music, etc.</a:t>
            </a:r>
            <a:endParaRPr lang="en-GB" sz="36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mtClean="0"/>
              <a:t>About Long Finance </a:t>
            </a:r>
            <a:endParaRPr lang="en-GB"/>
          </a:p>
        </p:txBody>
      </p:sp>
      <p:pic>
        <p:nvPicPr>
          <p:cNvPr id="17412" name="Content Placeholder 3"/>
          <p:cNvPicPr>
            <a:picLocks noGrp="1" noChangeAspect="1" noChangeArrowheads="1"/>
          </p:cNvPicPr>
          <p:nvPr>
            <p:ph idx="1"/>
          </p:nvPr>
        </p:nvPicPr>
        <p:blipFill>
          <a:blip r:embed="rId3"/>
          <a:srcRect/>
          <a:stretch>
            <a:fillRect/>
          </a:stretch>
        </p:blipFill>
        <p:spPr>
          <a:xfrm>
            <a:off x="1044575" y="1268413"/>
            <a:ext cx="3671888" cy="4745037"/>
          </a:xfrm>
          <a:ln w="12700">
            <a:solidFill>
              <a:srgbClr val="7030A0"/>
            </a:solidFill>
          </a:ln>
        </p:spPr>
      </p:pic>
      <p:sp>
        <p:nvSpPr>
          <p:cNvPr id="17413" name="TextBox 5"/>
          <p:cNvSpPr txBox="1">
            <a:spLocks noChangeArrowheads="1"/>
          </p:cNvSpPr>
          <p:nvPr/>
        </p:nvSpPr>
        <p:spPr bwMode="auto">
          <a:xfrm>
            <a:off x="4787900" y="1484313"/>
            <a:ext cx="4032250" cy="3970337"/>
          </a:xfrm>
          <a:prstGeom prst="rect">
            <a:avLst/>
          </a:prstGeom>
          <a:noFill/>
          <a:ln w="9525">
            <a:noFill/>
            <a:miter lim="800000"/>
            <a:headEnd/>
            <a:tailEnd/>
          </a:ln>
        </p:spPr>
        <p:txBody>
          <a:bodyPr>
            <a:spAutoFit/>
          </a:bodyPr>
          <a:lstStyle/>
          <a:p>
            <a:pPr algn="ctr"/>
            <a:r>
              <a:rPr lang="cy-GB" b="1" i="1">
                <a:solidFill>
                  <a:srgbClr val="FF0000"/>
                </a:solidFill>
              </a:rPr>
              <a:t>‘When would we know our financial system is working?’</a:t>
            </a:r>
          </a:p>
          <a:p>
            <a:endParaRPr lang="cy-GB"/>
          </a:p>
          <a:p>
            <a:r>
              <a:rPr lang="cy-GB" b="1"/>
              <a:t>Objectives:</a:t>
            </a:r>
          </a:p>
          <a:p>
            <a:pPr>
              <a:buFont typeface="Symbol" pitchFamily="18" charset="2"/>
              <a:buChar char="¨"/>
            </a:pPr>
            <a:r>
              <a:rPr lang="cy-GB"/>
              <a:t> Expand Frontiers</a:t>
            </a:r>
          </a:p>
          <a:p>
            <a:pPr>
              <a:buFont typeface="Symbol" pitchFamily="18" charset="2"/>
              <a:buChar char="¨"/>
            </a:pPr>
            <a:r>
              <a:rPr lang="cy-GB"/>
              <a:t> Change Systems</a:t>
            </a:r>
          </a:p>
          <a:p>
            <a:pPr>
              <a:buFont typeface="Symbol" pitchFamily="18" charset="2"/>
              <a:buChar char="¨"/>
            </a:pPr>
            <a:r>
              <a:rPr lang="cy-GB"/>
              <a:t> Deliver Services</a:t>
            </a:r>
          </a:p>
          <a:p>
            <a:pPr>
              <a:buFont typeface="Symbol" pitchFamily="18" charset="2"/>
              <a:buChar char="¨"/>
            </a:pPr>
            <a:r>
              <a:rPr lang="cy-GB"/>
              <a:t> Build Communities</a:t>
            </a:r>
          </a:p>
          <a:p>
            <a:endParaRPr lang="cy-GB"/>
          </a:p>
          <a:p>
            <a:r>
              <a:rPr lang="cy-GB" b="1"/>
              <a:t>Programmes:</a:t>
            </a:r>
          </a:p>
          <a:p>
            <a:pPr>
              <a:buFont typeface="Symbol" pitchFamily="18" charset="2"/>
              <a:buChar char="¨"/>
            </a:pPr>
            <a:r>
              <a:rPr lang="cy-GB"/>
              <a:t> London Accord</a:t>
            </a:r>
          </a:p>
          <a:p>
            <a:pPr>
              <a:buFont typeface="Symbol" pitchFamily="18" charset="2"/>
              <a:buChar char="¨"/>
            </a:pPr>
            <a:r>
              <a:rPr lang="cy-GB"/>
              <a:t> Financial Centre Futures</a:t>
            </a:r>
          </a:p>
          <a:p>
            <a:pPr>
              <a:buFont typeface="Symbol" pitchFamily="18" charset="2"/>
              <a:buChar char="¨"/>
            </a:pPr>
            <a:r>
              <a:rPr lang="cy-GB"/>
              <a:t> Meta-Commerce</a:t>
            </a:r>
          </a:p>
          <a:p>
            <a:pPr>
              <a:buFont typeface="Symbol" pitchFamily="18" charset="2"/>
              <a:buChar char="¨"/>
            </a:pPr>
            <a:r>
              <a:rPr lang="cy-GB"/>
              <a:t> Eternal Coin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600" y="188640"/>
            <a:ext cx="7200800" cy="584775"/>
          </a:xfrm>
        </p:spPr>
        <p:txBody>
          <a:bodyPr/>
          <a:lstStyle/>
          <a:p>
            <a:pPr>
              <a:defRPr/>
            </a:pPr>
            <a:r>
              <a:rPr lang="en-GB" sz="3200" smtClean="0"/>
              <a:t>The GFCI World</a:t>
            </a:r>
            <a:endParaRPr lang="en-GB" sz="3200"/>
          </a:p>
        </p:txBody>
      </p:sp>
      <p:sp>
        <p:nvSpPr>
          <p:cNvPr id="11" name="Rectangle 10"/>
          <p:cNvSpPr/>
          <p:nvPr/>
        </p:nvSpPr>
        <p:spPr>
          <a:xfrm>
            <a:off x="4356100" y="1341438"/>
            <a:ext cx="144463"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charset="0"/>
            </a:endParaRPr>
          </a:p>
        </p:txBody>
      </p:sp>
      <p:pic>
        <p:nvPicPr>
          <p:cNvPr id="19461" name="Picture 9"/>
          <p:cNvPicPr>
            <a:picLocks noChangeAspect="1" noChangeArrowheads="1"/>
          </p:cNvPicPr>
          <p:nvPr/>
        </p:nvPicPr>
        <p:blipFill>
          <a:blip r:embed="rId3"/>
          <a:srcRect/>
          <a:stretch>
            <a:fillRect/>
          </a:stretch>
        </p:blipFill>
        <p:spPr bwMode="auto">
          <a:xfrm>
            <a:off x="34925" y="1196975"/>
            <a:ext cx="8999538" cy="504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a:spLocks noGrp="1"/>
          </p:cNvSpPr>
          <p:nvPr>
            <p:ph idx="1"/>
          </p:nvPr>
        </p:nvSpPr>
        <p:spPr>
          <a:xfrm>
            <a:off x="2147888" y="925513"/>
            <a:ext cx="4970462" cy="558800"/>
          </a:xfrm>
        </p:spPr>
        <p:txBody>
          <a:bodyPr/>
          <a:lstStyle/>
          <a:p>
            <a:pPr marL="0" indent="0">
              <a:buFont typeface="Arial" charset="0"/>
              <a:buNone/>
            </a:pPr>
            <a:r>
              <a:rPr lang="en-GB" altLang="en-US" sz="2400" smtClean="0">
                <a:latin typeface="Arial" charset="0"/>
                <a:cs typeface="Arial" charset="0"/>
              </a:rPr>
              <a:t>Greater volatility and uncertainty</a:t>
            </a:r>
            <a:endParaRPr lang="en-GB" altLang="en-US" smtClean="0">
              <a:latin typeface="Arial" charset="0"/>
              <a:cs typeface="Arial" charset="0"/>
            </a:endParaRPr>
          </a:p>
        </p:txBody>
      </p:sp>
      <p:sp>
        <p:nvSpPr>
          <p:cNvPr id="3" name="Title 2"/>
          <p:cNvSpPr>
            <a:spLocks noGrp="1"/>
          </p:cNvSpPr>
          <p:nvPr>
            <p:ph type="title"/>
          </p:nvPr>
        </p:nvSpPr>
        <p:spPr>
          <a:xfrm>
            <a:off x="899592" y="188640"/>
            <a:ext cx="7344816" cy="584775"/>
          </a:xfrm>
        </p:spPr>
        <p:txBody>
          <a:bodyPr/>
          <a:lstStyle/>
          <a:p>
            <a:pPr>
              <a:defRPr/>
            </a:pPr>
            <a:r>
              <a:rPr lang="en-GB" sz="3200" smtClean="0"/>
              <a:t>Headline Findings (1)</a:t>
            </a:r>
            <a:endParaRPr lang="en-GB" sz="3200"/>
          </a:p>
        </p:txBody>
      </p:sp>
      <p:sp>
        <p:nvSpPr>
          <p:cNvPr id="21509" name="TextBox 5"/>
          <p:cNvSpPr txBox="1">
            <a:spLocks noChangeArrowheads="1"/>
          </p:cNvSpPr>
          <p:nvPr/>
        </p:nvSpPr>
        <p:spPr bwMode="auto">
          <a:xfrm>
            <a:off x="468313" y="1700213"/>
            <a:ext cx="719137" cy="369887"/>
          </a:xfrm>
          <a:prstGeom prst="rect">
            <a:avLst/>
          </a:prstGeom>
          <a:solidFill>
            <a:schemeClr val="bg1"/>
          </a:solidFill>
          <a:ln w="9525">
            <a:noFill/>
            <a:miter lim="800000"/>
            <a:headEnd/>
            <a:tailEnd/>
          </a:ln>
        </p:spPr>
        <p:txBody>
          <a:bodyPr>
            <a:spAutoFit/>
          </a:bodyPr>
          <a:lstStyle/>
          <a:p>
            <a:endParaRPr lang="en-GB" altLang="en-US"/>
          </a:p>
        </p:txBody>
      </p:sp>
      <p:pic>
        <p:nvPicPr>
          <p:cNvPr id="21510" name="Picture 9"/>
          <p:cNvPicPr>
            <a:picLocks noChangeAspect="1" noChangeArrowheads="1"/>
          </p:cNvPicPr>
          <p:nvPr/>
        </p:nvPicPr>
        <p:blipFill>
          <a:blip r:embed="rId3"/>
          <a:srcRect/>
          <a:stretch>
            <a:fillRect/>
          </a:stretch>
        </p:blipFill>
        <p:spPr bwMode="auto">
          <a:xfrm>
            <a:off x="250825" y="1484313"/>
            <a:ext cx="8764588" cy="4392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600" y="188640"/>
            <a:ext cx="7272808" cy="584775"/>
          </a:xfrm>
        </p:spPr>
        <p:txBody>
          <a:bodyPr/>
          <a:lstStyle/>
          <a:p>
            <a:pPr>
              <a:defRPr/>
            </a:pPr>
            <a:r>
              <a:rPr lang="en-GB" sz="3200" smtClean="0"/>
              <a:t> Top Twenty GFCI 15 Centres</a:t>
            </a:r>
            <a:endParaRPr lang="en-GB" sz="3200"/>
          </a:p>
        </p:txBody>
      </p:sp>
      <p:pic>
        <p:nvPicPr>
          <p:cNvPr id="23556" name="Picture 7"/>
          <p:cNvPicPr>
            <a:picLocks noChangeAspect="1" noChangeArrowheads="1"/>
          </p:cNvPicPr>
          <p:nvPr/>
        </p:nvPicPr>
        <p:blipFill>
          <a:blip r:embed="rId3"/>
          <a:srcRect/>
          <a:stretch>
            <a:fillRect/>
          </a:stretch>
        </p:blipFill>
        <p:spPr bwMode="auto">
          <a:xfrm>
            <a:off x="1824038" y="892175"/>
            <a:ext cx="5495925" cy="570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4"/>
          <p:cNvPicPr>
            <a:picLocks noChangeAspect="1" noChangeArrowheads="1"/>
          </p:cNvPicPr>
          <p:nvPr/>
        </p:nvPicPr>
        <p:blipFill>
          <a:blip r:embed="rId3"/>
          <a:srcRect/>
          <a:stretch>
            <a:fillRect/>
          </a:stretch>
        </p:blipFill>
        <p:spPr bwMode="auto">
          <a:xfrm>
            <a:off x="900113" y="2433638"/>
            <a:ext cx="7272337" cy="3992562"/>
          </a:xfrm>
          <a:prstGeom prst="rect">
            <a:avLst/>
          </a:prstGeom>
          <a:noFill/>
          <a:ln w="9525">
            <a:noFill/>
            <a:miter lim="800000"/>
            <a:headEnd/>
            <a:tailEnd/>
          </a:ln>
        </p:spPr>
      </p:pic>
      <p:sp>
        <p:nvSpPr>
          <p:cNvPr id="25602" name="Content Placeholder 1"/>
          <p:cNvSpPr>
            <a:spLocks noGrp="1"/>
          </p:cNvSpPr>
          <p:nvPr>
            <p:ph idx="1"/>
          </p:nvPr>
        </p:nvSpPr>
        <p:spPr>
          <a:xfrm>
            <a:off x="325438" y="1125538"/>
            <a:ext cx="8567737" cy="1223962"/>
          </a:xfrm>
        </p:spPr>
        <p:txBody>
          <a:bodyPr/>
          <a:lstStyle/>
          <a:p>
            <a:r>
              <a:rPr lang="en-GB" altLang="en-US" sz="2400" smtClean="0">
                <a:latin typeface="Arial" charset="0"/>
                <a:cs typeface="Arial" charset="0"/>
              </a:rPr>
              <a:t>New York is now  in first place</a:t>
            </a:r>
          </a:p>
          <a:p>
            <a:r>
              <a:rPr lang="en-GB" altLang="en-US" sz="2400" smtClean="0">
                <a:latin typeface="Arial" charset="0"/>
                <a:cs typeface="Arial" charset="0"/>
              </a:rPr>
              <a:t>Hong Kong and Singapore continue to gain on New York and London</a:t>
            </a:r>
          </a:p>
        </p:txBody>
      </p:sp>
      <p:sp>
        <p:nvSpPr>
          <p:cNvPr id="3" name="Title 2"/>
          <p:cNvSpPr>
            <a:spLocks noGrp="1"/>
          </p:cNvSpPr>
          <p:nvPr>
            <p:ph type="title"/>
          </p:nvPr>
        </p:nvSpPr>
        <p:spPr>
          <a:xfrm>
            <a:off x="971550" y="116632"/>
            <a:ext cx="7200850" cy="646331"/>
          </a:xfrm>
        </p:spPr>
        <p:txBody>
          <a:bodyPr/>
          <a:lstStyle/>
          <a:p>
            <a:pPr>
              <a:defRPr/>
            </a:pPr>
            <a:r>
              <a:rPr lang="en-GB" smtClean="0"/>
              <a:t>Headline Findings  (2)</a:t>
            </a:r>
            <a:endParaRPr lang="en-GB"/>
          </a:p>
        </p:txBody>
      </p:sp>
      <p:cxnSp>
        <p:nvCxnSpPr>
          <p:cNvPr id="10" name="Straight Connector 9"/>
          <p:cNvCxnSpPr/>
          <p:nvPr/>
        </p:nvCxnSpPr>
        <p:spPr>
          <a:xfrm>
            <a:off x="1547813" y="3213100"/>
            <a:ext cx="6192837" cy="2873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476375" y="3644900"/>
            <a:ext cx="6264275" cy="10795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608" name="TextBox 12"/>
          <p:cNvSpPr txBox="1">
            <a:spLocks noChangeArrowheads="1"/>
          </p:cNvSpPr>
          <p:nvPr/>
        </p:nvSpPr>
        <p:spPr bwMode="auto">
          <a:xfrm>
            <a:off x="3852863" y="2276475"/>
            <a:ext cx="2879725" cy="306388"/>
          </a:xfrm>
          <a:prstGeom prst="rect">
            <a:avLst/>
          </a:prstGeom>
          <a:noFill/>
          <a:ln w="9525">
            <a:noFill/>
            <a:miter lim="800000"/>
            <a:headEnd/>
            <a:tailEnd/>
          </a:ln>
        </p:spPr>
        <p:txBody>
          <a:bodyPr>
            <a:spAutoFit/>
          </a:bodyPr>
          <a:lstStyle/>
          <a:p>
            <a:r>
              <a:rPr lang="en-GB" altLang="en-US" sz="1400"/>
              <a:t>New York / London Trend Line</a:t>
            </a:r>
          </a:p>
        </p:txBody>
      </p:sp>
      <p:cxnSp>
        <p:nvCxnSpPr>
          <p:cNvPr id="15" name="Straight Arrow Connector 14"/>
          <p:cNvCxnSpPr/>
          <p:nvPr/>
        </p:nvCxnSpPr>
        <p:spPr>
          <a:xfrm flipH="1">
            <a:off x="4787900" y="2565400"/>
            <a:ext cx="790575" cy="701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10" name="TextBox 16"/>
          <p:cNvSpPr txBox="1">
            <a:spLocks noChangeArrowheads="1"/>
          </p:cNvSpPr>
          <p:nvPr/>
        </p:nvSpPr>
        <p:spPr bwMode="auto">
          <a:xfrm>
            <a:off x="3995738" y="4797425"/>
            <a:ext cx="3095625" cy="307975"/>
          </a:xfrm>
          <a:prstGeom prst="rect">
            <a:avLst/>
          </a:prstGeom>
          <a:noFill/>
          <a:ln w="9525">
            <a:noFill/>
            <a:miter lim="800000"/>
            <a:headEnd/>
            <a:tailEnd/>
          </a:ln>
        </p:spPr>
        <p:txBody>
          <a:bodyPr>
            <a:spAutoFit/>
          </a:bodyPr>
          <a:lstStyle/>
          <a:p>
            <a:r>
              <a:rPr lang="en-GB" altLang="en-US" sz="1400"/>
              <a:t>Hong Kong / Singapore Trend Line</a:t>
            </a:r>
          </a:p>
        </p:txBody>
      </p:sp>
      <p:cxnSp>
        <p:nvCxnSpPr>
          <p:cNvPr id="18" name="Straight Arrow Connector 17"/>
          <p:cNvCxnSpPr/>
          <p:nvPr/>
        </p:nvCxnSpPr>
        <p:spPr>
          <a:xfrm flipH="1" flipV="1">
            <a:off x="4716463" y="4221163"/>
            <a:ext cx="898525" cy="5032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600" y="188640"/>
            <a:ext cx="7200800" cy="584775"/>
          </a:xfrm>
        </p:spPr>
        <p:txBody>
          <a:bodyPr/>
          <a:lstStyle/>
          <a:p>
            <a:pPr>
              <a:defRPr/>
            </a:pPr>
            <a:r>
              <a:rPr lang="en-GB" sz="3200" smtClean="0"/>
              <a:t>Headline Findings (6)</a:t>
            </a:r>
            <a:endParaRPr lang="en-GB" sz="3200"/>
          </a:p>
        </p:txBody>
      </p:sp>
      <p:sp>
        <p:nvSpPr>
          <p:cNvPr id="27652" name="TextBox 5"/>
          <p:cNvSpPr txBox="1">
            <a:spLocks noChangeArrowheads="1"/>
          </p:cNvSpPr>
          <p:nvPr/>
        </p:nvSpPr>
        <p:spPr bwMode="auto">
          <a:xfrm>
            <a:off x="395288" y="1700213"/>
            <a:ext cx="1008062" cy="369887"/>
          </a:xfrm>
          <a:prstGeom prst="rect">
            <a:avLst/>
          </a:prstGeom>
          <a:solidFill>
            <a:schemeClr val="bg1"/>
          </a:solidFill>
          <a:ln w="9525">
            <a:noFill/>
            <a:miter lim="800000"/>
            <a:headEnd/>
            <a:tailEnd/>
          </a:ln>
        </p:spPr>
        <p:txBody>
          <a:bodyPr>
            <a:spAutoFit/>
          </a:bodyPr>
          <a:lstStyle/>
          <a:p>
            <a:endParaRPr lang="en-GB" altLang="en-US"/>
          </a:p>
        </p:txBody>
      </p:sp>
      <p:sp>
        <p:nvSpPr>
          <p:cNvPr id="27653" name="Content Placeholder 1"/>
          <p:cNvSpPr txBox="1">
            <a:spLocks/>
          </p:cNvSpPr>
          <p:nvPr/>
        </p:nvSpPr>
        <p:spPr bwMode="auto">
          <a:xfrm>
            <a:off x="1187450" y="908050"/>
            <a:ext cx="7345363" cy="649288"/>
          </a:xfrm>
          <a:prstGeom prst="rect">
            <a:avLst/>
          </a:prstGeom>
          <a:noFill/>
          <a:ln w="9525">
            <a:noFill/>
            <a:miter lim="800000"/>
            <a:headEnd/>
            <a:tailEnd/>
          </a:ln>
        </p:spPr>
        <p:txBody>
          <a:bodyPr/>
          <a:lstStyle/>
          <a:p>
            <a:pPr>
              <a:spcBef>
                <a:spcPct val="20000"/>
              </a:spcBef>
              <a:buClr>
                <a:srgbClr val="FF0000"/>
              </a:buClr>
            </a:pPr>
            <a:r>
              <a:rPr lang="en-US" altLang="en-US" b="1"/>
              <a:t>Offshore centres struggle with reputation and regulation.</a:t>
            </a:r>
            <a:r>
              <a:rPr lang="en-US" altLang="en-US"/>
              <a:t>  All except Gibraltar and the British Virgin Islands decline in the ranks. </a:t>
            </a:r>
            <a:endParaRPr lang="en-GB" altLang="en-US"/>
          </a:p>
        </p:txBody>
      </p:sp>
      <p:pic>
        <p:nvPicPr>
          <p:cNvPr id="27654" name="Picture 9"/>
          <p:cNvPicPr>
            <a:picLocks noChangeAspect="1" noChangeArrowheads="1"/>
          </p:cNvPicPr>
          <p:nvPr/>
        </p:nvPicPr>
        <p:blipFill>
          <a:blip r:embed="rId3"/>
          <a:srcRect/>
          <a:stretch>
            <a:fillRect/>
          </a:stretch>
        </p:blipFill>
        <p:spPr bwMode="auto">
          <a:xfrm>
            <a:off x="252413" y="1628775"/>
            <a:ext cx="8482012" cy="482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600" y="188640"/>
            <a:ext cx="7200800" cy="584775"/>
          </a:xfrm>
        </p:spPr>
        <p:txBody>
          <a:bodyPr numCol="1" anchorCtr="0" compatLnSpc="1">
            <a:prstTxWarp prst="textNoShape">
              <a:avLst/>
            </a:prstTxWarp>
          </a:bodyPr>
          <a:lstStyle/>
          <a:p>
            <a:pPr>
              <a:defRPr/>
            </a:pPr>
            <a:r>
              <a:rPr lang="en-GB" sz="3200" smtClean="0">
                <a:latin typeface="Arial" charset="0"/>
                <a:cs typeface="Arial" charset="0"/>
              </a:rPr>
              <a:t>Reputational “Disadvantage”</a:t>
            </a:r>
          </a:p>
        </p:txBody>
      </p:sp>
      <p:pic>
        <p:nvPicPr>
          <p:cNvPr id="29700" name="Picture 7"/>
          <p:cNvPicPr>
            <a:picLocks noChangeAspect="1" noChangeArrowheads="1"/>
          </p:cNvPicPr>
          <p:nvPr/>
        </p:nvPicPr>
        <p:blipFill>
          <a:blip r:embed="rId3"/>
          <a:srcRect/>
          <a:stretch>
            <a:fillRect/>
          </a:stretch>
        </p:blipFill>
        <p:spPr bwMode="auto">
          <a:xfrm>
            <a:off x="179388" y="1484313"/>
            <a:ext cx="8653462" cy="3673475"/>
          </a:xfrm>
          <a:prstGeom prst="rect">
            <a:avLst/>
          </a:prstGeom>
          <a:noFill/>
          <a:ln w="9525">
            <a:noFill/>
            <a:miter lim="800000"/>
            <a:headEnd/>
            <a:tailEnd/>
          </a:ln>
        </p:spPr>
      </p:pic>
      <p:pic>
        <p:nvPicPr>
          <p:cNvPr id="29701" name="Picture 7"/>
          <p:cNvPicPr>
            <a:picLocks noChangeAspect="1" noChangeArrowheads="1"/>
          </p:cNvPicPr>
          <p:nvPr/>
        </p:nvPicPr>
        <p:blipFill>
          <a:blip r:embed="rId4"/>
          <a:srcRect l="15511" t="3426" r="69707" b="89302"/>
          <a:stretch>
            <a:fillRect/>
          </a:stretch>
        </p:blipFill>
        <p:spPr bwMode="auto">
          <a:xfrm>
            <a:off x="323850" y="1628775"/>
            <a:ext cx="1511300" cy="28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F PPT 2014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LF PPT 2014 Master.potx</Template>
  <TotalTime>5938</TotalTime>
  <Words>703</Words>
  <Application>Microsoft Office PowerPoint</Application>
  <PresentationFormat>On-screen Show (4:3)</PresentationFormat>
  <Paragraphs>142</Paragraphs>
  <Slides>20</Slides>
  <Notes>16</Notes>
  <HiddenSlides>0</HiddenSlides>
  <MMClips>0</MMClips>
  <ScaleCrop>false</ScaleCrop>
  <HeadingPairs>
    <vt:vector size="8" baseType="variant">
      <vt:variant>
        <vt:lpstr>Fonts Used</vt:lpstr>
      </vt:variant>
      <vt:variant>
        <vt:i4>7</vt:i4>
      </vt:variant>
      <vt:variant>
        <vt:lpstr>Design Template</vt:lpstr>
      </vt:variant>
      <vt:variant>
        <vt:i4>2</vt:i4>
      </vt:variant>
      <vt:variant>
        <vt:lpstr>Embedded OLE Servers</vt:lpstr>
      </vt:variant>
      <vt:variant>
        <vt:i4>1</vt:i4>
      </vt:variant>
      <vt:variant>
        <vt:lpstr>Slide Titles</vt:lpstr>
      </vt:variant>
      <vt:variant>
        <vt:i4>20</vt:i4>
      </vt:variant>
    </vt:vector>
  </HeadingPairs>
  <TitlesOfParts>
    <vt:vector size="30" baseType="lpstr">
      <vt:lpstr>Arial</vt:lpstr>
      <vt:lpstr>Wingdings</vt:lpstr>
      <vt:lpstr>Calibri</vt:lpstr>
      <vt:lpstr>Verdana</vt:lpstr>
      <vt:lpstr>Symbol</vt:lpstr>
      <vt:lpstr>Balthazar</vt:lpstr>
      <vt:lpstr>Times New Roman</vt:lpstr>
      <vt:lpstr>LF PPT 2014 Master</vt:lpstr>
      <vt:lpstr>LF PPT 2014 Master</vt:lpstr>
      <vt:lpstr>Clip</vt:lpstr>
      <vt:lpstr>Long Finance - Gresham College Symposium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zyn-stephanie</dc:creator>
  <cp:lastModifiedBy>j.franklin</cp:lastModifiedBy>
  <cp:revision>227</cp:revision>
  <dcterms:created xsi:type="dcterms:W3CDTF">2010-01-14T16:44:58Z</dcterms:created>
  <dcterms:modified xsi:type="dcterms:W3CDTF">2014-03-27T09:56:46Z</dcterms:modified>
</cp:coreProperties>
</file>