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77" r:id="rId3"/>
    <p:sldId id="280" r:id="rId4"/>
    <p:sldId id="281" r:id="rId5"/>
    <p:sldId id="282" r:id="rId6"/>
    <p:sldId id="283" r:id="rId7"/>
    <p:sldId id="287" r:id="rId8"/>
    <p:sldId id="284" r:id="rId9"/>
    <p:sldId id="288" r:id="rId10"/>
    <p:sldId id="300" r:id="rId11"/>
    <p:sldId id="289" r:id="rId12"/>
    <p:sldId id="296" r:id="rId13"/>
    <p:sldId id="274" r:id="rId14"/>
    <p:sldId id="297" r:id="rId15"/>
    <p:sldId id="298" r:id="rId16"/>
    <p:sldId id="302" r:id="rId17"/>
    <p:sldId id="295" r:id="rId18"/>
    <p:sldId id="291" r:id="rId19"/>
    <p:sldId id="294" r:id="rId20"/>
    <p:sldId id="299" r:id="rId21"/>
    <p:sldId id="261" r:id="rId22"/>
    <p:sldId id="263" r:id="rId23"/>
    <p:sldId id="301" r:id="rId24"/>
    <p:sldId id="262" r:id="rId25"/>
    <p:sldId id="257" r:id="rId26"/>
    <p:sldId id="292" r:id="rId27"/>
    <p:sldId id="285" r:id="rId28"/>
    <p:sldId id="276" r:id="rId29"/>
    <p:sldId id="271" r:id="rId30"/>
    <p:sldId id="304" r:id="rId31"/>
    <p:sldId id="305" r:id="rId32"/>
    <p:sldId id="306" r:id="rId33"/>
    <p:sldId id="307" r:id="rId34"/>
    <p:sldId id="264" r:id="rId35"/>
    <p:sldId id="286" r:id="rId36"/>
    <p:sldId id="308" r:id="rId37"/>
    <p:sldId id="310" r:id="rId38"/>
    <p:sldId id="311" r:id="rId39"/>
    <p:sldId id="312" r:id="rId40"/>
    <p:sldId id="309" r:id="rId41"/>
    <p:sldId id="27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08D21-008C-4A9C-8A94-92466FB342EA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DAF66-AB42-4D0E-B1DE-CCE76EF8A1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36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DAF66-AB42-4D0E-B1DE-CCE76EF8A11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DAF66-AB42-4D0E-B1DE-CCE76EF8A11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DAF66-AB42-4D0E-B1DE-CCE76EF8A111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EC10-51CA-447A-9D8E-125E9B2F611A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EC10-51CA-447A-9D8E-125E9B2F611A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88EAB-57B3-4DB0-971D-1858A06F2FC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1"/>
            <a:ext cx="9036496" cy="13681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Health and the Seven Ages of Man: </a:t>
            </a:r>
            <a:br>
              <a:rPr lang="en-GB" dirty="0" smtClean="0"/>
            </a:br>
            <a:r>
              <a:rPr lang="en-GB" sz="3600" dirty="0" smtClean="0"/>
              <a:t>Serious ill health in the very old and the very young.</a:t>
            </a:r>
            <a:endParaRPr lang="en-GB" sz="3600" dirty="0"/>
          </a:p>
        </p:txBody>
      </p:sp>
      <p:pic>
        <p:nvPicPr>
          <p:cNvPr id="4" name="Content Placeholder 3" descr="klimt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556792"/>
            <a:ext cx="2804130" cy="3862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5589240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Christopher Whitty</a:t>
            </a:r>
          </a:p>
          <a:p>
            <a:pPr algn="ctr"/>
            <a:r>
              <a:rPr lang="en-GB" sz="2400" dirty="0" smtClean="0"/>
              <a:t>Gresham College 2014</a:t>
            </a:r>
            <a:endParaRPr lang="en-GB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“Africa is experiencing some of the biggest falls in child mortality ever seen, anywhere.” </a:t>
            </a:r>
            <a:br>
              <a:rPr lang="en-GB" sz="3200" dirty="0" smtClean="0"/>
            </a:br>
            <a:r>
              <a:rPr lang="en-GB" sz="1800" i="1" dirty="0" smtClean="0"/>
              <a:t>(Economist 2012)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/>
              <a:t>In Africa, Asia and Latin America incidence of many major infectious diseases falling fast over the last decade.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Economic growth, but also a bold vision, great generosity, and well targeted science.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Can we say the same of our vision for the health of the old?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5" name="Content Placeholder 4" descr="economist falls mortality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1430" y="1600200"/>
            <a:ext cx="2582806" cy="49251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General economic development and reductions in malnutrition </a:t>
            </a:r>
            <a:r>
              <a:rPr lang="en-GB" sz="2000" i="1" dirty="0" smtClean="0"/>
              <a:t>(UN).</a:t>
            </a:r>
            <a:endParaRPr lang="en-GB" sz="2000" i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7132" t="9875" r="50076" b="4541"/>
          <a:stretch>
            <a:fillRect/>
          </a:stretch>
        </p:blipFill>
        <p:spPr bwMode="auto">
          <a:xfrm>
            <a:off x="4067944" y="1196752"/>
            <a:ext cx="485223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christopherwhitty\Pictures\stunting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782" y="4149080"/>
            <a:ext cx="4226194" cy="2121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1556792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Strong correlation between malnutrition and mortality.</a:t>
            </a:r>
          </a:p>
          <a:p>
            <a:endParaRPr lang="en-GB" sz="2400" dirty="0" smtClean="0"/>
          </a:p>
          <a:p>
            <a:r>
              <a:rPr lang="en-GB" sz="2400" dirty="0" smtClean="0"/>
              <a:t>Includes protein-energy malnutrition and specific deficiencies such as Vitamin A.</a:t>
            </a:r>
            <a:endParaRPr lang="en-GB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Multiple small interventions are essential </a:t>
            </a:r>
            <a:r>
              <a:rPr lang="en-GB" sz="1800" i="1" dirty="0" smtClean="0"/>
              <a:t>(WHO data)</a:t>
            </a:r>
            <a:endParaRPr lang="en-GB" sz="1800" i="1" dirty="0"/>
          </a:p>
        </p:txBody>
      </p:sp>
      <p:pic>
        <p:nvPicPr>
          <p:cNvPr id="7" name="Content Placeholder 6" descr="Vitamin 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0377" y="3789040"/>
            <a:ext cx="4963623" cy="2945447"/>
          </a:xfrm>
        </p:spPr>
      </p:pic>
      <p:pic>
        <p:nvPicPr>
          <p:cNvPr id="29697" name="Picture 1" descr="C:\Users\christopherwhitty\Pictures\harvestplus-orange-flesh-sweet-pota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3175000" cy="2381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772816"/>
            <a:ext cx="38164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For Vitamin A, examples include:</a:t>
            </a:r>
          </a:p>
          <a:p>
            <a:endParaRPr lang="en-GB" sz="2400" dirty="0" smtClean="0"/>
          </a:p>
          <a:p>
            <a:r>
              <a:rPr lang="en-GB" sz="2400" dirty="0" smtClean="0"/>
              <a:t>Better balanced diets.</a:t>
            </a:r>
          </a:p>
          <a:p>
            <a:endParaRPr lang="en-GB" sz="2400" dirty="0" smtClean="0"/>
          </a:p>
          <a:p>
            <a:r>
              <a:rPr lang="en-GB" sz="2400" dirty="0" smtClean="0"/>
              <a:t>Breeding in higher Vitamin A- </a:t>
            </a:r>
            <a:r>
              <a:rPr lang="en-GB" sz="2400" dirty="0" err="1" smtClean="0"/>
              <a:t>eg</a:t>
            </a:r>
            <a:r>
              <a:rPr lang="en-GB" sz="2400" dirty="0" smtClean="0"/>
              <a:t> orange-fleshed sweet potato</a:t>
            </a:r>
          </a:p>
          <a:p>
            <a:endParaRPr lang="en-GB" sz="2400" dirty="0" smtClean="0"/>
          </a:p>
          <a:p>
            <a:r>
              <a:rPr lang="en-GB" sz="2400" dirty="0" smtClean="0"/>
              <a:t>Supplementing foods</a:t>
            </a:r>
          </a:p>
          <a:p>
            <a:endParaRPr lang="en-GB" sz="2400" dirty="0" smtClean="0"/>
          </a:p>
          <a:p>
            <a:r>
              <a:rPr lang="en-GB" sz="2400" dirty="0" smtClean="0"/>
              <a:t>Emergency high-dose Vitamin A during epidemics.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en-GB" sz="3200" dirty="0" smtClean="0"/>
              <a:t>Reduction in many serious insect-transmitted diseases, especially malaria in Africa.</a:t>
            </a:r>
            <a:br>
              <a:rPr lang="en-GB" sz="3200" dirty="0" smtClean="0"/>
            </a:br>
            <a:r>
              <a:rPr lang="en-GB" sz="1800" i="1" dirty="0" smtClean="0"/>
              <a:t>(WHO World Malaria Report 2013- reduction in under 5 child deaths from malaria).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pic>
        <p:nvPicPr>
          <p:cNvPr id="8" name="Content Placeholder 7" descr="MalariaBedNe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4241"/>
          <a:stretch>
            <a:fillRect/>
          </a:stretch>
        </p:blipFill>
        <p:spPr>
          <a:xfrm>
            <a:off x="467544" y="4221088"/>
            <a:ext cx="3008898" cy="2304256"/>
          </a:xfrm>
        </p:spPr>
      </p:pic>
      <p:pic>
        <p:nvPicPr>
          <p:cNvPr id="2867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52391" t="31129" r="7377" b="23357"/>
          <a:stretch>
            <a:fillRect/>
          </a:stretch>
        </p:blipFill>
        <p:spPr bwMode="auto">
          <a:xfrm>
            <a:off x="3800485" y="2492895"/>
            <a:ext cx="5091995" cy="3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C:\Users\christopherwhitty\Pictures\malaria mosqui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00808"/>
            <a:ext cx="2977031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Water and sanitation</a:t>
            </a:r>
            <a:endParaRPr lang="en-GB" sz="3600" dirty="0"/>
          </a:p>
        </p:txBody>
      </p:sp>
      <p:pic>
        <p:nvPicPr>
          <p:cNvPr id="9" name="Content Placeholder 8" descr="pit latri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420888"/>
            <a:ext cx="1591964" cy="3213138"/>
          </a:xfrm>
        </p:spPr>
      </p:pic>
      <p:pic>
        <p:nvPicPr>
          <p:cNvPr id="8" name="Content Placeholder 7" descr="water-pum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522240"/>
            <a:ext cx="4546848" cy="301939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Vaccine preventable deaths- huge strides forward, still room for significant progress.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608512" cy="49251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dirty="0" smtClean="0"/>
              <a:t>Children who die from diseases preventable by vaccines  recommended by WHO: 1.5M.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i="1" dirty="0" err="1" smtClean="0"/>
              <a:t>Haemophilus</a:t>
            </a:r>
            <a:r>
              <a:rPr lang="en-GB" i="1" dirty="0" smtClean="0"/>
              <a:t> </a:t>
            </a:r>
            <a:r>
              <a:rPr lang="en-GB" i="1" dirty="0" err="1" smtClean="0"/>
              <a:t>influenzae</a:t>
            </a:r>
            <a:r>
              <a:rPr lang="en-GB" dirty="0" smtClean="0"/>
              <a:t>: 199 000</a:t>
            </a:r>
          </a:p>
          <a:p>
            <a:pPr>
              <a:buNone/>
            </a:pPr>
            <a:r>
              <a:rPr lang="en-GB" dirty="0" err="1" smtClean="0"/>
              <a:t>Pertussis</a:t>
            </a:r>
            <a:r>
              <a:rPr lang="en-GB" dirty="0" smtClean="0"/>
              <a:t> (whooping cough): 195 000</a:t>
            </a:r>
          </a:p>
          <a:p>
            <a:pPr>
              <a:buNone/>
            </a:pPr>
            <a:r>
              <a:rPr lang="en-GB" dirty="0" smtClean="0"/>
              <a:t>Measles: 118 000</a:t>
            </a:r>
          </a:p>
          <a:p>
            <a:pPr>
              <a:buNone/>
            </a:pPr>
            <a:r>
              <a:rPr lang="en-GB" dirty="0" smtClean="0"/>
              <a:t>Neonatal tetanus: 59 000</a:t>
            </a:r>
          </a:p>
          <a:p>
            <a:pPr>
              <a:buNone/>
            </a:pPr>
            <a:r>
              <a:rPr lang="en-GB" dirty="0" smtClean="0"/>
              <a:t>Tetanus (non-neonatal): 2 000</a:t>
            </a:r>
          </a:p>
          <a:p>
            <a:pPr>
              <a:buNone/>
            </a:pPr>
            <a:r>
              <a:rPr lang="en-GB" dirty="0" err="1" smtClean="0"/>
              <a:t>Pneumococcal</a:t>
            </a:r>
            <a:r>
              <a:rPr lang="en-GB" dirty="0" smtClean="0"/>
              <a:t> disease: 476 000</a:t>
            </a:r>
          </a:p>
          <a:p>
            <a:pPr>
              <a:buNone/>
            </a:pPr>
            <a:r>
              <a:rPr lang="en-GB" dirty="0" smtClean="0"/>
              <a:t>Rotavirus: 453 000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Nearly 17% of deaths in children under five are vaccine preventable (WHO).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525963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148064" y="1556792"/>
          <a:ext cx="3926800" cy="465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Acrobat Document" r:id="rId3" imgW="3657600" imgH="3657331" progId="AcroExch.Document.11">
                  <p:embed/>
                </p:oleObj>
              </mc:Choice>
              <mc:Fallback>
                <p:oleObj name="Acrobat Document" r:id="rId3" imgW="3657600" imgH="3657331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556792"/>
                        <a:ext cx="3926800" cy="465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Better curative services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More and better trained healthcare workers.</a:t>
            </a:r>
          </a:p>
          <a:p>
            <a:r>
              <a:rPr lang="en-GB" dirty="0" smtClean="0"/>
              <a:t>New drugs for neglected diseases.</a:t>
            </a:r>
          </a:p>
          <a:p>
            <a:r>
              <a:rPr lang="en-GB" dirty="0" smtClean="0"/>
              <a:t>Better diagnostics tests.</a:t>
            </a:r>
          </a:p>
          <a:p>
            <a:r>
              <a:rPr lang="en-GB" dirty="0" smtClean="0"/>
              <a:t>Mechanisms such as the Global Fund to make treatments affordable. </a:t>
            </a:r>
            <a:endParaRPr lang="en-GB" dirty="0"/>
          </a:p>
        </p:txBody>
      </p:sp>
      <p:pic>
        <p:nvPicPr>
          <p:cNvPr id="5" name="Content Placeholder 4" descr="HIV drug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0112" y="4109661"/>
            <a:ext cx="2611689" cy="1839620"/>
          </a:xfrm>
        </p:spPr>
      </p:pic>
      <p:pic>
        <p:nvPicPr>
          <p:cNvPr id="36866" name="Picture 2" descr="C:\Users\christopherwhitty\Pictures\african_nurs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268760"/>
            <a:ext cx="2592288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476672"/>
            <a:ext cx="813690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 smtClean="0"/>
              <a:t>“Results [in Niger]… show that about 59,000 lives were saved in children younger than 5 years in 2009, attributable to </a:t>
            </a:r>
          </a:p>
          <a:p>
            <a:pPr>
              <a:defRPr/>
            </a:pPr>
            <a:endParaRPr lang="en-GB" sz="2800" dirty="0" smtClean="0"/>
          </a:p>
          <a:p>
            <a:pPr>
              <a:defRPr/>
            </a:pPr>
            <a:r>
              <a:rPr lang="en-GB" sz="2800" dirty="0" smtClean="0"/>
              <a:t>-the </a:t>
            </a:r>
            <a:r>
              <a:rPr lang="en-GB" sz="2800" dirty="0" smtClean="0">
                <a:solidFill>
                  <a:schemeClr val="tx2"/>
                </a:solidFill>
              </a:rPr>
              <a:t>introduction of insecticide-treated </a:t>
            </a:r>
            <a:r>
              <a:rPr lang="en-GB" sz="2800" dirty="0" err="1" smtClean="0">
                <a:solidFill>
                  <a:schemeClr val="tx2"/>
                </a:solidFill>
              </a:rPr>
              <a:t>bednets</a:t>
            </a:r>
            <a:r>
              <a:rPr lang="en-GB" sz="2800" dirty="0" smtClean="0">
                <a:solidFill>
                  <a:schemeClr val="tx2"/>
                </a:solidFill>
              </a:rPr>
              <a:t> (25%); </a:t>
            </a:r>
          </a:p>
          <a:p>
            <a:pPr>
              <a:defRPr/>
            </a:pPr>
            <a:r>
              <a:rPr lang="en-GB" sz="2800" dirty="0" smtClean="0">
                <a:solidFill>
                  <a:schemeClr val="accent2"/>
                </a:solidFill>
              </a:rPr>
              <a:t>-improvements in nutritional status (19%); </a:t>
            </a:r>
          </a:p>
          <a:p>
            <a:pPr>
              <a:defRPr/>
            </a:pPr>
            <a:r>
              <a:rPr lang="en-GB" sz="2800" dirty="0" smtClean="0">
                <a:solidFill>
                  <a:srgbClr val="FF0000"/>
                </a:solidFill>
              </a:rPr>
              <a:t>-vitamin A supplementation (9%); </a:t>
            </a:r>
          </a:p>
          <a:p>
            <a:pPr>
              <a:defRPr/>
            </a:pP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-treatment of diarrhoea with </a:t>
            </a:r>
            <a:r>
              <a:rPr lang="en-GB" sz="2800" dirty="0" smtClean="0">
                <a:solidFill>
                  <a:srgbClr val="00B050"/>
                </a:solidFill>
              </a:rPr>
              <a:t>oral rehydration salts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zinc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2800" dirty="0" err="1" smtClean="0">
                <a:solidFill>
                  <a:schemeClr val="accent2">
                    <a:lumMod val="50000"/>
                  </a:schemeClr>
                </a:solidFill>
              </a:rPr>
              <a:t>careseeking</a:t>
            </a: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</a:rPr>
              <a:t> for fever, malaria, or childhood pneumonia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(22%); </a:t>
            </a:r>
          </a:p>
          <a:p>
            <a:pPr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-and vaccinations (11%).”  </a:t>
            </a:r>
          </a:p>
          <a:p>
            <a:pPr>
              <a:defRPr/>
            </a:pPr>
            <a:endParaRPr lang="en-GB" sz="28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i="1" dirty="0" err="1" smtClean="0">
                <a:solidFill>
                  <a:schemeClr val="tx2"/>
                </a:solidFill>
              </a:rPr>
              <a:t>Amouzou</a:t>
            </a:r>
            <a:r>
              <a:rPr lang="en-GB" i="1" dirty="0" smtClean="0">
                <a:solidFill>
                  <a:schemeClr val="tx2"/>
                </a:solidFill>
              </a:rPr>
              <a:t> et al, Lancet Sept 2012</a:t>
            </a:r>
            <a:r>
              <a:rPr lang="en-GB" dirty="0" smtClean="0">
                <a:solidFill>
                  <a:schemeClr val="tx2"/>
                </a:solidFill>
              </a:rPr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Trends in childhood deaths </a:t>
            </a:r>
            <a:r>
              <a:rPr lang="en-GB" sz="2000" dirty="0" smtClean="0"/>
              <a:t>(Liu/CHERG 2012)</a:t>
            </a:r>
            <a:endParaRPr lang="en-GB" sz="2000" dirty="0"/>
          </a:p>
        </p:txBody>
      </p:sp>
      <p:pic>
        <p:nvPicPr>
          <p:cNvPr id="3074" name="Picture 2" descr="C:\Users\christopherwhitty\Downloads\finaltrendwe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056" y="1268761"/>
            <a:ext cx="7415974" cy="5540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Causes of childhood deaths, Africa 2010 </a:t>
            </a:r>
            <a:r>
              <a:rPr lang="en-GB" sz="1800" dirty="0" smtClean="0"/>
              <a:t>(</a:t>
            </a:r>
            <a:r>
              <a:rPr lang="en-GB" sz="1800" i="1" dirty="0" smtClean="0"/>
              <a:t>Liu et al 2012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pic>
        <p:nvPicPr>
          <p:cNvPr id="1026" name="Picture 2" descr="C:\Users\christopherwhitty\Downloads\finalafrica2we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599" y="1340768"/>
            <a:ext cx="7764059" cy="4785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Until our generation death was a common visitor to any age, in any economic class.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608512" cy="4525963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Sir Thomas Gresham 60(</a:t>
            </a:r>
            <a:r>
              <a:rPr lang="en-GB" dirty="0" err="1" smtClean="0"/>
              <a:t>ish</a:t>
            </a:r>
            <a:r>
              <a:rPr lang="en-GB" dirty="0" smtClean="0"/>
              <a:t>)</a:t>
            </a:r>
          </a:p>
          <a:p>
            <a:r>
              <a:rPr lang="en-GB" dirty="0" smtClean="0"/>
              <a:t>Shakespeare 52</a:t>
            </a:r>
          </a:p>
          <a:p>
            <a:r>
              <a:rPr lang="en-GB" dirty="0" smtClean="0"/>
              <a:t>Queen Anne 49</a:t>
            </a:r>
          </a:p>
          <a:p>
            <a:r>
              <a:rPr lang="en-GB" dirty="0" smtClean="0"/>
              <a:t>Pitt the Younger 47</a:t>
            </a:r>
          </a:p>
          <a:p>
            <a:r>
              <a:rPr lang="en-GB" dirty="0" smtClean="0"/>
              <a:t>Prince Albert 42</a:t>
            </a:r>
          </a:p>
          <a:p>
            <a:r>
              <a:rPr lang="en-GB" dirty="0" smtClean="0"/>
              <a:t>Mozart 35</a:t>
            </a:r>
          </a:p>
          <a:p>
            <a:r>
              <a:rPr lang="en-GB" dirty="0" smtClean="0"/>
              <a:t>Prince Arthur 15, Henry VIII 55, Edward VI 15.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Content Placeholder 6" descr="gresha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700808"/>
            <a:ext cx="3799873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Child mortality rate Asia </a:t>
            </a:r>
            <a:br>
              <a:rPr lang="en-GB" sz="3600" dirty="0" smtClean="0"/>
            </a:br>
            <a:r>
              <a:rPr lang="en-GB" sz="3600" dirty="0" smtClean="0"/>
              <a:t>(under 5 rate/1000)</a:t>
            </a:r>
            <a:endParaRPr lang="en-GB" sz="3600" dirty="0"/>
          </a:p>
        </p:txBody>
      </p:sp>
      <p:pic>
        <p:nvPicPr>
          <p:cNvPr id="4" name="Content Placeholder 3" descr="Child-mortality-r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78496"/>
            <a:ext cx="8229600" cy="396937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/>
              <a:t>The proportion of deaths in the first 28 days increasing. Childhood deaths South Asia </a:t>
            </a:r>
            <a:r>
              <a:rPr lang="en-GB" sz="1800" dirty="0" smtClean="0"/>
              <a:t>(</a:t>
            </a:r>
            <a:r>
              <a:rPr lang="en-GB" sz="1800" i="1" dirty="0" smtClean="0"/>
              <a:t>Liu/CHERG 2012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pic>
        <p:nvPicPr>
          <p:cNvPr id="2050" name="Picture 2" descr="C:\Users\christopherwhitty\Downloads\finalseAsia2we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302" y="1268760"/>
            <a:ext cx="7424673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Global burden of neonatal deaths</a:t>
            </a:r>
            <a:endParaRPr lang="en-GB" sz="3200" dirty="0"/>
          </a:p>
        </p:txBody>
      </p:sp>
      <p:pic>
        <p:nvPicPr>
          <p:cNvPr id="7" name="Content Placeholder 6" descr="World_neonatal_dea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2691"/>
            <a:ext cx="8357192" cy="417859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Change in neonatal mortality rate 1990-2009 </a:t>
            </a:r>
            <a:r>
              <a:rPr lang="en-GB" sz="1800" i="1" dirty="0" smtClean="0"/>
              <a:t>(CHERG, PLOS 2011)</a:t>
            </a:r>
            <a:endParaRPr lang="en-GB" sz="1800" i="1" dirty="0"/>
          </a:p>
        </p:txBody>
      </p:sp>
      <p:pic>
        <p:nvPicPr>
          <p:cNvPr id="4" name="Content Placeholder 3" descr="change in NM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60" y="1570644"/>
            <a:ext cx="9095020" cy="517072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Reduction in neonatal mortality- England and Wales</a:t>
            </a:r>
            <a:endParaRPr lang="en-GB" sz="3200" dirty="0"/>
          </a:p>
        </p:txBody>
      </p:sp>
      <p:pic>
        <p:nvPicPr>
          <p:cNvPr id="5" name="Content Placeholder 4" descr="neonatal deaths EW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13283"/>
          <a:stretch>
            <a:fillRect/>
          </a:stretch>
        </p:blipFill>
        <p:spPr>
          <a:xfrm>
            <a:off x="323528" y="2060848"/>
            <a:ext cx="4083321" cy="3560192"/>
          </a:xfrm>
        </p:spPr>
      </p:pic>
      <p:pic>
        <p:nvPicPr>
          <p:cNvPr id="6" name="Content Placeholder 5" descr="infant mortality england and wale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47089" y="2060848"/>
            <a:ext cx="4536168" cy="324835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Mortality by age, England and Wales 1968-10</a:t>
            </a:r>
            <a:endParaRPr lang="en-GB" sz="3200" dirty="0"/>
          </a:p>
        </p:txBody>
      </p:sp>
      <p:pic>
        <p:nvPicPr>
          <p:cNvPr id="7" name="Content Placeholder 6" descr="pyramiddead1968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4244"/>
          <a:stretch>
            <a:fillRect/>
          </a:stretch>
        </p:blipFill>
        <p:spPr>
          <a:xfrm>
            <a:off x="0" y="1268760"/>
            <a:ext cx="4073153" cy="4613721"/>
          </a:xfrm>
        </p:spPr>
      </p:pic>
      <p:pic>
        <p:nvPicPr>
          <p:cNvPr id="8" name="Content Placeholder 7" descr="pyramiddead2010b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9930" r="4955"/>
          <a:stretch>
            <a:fillRect/>
          </a:stretch>
        </p:blipFill>
        <p:spPr>
          <a:xfrm>
            <a:off x="3779912" y="1268760"/>
            <a:ext cx="5112568" cy="460851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HIV the one new infection killing young adults globally- now on a slow, steady retreat  </a:t>
            </a:r>
            <a:r>
              <a:rPr lang="en-GB" sz="1800" dirty="0" smtClean="0"/>
              <a:t>(WHO)</a:t>
            </a:r>
            <a:endParaRPr lang="en-GB" sz="1800" dirty="0"/>
          </a:p>
        </p:txBody>
      </p:sp>
      <p:pic>
        <p:nvPicPr>
          <p:cNvPr id="4" name="Content Placeholder 3" descr="HIV deaths global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290" b="11611"/>
          <a:stretch>
            <a:fillRect/>
          </a:stretch>
        </p:blipFill>
        <p:spPr>
          <a:xfrm>
            <a:off x="1547664" y="1340768"/>
            <a:ext cx="5858215" cy="489713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>
            <a:normAutofit/>
          </a:bodyPr>
          <a:lstStyle/>
          <a:p>
            <a:r>
              <a:rPr lang="en-GB" sz="1800" b="0" i="1" dirty="0" smtClean="0"/>
              <a:t>CMO report data</a:t>
            </a:r>
            <a:endParaRPr lang="en-GB" sz="1800" b="0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3172" t="15405" r="4428" b="9466"/>
          <a:stretch>
            <a:fillRect/>
          </a:stretch>
        </p:blipFill>
        <p:spPr bwMode="auto">
          <a:xfrm>
            <a:off x="3635896" y="1586"/>
            <a:ext cx="5256584" cy="685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79512" y="1268760"/>
            <a:ext cx="3528392" cy="4857403"/>
          </a:xfrm>
        </p:spPr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r>
              <a:rPr lang="en-GB" sz="2800" dirty="0" smtClean="0"/>
              <a:t>Move 1- from multiple cause poverty-related deaths to single conditions, usually infections, especially </a:t>
            </a:r>
            <a:r>
              <a:rPr lang="en-GB" sz="2800" dirty="0" smtClean="0">
                <a:solidFill>
                  <a:srgbClr val="FF0000"/>
                </a:solidFill>
              </a:rPr>
              <a:t>in children</a:t>
            </a:r>
            <a:r>
              <a:rPr lang="en-GB" sz="2800" dirty="0" smtClean="0"/>
              <a:t>.</a:t>
            </a:r>
          </a:p>
          <a:p>
            <a:endParaRPr lang="en-GB" sz="2800" dirty="0" smtClean="0"/>
          </a:p>
          <a:p>
            <a:r>
              <a:rPr lang="en-GB" sz="2800" dirty="0" smtClean="0"/>
              <a:t>Move 2- from preventable or treatable infections to single manageable chronic diseases (</a:t>
            </a:r>
            <a:r>
              <a:rPr lang="en-GB" sz="2800" dirty="0" err="1" smtClean="0"/>
              <a:t>eg</a:t>
            </a:r>
            <a:r>
              <a:rPr lang="en-GB" sz="2800" dirty="0" smtClean="0"/>
              <a:t> cardiovascular disease) or several diseases with a single risk factor (</a:t>
            </a:r>
            <a:r>
              <a:rPr lang="en-GB" sz="2800" dirty="0" err="1" smtClean="0"/>
              <a:t>eg</a:t>
            </a:r>
            <a:r>
              <a:rPr lang="en-GB" sz="2800" dirty="0" smtClean="0"/>
              <a:t> smoking), </a:t>
            </a:r>
            <a:r>
              <a:rPr lang="en-GB" sz="2800" dirty="0" smtClean="0">
                <a:solidFill>
                  <a:srgbClr val="FF0000"/>
                </a:solidFill>
              </a:rPr>
              <a:t>middle and older age.</a:t>
            </a:r>
          </a:p>
          <a:p>
            <a:endParaRPr lang="en-GB" sz="2800" dirty="0" smtClean="0"/>
          </a:p>
          <a:p>
            <a:r>
              <a:rPr lang="en-GB" sz="2800" dirty="0" smtClean="0"/>
              <a:t>Move 3- to multiple conditions with multiple risk factors. The poor, </a:t>
            </a:r>
            <a:r>
              <a:rPr lang="en-GB" sz="2800" dirty="0" smtClean="0">
                <a:solidFill>
                  <a:srgbClr val="FF0000"/>
                </a:solidFill>
              </a:rPr>
              <a:t>the elderly</a:t>
            </a:r>
            <a:r>
              <a:rPr lang="en-GB" sz="2800" dirty="0" smtClean="0"/>
              <a:t>.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Age-standardised mortality rates England and Wales- circulatory, cancer, infection. </a:t>
            </a:r>
            <a:r>
              <a:rPr lang="en-GB" sz="2000" i="1" dirty="0" smtClean="0"/>
              <a:t>(ONS 2014)</a:t>
            </a:r>
            <a:endParaRPr lang="en-GB" sz="2000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726" t="14951" r="21998" b="38910"/>
          <a:stretch>
            <a:fillRect/>
          </a:stretch>
        </p:blipFill>
        <p:spPr bwMode="auto">
          <a:xfrm>
            <a:off x="827584" y="1484784"/>
            <a:ext cx="7689958" cy="4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200" dirty="0" smtClean="0"/>
              <a:t>Multiple causes for the fall in cardiovascular diseases</a:t>
            </a:r>
          </a:p>
        </p:txBody>
      </p:sp>
      <p:pic>
        <p:nvPicPr>
          <p:cNvPr id="5" name="Content Placeholder 4" descr="sal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2500" r="9375"/>
          <a:stretch>
            <a:fillRect/>
          </a:stretch>
        </p:blipFill>
        <p:spPr>
          <a:xfrm>
            <a:off x="1763688" y="1916832"/>
            <a:ext cx="1800200" cy="1584176"/>
          </a:xfrm>
        </p:spPr>
      </p:pic>
      <p:pic>
        <p:nvPicPr>
          <p:cNvPr id="1026" name="Picture 2" descr="C:\Users\christopherwhitty\Pictures\asprin.jpg"/>
          <p:cNvPicPr>
            <a:picLocks noChangeAspect="1" noChangeArrowheads="1"/>
          </p:cNvPicPr>
          <p:nvPr/>
        </p:nvPicPr>
        <p:blipFill>
          <a:blip r:embed="rId3" cstate="print"/>
          <a:srcRect l="7606" t="4234" r="6193" b="15325"/>
          <a:stretch>
            <a:fillRect/>
          </a:stretch>
        </p:blipFill>
        <p:spPr bwMode="auto">
          <a:xfrm>
            <a:off x="5508104" y="2132856"/>
            <a:ext cx="2448272" cy="1368152"/>
          </a:xfrm>
          <a:prstGeom prst="rect">
            <a:avLst/>
          </a:prstGeom>
          <a:noFill/>
        </p:spPr>
      </p:pic>
      <p:pic>
        <p:nvPicPr>
          <p:cNvPr id="1027" name="Picture 3" descr="C:\Users\christopherwhitty\Pictures\Coronary_artery_bypass_surgery_Image_657B-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3528392" cy="2372844"/>
          </a:xfrm>
          <a:prstGeom prst="rect">
            <a:avLst/>
          </a:prstGeom>
          <a:noFill/>
        </p:spPr>
      </p:pic>
      <p:pic>
        <p:nvPicPr>
          <p:cNvPr id="8" name="Content Placeholder 5" descr="10_smoke_2_1265260g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357054" y="4005064"/>
            <a:ext cx="3397561" cy="234126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100392" cy="595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18864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Data from </a:t>
            </a:r>
            <a:r>
              <a:rPr lang="en-GB" i="1" dirty="0" err="1" smtClean="0"/>
              <a:t>Gapminder</a:t>
            </a:r>
            <a:r>
              <a:rPr lang="en-GB" i="1" dirty="0" smtClean="0"/>
              <a:t>, Hans </a:t>
            </a:r>
            <a:r>
              <a:rPr lang="en-GB" i="1" dirty="0" err="1" smtClean="0"/>
              <a:t>Rosling</a:t>
            </a:r>
            <a:endParaRPr lang="en-GB" i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Prevention and cure- circulatory diseases (heart attacks, strokes)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Primary prevention- </a:t>
            </a:r>
            <a:r>
              <a:rPr lang="en-GB" b="1" dirty="0" smtClean="0"/>
              <a:t>reduced smoking</a:t>
            </a:r>
            <a:r>
              <a:rPr lang="en-GB" dirty="0" smtClean="0"/>
              <a:t>, reduced salt.</a:t>
            </a:r>
          </a:p>
          <a:p>
            <a:r>
              <a:rPr lang="en-GB" dirty="0" smtClean="0"/>
              <a:t>Secondary prevention- treatment of hypertension.</a:t>
            </a:r>
          </a:p>
          <a:p>
            <a:r>
              <a:rPr lang="en-GB" dirty="0" smtClean="0"/>
              <a:t>Tertiary prevention- post angina drugs, surgery. </a:t>
            </a:r>
            <a:endParaRPr lang="en-GB" dirty="0"/>
          </a:p>
        </p:txBody>
      </p:sp>
      <p:pic>
        <p:nvPicPr>
          <p:cNvPr id="5" name="Content Placeholder 4" descr="Rose hypothesi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4827" t="8422" r="6564" b="22418"/>
          <a:stretch>
            <a:fillRect/>
          </a:stretch>
        </p:blipFill>
        <p:spPr>
          <a:xfrm>
            <a:off x="5148064" y="2780928"/>
            <a:ext cx="3888432" cy="195607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Cancers UK- male mortality and change on a decade ago </a:t>
            </a:r>
            <a:r>
              <a:rPr lang="en-GB" sz="1800" i="1" dirty="0" smtClean="0"/>
              <a:t>(Cancer Research UK 2014)</a:t>
            </a:r>
            <a:endParaRPr lang="en-GB" sz="1800" i="1" dirty="0"/>
          </a:p>
        </p:txBody>
      </p:sp>
      <p:pic>
        <p:nvPicPr>
          <p:cNvPr id="5" name="Content Placeholder 4" descr="cancers me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19" y="1713690"/>
            <a:ext cx="4384343" cy="4235589"/>
          </a:xfrm>
        </p:spPr>
      </p:pic>
      <p:pic>
        <p:nvPicPr>
          <p:cNvPr id="6" name="Content Placeholder 5" descr="mort_10common_male_png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27712" y="1628800"/>
            <a:ext cx="4316288" cy="4608512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Reductions in cancer mortality have many drivers.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Lung cancer- </a:t>
            </a:r>
            <a:r>
              <a:rPr lang="en-GB" dirty="0" smtClean="0"/>
              <a:t>reduction in smoking.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Stomach cancer- </a:t>
            </a:r>
            <a:r>
              <a:rPr lang="en-GB" dirty="0" smtClean="0"/>
              <a:t>reduced </a:t>
            </a:r>
            <a:r>
              <a:rPr lang="en-GB" i="1" dirty="0" smtClean="0"/>
              <a:t>H. pylori </a:t>
            </a:r>
            <a:r>
              <a:rPr lang="en-GB" dirty="0" smtClean="0"/>
              <a:t>incidence and treatment, fresh foods.</a:t>
            </a:r>
          </a:p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Hodgkin's lymphoma- </a:t>
            </a:r>
            <a:r>
              <a:rPr lang="en-GB" dirty="0" smtClean="0"/>
              <a:t>better treatment (and reclassification). 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Cervical cancer</a:t>
            </a:r>
            <a:r>
              <a:rPr lang="en-GB" dirty="0" smtClean="0"/>
              <a:t>- vaccination in due course, screening now.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Content Placeholder 4" descr="lung-cancer-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6136" y="1556792"/>
            <a:ext cx="3126350" cy="2524528"/>
          </a:xfrm>
        </p:spPr>
      </p:pic>
      <p:pic>
        <p:nvPicPr>
          <p:cNvPr id="37890" name="Picture 2" descr="C:\Users\christopherwhitty\Pictures\HPVc-GC-2012-NHS-Leicester_HPV_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933056"/>
            <a:ext cx="2008634" cy="2844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The average age of mortality will continue to rise.  Very good- but it has consequences.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likelihood people will have only one condition will decrease.</a:t>
            </a:r>
          </a:p>
          <a:p>
            <a:r>
              <a:rPr lang="en-GB" dirty="0" smtClean="0"/>
              <a:t>Economic and practical implications for health services are profound.</a:t>
            </a:r>
          </a:p>
          <a:p>
            <a:r>
              <a:rPr lang="en-GB" dirty="0" smtClean="0"/>
              <a:t>Demography and dependency ratios will shift irreversibly.</a:t>
            </a:r>
          </a:p>
          <a:p>
            <a:r>
              <a:rPr lang="en-GB" dirty="0" smtClean="0"/>
              <a:t>Social and policy implications from housing stock to transport are significant.</a:t>
            </a:r>
          </a:p>
        </p:txBody>
      </p:sp>
      <p:pic>
        <p:nvPicPr>
          <p:cNvPr id="5" name="Content Placeholder 4" descr="Elderly tenn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8069" y="2593181"/>
            <a:ext cx="3810000" cy="2540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As life expectancy increases so does disability: all countries, UK highlighted</a:t>
            </a:r>
            <a:r>
              <a:rPr lang="en-GB" dirty="0" smtClean="0"/>
              <a:t>. </a:t>
            </a:r>
            <a:r>
              <a:rPr lang="en-GB" sz="2000" i="1" dirty="0" smtClean="0"/>
              <a:t>(GBD 2013)</a:t>
            </a:r>
            <a:endParaRPr lang="en-GB" sz="2000" i="1" dirty="0"/>
          </a:p>
        </p:txBody>
      </p:sp>
      <p:pic>
        <p:nvPicPr>
          <p:cNvPr id="9" name="Content Placeholder 8" descr="Screenshot (9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816" t="32452" r="13089" b="3908"/>
          <a:stretch>
            <a:fillRect/>
          </a:stretch>
        </p:blipFill>
        <p:spPr>
          <a:xfrm>
            <a:off x="467544" y="1484784"/>
            <a:ext cx="7710255" cy="5227292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Disability and wellbeing are not the same. </a:t>
            </a:r>
            <a:endParaRPr lang="en-GB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67663" t="11765" r="15836" b="48370"/>
          <a:stretch>
            <a:fillRect/>
          </a:stretch>
        </p:blipFill>
        <p:spPr bwMode="auto">
          <a:xfrm>
            <a:off x="5364088" y="1268760"/>
            <a:ext cx="3558282" cy="483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5536" y="1340769"/>
            <a:ext cx="4038600" cy="324036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Whilst there is a trend between disability and wellbeing, it is not obvious by age, or inevitable at any age. </a:t>
            </a:r>
          </a:p>
          <a:p>
            <a:endParaRPr lang="en-GB" dirty="0" smtClean="0"/>
          </a:p>
          <a:p>
            <a:pPr>
              <a:buNone/>
            </a:pPr>
            <a:r>
              <a:rPr lang="en-GB" i="1" dirty="0" smtClean="0"/>
              <a:t>Stephen Sutton, 19; Interact Project, </a:t>
            </a:r>
            <a:r>
              <a:rPr lang="en-GB" i="1" dirty="0" err="1" smtClean="0"/>
              <a:t>Antol</a:t>
            </a:r>
            <a:r>
              <a:rPr lang="en-GB" i="1" dirty="0" smtClean="0"/>
              <a:t> et al.</a:t>
            </a:r>
          </a:p>
          <a:p>
            <a:endParaRPr lang="en-GB" dirty="0"/>
          </a:p>
        </p:txBody>
      </p:sp>
      <p:sp>
        <p:nvSpPr>
          <p:cNvPr id="40962" name="AutoShape 2" descr="https://theophiliacs.files.wordpress.com/2010/09/tutu-dancing.jpg"/>
          <p:cNvSpPr>
            <a:spLocks noChangeAspect="1" noChangeArrowheads="1"/>
          </p:cNvSpPr>
          <p:nvPr/>
        </p:nvSpPr>
        <p:spPr bwMode="auto">
          <a:xfrm>
            <a:off x="63500" y="-136525"/>
            <a:ext cx="280035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964" name="AutoShape 4" descr="https://theophiliacs.files.wordpress.com/2010/09/tutu-dancing.jpg"/>
          <p:cNvSpPr>
            <a:spLocks noChangeAspect="1" noChangeArrowheads="1"/>
          </p:cNvSpPr>
          <p:nvPr/>
        </p:nvSpPr>
        <p:spPr bwMode="auto">
          <a:xfrm>
            <a:off x="63500" y="-136525"/>
            <a:ext cx="280035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67" name="Picture 7" descr="C:\Users\christopherwhitty\Pictures\stephen sut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18908"/>
            <a:ext cx="2325625" cy="1746396"/>
          </a:xfrm>
          <a:prstGeom prst="rect">
            <a:avLst/>
          </a:prstGeom>
          <a:noFill/>
        </p:spPr>
      </p:pic>
      <p:pic>
        <p:nvPicPr>
          <p:cNvPr id="43010" name="Picture 2" descr="Broken path. :(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4808" y="4437112"/>
            <a:ext cx="2529280" cy="1709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Dementia- one of many disabling conditions of the elderly which will increase inexorably.</a:t>
            </a: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24036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Median age of cases is rising- but the number of cases rising faster.</a:t>
            </a:r>
          </a:p>
          <a:p>
            <a:r>
              <a:rPr lang="en-GB" dirty="0" smtClean="0"/>
              <a:t>Dementia advances very disappointing compared to infection, CVD and cancers.</a:t>
            </a:r>
            <a:endParaRPr lang="en-GB" dirty="0"/>
          </a:p>
        </p:txBody>
      </p:sp>
      <p:pic>
        <p:nvPicPr>
          <p:cNvPr id="8" name="Content Placeholder 7" descr="dementia-age-graph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41193" y="2708920"/>
            <a:ext cx="5495303" cy="3004879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Is our level of ambition and strategic focus right for the very young? </a:t>
            </a: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628800"/>
            <a:ext cx="6048672" cy="44973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Our generation has seen remarkable drops in child mortality. </a:t>
            </a:r>
          </a:p>
          <a:p>
            <a:r>
              <a:rPr lang="en-GB" dirty="0" smtClean="0"/>
              <a:t>More needs doing but if we have determination the tools, money and science are there.</a:t>
            </a:r>
          </a:p>
          <a:p>
            <a:r>
              <a:rPr lang="en-GB" dirty="0" smtClean="0"/>
              <a:t>It will be irreversible unless we give up.</a:t>
            </a:r>
          </a:p>
          <a:p>
            <a:r>
              <a:rPr lang="en-GB" dirty="0" smtClean="0"/>
              <a:t>Neonatal mortality reduction has lagged, and needs significant further work.</a:t>
            </a:r>
          </a:p>
          <a:p>
            <a:endParaRPr lang="en-GB" dirty="0" smtClean="0"/>
          </a:p>
        </p:txBody>
      </p:sp>
      <p:pic>
        <p:nvPicPr>
          <p:cNvPr id="7" name="Content Placeholder 3" descr="klimt030.jpg"/>
          <p:cNvPicPr>
            <a:picLocks noChangeAspect="1"/>
          </p:cNvPicPr>
          <p:nvPr/>
        </p:nvPicPr>
        <p:blipFill>
          <a:blip r:embed="rId2" cstate="print"/>
          <a:srcRect l="46223" t="9321" b="42210"/>
          <a:stretch>
            <a:fillRect/>
          </a:stretch>
        </p:blipFill>
        <p:spPr>
          <a:xfrm>
            <a:off x="6730275" y="2708920"/>
            <a:ext cx="1971981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Is our level of ambition and strategic focus right for the very old?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6707088" cy="4497363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The increase in average age of mortality in the developed word is also remarkable, welcome and irreversible.</a:t>
            </a:r>
          </a:p>
          <a:p>
            <a:r>
              <a:rPr lang="en-GB" dirty="0" smtClean="0"/>
              <a:t>The increase in the proportion of the sick who are elderly will continue for the rest of our generation. </a:t>
            </a:r>
          </a:p>
          <a:p>
            <a:r>
              <a:rPr lang="en-GB" dirty="0" smtClean="0"/>
              <a:t>Are we as single-minded in our determination scientifically, in policy and operationally to reduce disability in the elderly? </a:t>
            </a:r>
          </a:p>
          <a:p>
            <a:endParaRPr lang="en-GB" dirty="0"/>
          </a:p>
        </p:txBody>
      </p:sp>
      <p:pic>
        <p:nvPicPr>
          <p:cNvPr id="36866" name="Picture 2" descr="C:\Users\christopherwhitty\Pictures\Leonardo-as-an-old-wise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780928"/>
            <a:ext cx="2158323" cy="2203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scientific challenges are not trivial- but are not insuperable.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Research often deliberately excludes the elderly. Considered too complicated or high risk.</a:t>
            </a:r>
          </a:p>
          <a:p>
            <a:r>
              <a:rPr lang="en-GB" dirty="0" smtClean="0"/>
              <a:t>Seldom considers interaction of multiple conditions- we are wedded to disease-based rather than disability-based science.</a:t>
            </a:r>
          </a:p>
          <a:p>
            <a:r>
              <a:rPr lang="en-GB" dirty="0" smtClean="0"/>
              <a:t>Economic implications often not seen as sufficient for public (DALY, ‘healthy workforce’) or private (years to recoup investment) prioritisation.</a:t>
            </a:r>
          </a:p>
          <a:p>
            <a:r>
              <a:rPr lang="en-GB" dirty="0" smtClean="0"/>
              <a:t>Fatalism at the lack of progress on elderly health; outrage at the lack of progress on child health.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25"/>
            <a:ext cx="9296400" cy="67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296144"/>
          </a:xfrm>
        </p:spPr>
        <p:txBody>
          <a:bodyPr>
            <a:noAutofit/>
          </a:bodyPr>
          <a:lstStyle/>
          <a:p>
            <a:r>
              <a:rPr lang="en-GB" sz="3600" dirty="0" smtClean="0"/>
              <a:t>There are difficult ethical questions. Society, not doctors or scientists, must answer them.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There </a:t>
            </a:r>
            <a:r>
              <a:rPr lang="en-GB" i="1" dirty="0" smtClean="0"/>
              <a:t>may</a:t>
            </a:r>
            <a:r>
              <a:rPr lang="en-GB" dirty="0" smtClean="0"/>
              <a:t> be a trade-off between reducing neonatal mortality, and increasing disability.</a:t>
            </a:r>
          </a:p>
          <a:p>
            <a:r>
              <a:rPr lang="en-GB" dirty="0" smtClean="0"/>
              <a:t>There probably </a:t>
            </a:r>
            <a:r>
              <a:rPr lang="en-GB" i="1" dirty="0" smtClean="0"/>
              <a:t>will</a:t>
            </a:r>
            <a:r>
              <a:rPr lang="en-GB" dirty="0" smtClean="0"/>
              <a:t> be a trade-off between maximising age of death, and maximising disability-free years lived. </a:t>
            </a:r>
          </a:p>
          <a:p>
            <a:r>
              <a:rPr lang="en-GB" dirty="0" smtClean="0"/>
              <a:t>What is our primary goal?</a:t>
            </a:r>
          </a:p>
          <a:p>
            <a:endParaRPr lang="en-GB" dirty="0"/>
          </a:p>
        </p:txBody>
      </p:sp>
      <p:pic>
        <p:nvPicPr>
          <p:cNvPr id="7" name="Content Placeholder 6" descr="westminster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87590" y="2853531"/>
            <a:ext cx="3599210" cy="1799605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Improving health at the extremes of life- two of the great challenges for our generation.</a:t>
            </a:r>
            <a:endParaRPr lang="en-GB" sz="3200" dirty="0"/>
          </a:p>
        </p:txBody>
      </p:sp>
      <p:pic>
        <p:nvPicPr>
          <p:cNvPr id="8" name="Content Placeholder 7" descr="Phylis Hadley 1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15101"/>
          <a:stretch>
            <a:fillRect/>
          </a:stretch>
        </p:blipFill>
        <p:spPr>
          <a:xfrm>
            <a:off x="4932040" y="2681316"/>
            <a:ext cx="3784252" cy="2964329"/>
          </a:xfrm>
        </p:spPr>
      </p:pic>
      <p:pic>
        <p:nvPicPr>
          <p:cNvPr id="6" name="Content Placeholder 5" descr="KangarooCar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7370" y="2708920"/>
            <a:ext cx="4434828" cy="295232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259888" cy="669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89178" y="332656"/>
          <a:ext cx="8969110" cy="6336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3" imgW="10703880" imgH="7551360" progId="AcroExch.Document.11">
                  <p:embed/>
                </p:oleObj>
              </mc:Choice>
              <mc:Fallback>
                <p:oleObj name="Acrobat Document" r:id="rId3" imgW="10703880" imgH="7551360" progId="AcroExch.Document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178" y="332656"/>
                        <a:ext cx="8969110" cy="6336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Globally the hourglass of mortality and serious ill-health is being squeezed in the middle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Young adult deaths, then childhood deaths became rare by historical standards in the industrialised world.</a:t>
            </a:r>
          </a:p>
          <a:p>
            <a:endParaRPr lang="en-GB" dirty="0" smtClean="0"/>
          </a:p>
          <a:p>
            <a:r>
              <a:rPr lang="en-GB" dirty="0" smtClean="0"/>
              <a:t>In developing world childhood deaths are now falling fast.</a:t>
            </a:r>
          </a:p>
          <a:p>
            <a:endParaRPr lang="en-GB" dirty="0" smtClean="0"/>
          </a:p>
          <a:p>
            <a:r>
              <a:rPr lang="en-GB" dirty="0" smtClean="0"/>
              <a:t>Serious ill health and mortality is increasingly concentrated in the first 28 days of life, and in the elderly. </a:t>
            </a:r>
            <a:endParaRPr lang="en-GB" dirty="0"/>
          </a:p>
        </p:txBody>
      </p:sp>
      <p:pic>
        <p:nvPicPr>
          <p:cNvPr id="5" name="Content Placeholder 4" descr="hourglas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76256" y="2276872"/>
            <a:ext cx="1571625" cy="29051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Mortality by age, England and Wales 1968-10</a:t>
            </a:r>
            <a:br>
              <a:rPr lang="en-GB" sz="3200" dirty="0" smtClean="0"/>
            </a:br>
            <a:r>
              <a:rPr lang="en-GB" sz="1600" i="1" dirty="0" smtClean="0"/>
              <a:t>(McCulloch A, Significance)</a:t>
            </a:r>
            <a:endParaRPr lang="en-GB" sz="3200" dirty="0"/>
          </a:p>
        </p:txBody>
      </p:sp>
      <p:pic>
        <p:nvPicPr>
          <p:cNvPr id="7" name="Content Placeholder 6" descr="pyramiddead1968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1850" r="6894"/>
          <a:stretch>
            <a:fillRect/>
          </a:stretch>
        </p:blipFill>
        <p:spPr>
          <a:xfrm>
            <a:off x="107504" y="1268760"/>
            <a:ext cx="3456384" cy="4613721"/>
          </a:xfrm>
        </p:spPr>
      </p:pic>
      <p:pic>
        <p:nvPicPr>
          <p:cNvPr id="8" name="Content Placeholder 7" descr="pyramiddead2010b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9930" r="4955"/>
          <a:stretch>
            <a:fillRect/>
          </a:stretch>
        </p:blipFill>
        <p:spPr>
          <a:xfrm>
            <a:off x="3563888" y="1268760"/>
            <a:ext cx="5328592" cy="46085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Steady decline in under-5 mortality virtually everywhere </a:t>
            </a:r>
            <a:r>
              <a:rPr lang="en-GB" sz="1800" i="1" dirty="0" smtClean="0"/>
              <a:t>(Institute for Health Metrics)</a:t>
            </a:r>
            <a:endParaRPr lang="en-GB" sz="1800" i="1" dirty="0"/>
          </a:p>
        </p:txBody>
      </p:sp>
      <p:pic>
        <p:nvPicPr>
          <p:cNvPr id="7" name="Content Placeholder 6" descr="IHME_annualized_rate_of_decline_in_under_5_mortality_1990_to_2010_UR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67" t="19092" r="2200"/>
          <a:stretch>
            <a:fillRect/>
          </a:stretch>
        </p:blipFill>
        <p:spPr>
          <a:xfrm>
            <a:off x="53371" y="1484784"/>
            <a:ext cx="9090629" cy="537321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1233</Words>
  <Application>Microsoft Office PowerPoint</Application>
  <PresentationFormat>On-screen Show (4:3)</PresentationFormat>
  <Paragraphs>138</Paragraphs>
  <Slides>41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Acrobat Document</vt:lpstr>
      <vt:lpstr>Health and the Seven Ages of Man:  Serious ill health in the very old and the very young.</vt:lpstr>
      <vt:lpstr>Until our generation death was a common visitor to any age, in any economic class.</vt:lpstr>
      <vt:lpstr>PowerPoint Presentation</vt:lpstr>
      <vt:lpstr>PowerPoint Presentation</vt:lpstr>
      <vt:lpstr>PowerPoint Presentation</vt:lpstr>
      <vt:lpstr>PowerPoint Presentation</vt:lpstr>
      <vt:lpstr>Globally the hourglass of mortality and serious ill-health is being squeezed in the middle</vt:lpstr>
      <vt:lpstr>Mortality by age, England and Wales 1968-10 (McCulloch A, Significance)</vt:lpstr>
      <vt:lpstr>Steady decline in under-5 mortality virtually everywhere (Institute for Health Metrics)</vt:lpstr>
      <vt:lpstr>“Africa is experiencing some of the biggest falls in child mortality ever seen, anywhere.”  (Economist 2012) </vt:lpstr>
      <vt:lpstr>General economic development and reductions in malnutrition (UN).</vt:lpstr>
      <vt:lpstr>Multiple small interventions are essential (WHO data)</vt:lpstr>
      <vt:lpstr>Reduction in many serious insect-transmitted diseases, especially malaria in Africa. (WHO World Malaria Report 2013- reduction in under 5 child deaths from malaria). </vt:lpstr>
      <vt:lpstr>Water and sanitation</vt:lpstr>
      <vt:lpstr>Vaccine preventable deaths- huge strides forward, still room for significant progress.</vt:lpstr>
      <vt:lpstr>Better curative services</vt:lpstr>
      <vt:lpstr>PowerPoint Presentation</vt:lpstr>
      <vt:lpstr>Trends in childhood deaths (Liu/CHERG 2012)</vt:lpstr>
      <vt:lpstr>Causes of childhood deaths, Africa 2010 (Liu et al 2012)</vt:lpstr>
      <vt:lpstr>Child mortality rate Asia  (under 5 rate/1000)</vt:lpstr>
      <vt:lpstr>The proportion of deaths in the first 28 days increasing. Childhood deaths South Asia (Liu/CHERG 2012)</vt:lpstr>
      <vt:lpstr>Global burden of neonatal deaths</vt:lpstr>
      <vt:lpstr>Change in neonatal mortality rate 1990-2009 (CHERG, PLOS 2011)</vt:lpstr>
      <vt:lpstr>Reduction in neonatal mortality- England and Wales</vt:lpstr>
      <vt:lpstr>Mortality by age, England and Wales 1968-10</vt:lpstr>
      <vt:lpstr>HIV the one new infection killing young adults globally- now on a slow, steady retreat  (WHO)</vt:lpstr>
      <vt:lpstr>CMO report data</vt:lpstr>
      <vt:lpstr>Age-standardised mortality rates England and Wales- circulatory, cancer, infection. (ONS 2014)</vt:lpstr>
      <vt:lpstr>Multiple causes for the fall in cardiovascular diseases</vt:lpstr>
      <vt:lpstr>Prevention and cure- circulatory diseases (heart attacks, strokes)</vt:lpstr>
      <vt:lpstr>Cancers UK- male mortality and change on a decade ago (Cancer Research UK 2014)</vt:lpstr>
      <vt:lpstr>Reductions in cancer mortality have many drivers.</vt:lpstr>
      <vt:lpstr>The average age of mortality will continue to rise.  Very good- but it has consequences.</vt:lpstr>
      <vt:lpstr>As life expectancy increases so does disability: all countries, UK highlighted. (GBD 2013)</vt:lpstr>
      <vt:lpstr>Disability and wellbeing are not the same. </vt:lpstr>
      <vt:lpstr>Dementia- one of many disabling conditions of the elderly which will increase inexorably.</vt:lpstr>
      <vt:lpstr>Is our level of ambition and strategic focus right for the very young? </vt:lpstr>
      <vt:lpstr>Is our level of ambition and strategic focus right for the very old? </vt:lpstr>
      <vt:lpstr>The scientific challenges are not trivial- but are not insuperable.</vt:lpstr>
      <vt:lpstr>There are difficult ethical questions. Society, not doctors or scientists, must answer them.</vt:lpstr>
      <vt:lpstr>Improving health at the extremes of life- two of the great challenges for our generation.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at the extremes of life</dc:title>
  <dc:creator>christopherwhitty</dc:creator>
  <cp:lastModifiedBy>Alex</cp:lastModifiedBy>
  <cp:revision>107</cp:revision>
  <dcterms:created xsi:type="dcterms:W3CDTF">2014-02-23T17:20:10Z</dcterms:created>
  <dcterms:modified xsi:type="dcterms:W3CDTF">2014-11-25T09:03:32Z</dcterms:modified>
</cp:coreProperties>
</file>