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Default Extension="tiff" ContentType="image/tiff"/>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7"/>
  </p:notesMasterIdLst>
  <p:handoutMasterIdLst>
    <p:handoutMasterId r:id="rId38"/>
  </p:handoutMasterIdLst>
  <p:sldIdLst>
    <p:sldId id="256" r:id="rId2"/>
    <p:sldId id="264" r:id="rId3"/>
    <p:sldId id="265" r:id="rId4"/>
    <p:sldId id="261" r:id="rId5"/>
    <p:sldId id="259" r:id="rId6"/>
    <p:sldId id="260" r:id="rId7"/>
    <p:sldId id="274" r:id="rId8"/>
    <p:sldId id="263" r:id="rId9"/>
    <p:sldId id="266" r:id="rId10"/>
    <p:sldId id="267" r:id="rId11"/>
    <p:sldId id="269" r:id="rId12"/>
    <p:sldId id="272" r:id="rId13"/>
    <p:sldId id="275" r:id="rId14"/>
    <p:sldId id="276" r:id="rId15"/>
    <p:sldId id="279" r:id="rId16"/>
    <p:sldId id="280" r:id="rId17"/>
    <p:sldId id="281" r:id="rId18"/>
    <p:sldId id="283" r:id="rId19"/>
    <p:sldId id="277" r:id="rId20"/>
    <p:sldId id="278" r:id="rId21"/>
    <p:sldId id="282" r:id="rId22"/>
    <p:sldId id="268" r:id="rId23"/>
    <p:sldId id="270" r:id="rId24"/>
    <p:sldId id="271" r:id="rId25"/>
    <p:sldId id="284" r:id="rId26"/>
    <p:sldId id="285" r:id="rId27"/>
    <p:sldId id="286" r:id="rId28"/>
    <p:sldId id="289" r:id="rId29"/>
    <p:sldId id="290" r:id="rId30"/>
    <p:sldId id="291" r:id="rId31"/>
    <p:sldId id="287" r:id="rId32"/>
    <p:sldId id="288" r:id="rId33"/>
    <p:sldId id="273" r:id="rId34"/>
    <p:sldId id="292" r:id="rId35"/>
    <p:sldId id="293"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gray"/>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showGuides="1">
      <p:cViewPr varScale="1">
        <p:scale>
          <a:sx n="105" d="100"/>
          <a:sy n="105" d="100"/>
        </p:scale>
        <p:origin x="-336" y="-96"/>
      </p:cViewPr>
      <p:guideLst>
        <p:guide orient="horz" pos="2160"/>
        <p:guide pos="2880"/>
      </p:guideLst>
    </p:cSldViewPr>
  </p:slideViewPr>
  <p:notesTextViewPr>
    <p:cViewPr>
      <p:scale>
        <a:sx n="100" d="100"/>
        <a:sy n="100" d="100"/>
      </p:scale>
      <p:origin x="0" y="0"/>
    </p:cViewPr>
  </p:notesTextViewPr>
  <p:notesViewPr>
    <p:cSldViewPr snapToGrid="0" snapToObjects="1" showGuides="1">
      <p:cViewPr>
        <p:scale>
          <a:sx n="200" d="100"/>
          <a:sy n="200" d="100"/>
        </p:scale>
        <p:origin x="-88" y="30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1E3D18D-0F99-9847-BFA9-994B04B2E4B4}" type="datetimeFigureOut">
              <a:rPr lang="en-US" smtClean="0"/>
              <a:pPr/>
              <a:t>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69F0B-4076-C747-8653-F295BE09469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0E01B0-5154-9D4B-B02B-1547CE28B2A4}" type="datetimeFigureOut">
              <a:rPr lang="en-US" smtClean="0"/>
              <a:pPr/>
              <a:t>10/20/15</a:t>
            </a:fld>
            <a:endParaRPr lang="en-US"/>
          </a:p>
        </p:txBody>
      </p:sp>
      <p:sp>
        <p:nvSpPr>
          <p:cNvPr id="4" name="Slide Image Placeholder 3"/>
          <p:cNvSpPr>
            <a:spLocks noGrp="1" noRot="1" noChangeAspect="1"/>
          </p:cNvSpPr>
          <p:nvPr>
            <p:ph type="sldImg" idx="2"/>
          </p:nvPr>
        </p:nvSpPr>
        <p:spPr>
          <a:xfrm>
            <a:off x="2058193" y="0"/>
            <a:ext cx="2741613" cy="205621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2056210"/>
            <a:ext cx="5486400" cy="640199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5B139D-D8C4-874A-897F-3CDB98ED1D50}"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resources.sei.cmu.edu/asset_files/SpecialReport/2009_003_001_15035.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cyberliving.uk"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5450" y="685800"/>
            <a:ext cx="2781300" cy="2085975"/>
          </a:xfrm>
        </p:spPr>
      </p:sp>
      <p:sp>
        <p:nvSpPr>
          <p:cNvPr id="3" name="Notes Placeholder 2"/>
          <p:cNvSpPr>
            <a:spLocks noGrp="1"/>
          </p:cNvSpPr>
          <p:nvPr>
            <p:ph type="body" idx="1"/>
          </p:nvPr>
        </p:nvSpPr>
        <p:spPr>
          <a:xfrm>
            <a:off x="685800" y="2997200"/>
            <a:ext cx="5486400" cy="5461000"/>
          </a:xfrm>
        </p:spPr>
        <p:txBody>
          <a:bodyPr>
            <a:noAutofit/>
          </a:bodyPr>
          <a:lstStyle/>
          <a:p>
            <a:pPr>
              <a:spcAft>
                <a:spcPts val="600"/>
              </a:spcAft>
            </a:pPr>
            <a:r>
              <a:rPr lang="en-GB" sz="1100" dirty="0" smtClean="0"/>
              <a:t>Good evening. It is an honour and a privilege to have been appointed as the first </a:t>
            </a:r>
            <a:r>
              <a:rPr lang="en-GB" sz="1100" i="1" dirty="0" smtClean="0"/>
              <a:t>Livery Company Professor of Information Technology at Gresham College </a:t>
            </a:r>
            <a:r>
              <a:rPr lang="en-GB" sz="1100" dirty="0" smtClean="0"/>
              <a:t>thank WCIT and Academic Board of Gresham</a:t>
            </a:r>
          </a:p>
          <a:p>
            <a:pPr>
              <a:spcAft>
                <a:spcPts val="600"/>
              </a:spcAft>
            </a:pPr>
            <a:r>
              <a:rPr lang="en-GB" sz="1100" dirty="0" smtClean="0"/>
              <a:t>software engineer, private sector strong links universities and Government </a:t>
            </a:r>
            <a:r>
              <a:rPr lang="en-GB" sz="1100" i="1" dirty="0" smtClean="0"/>
              <a:t>Praxis, </a:t>
            </a:r>
            <a:r>
              <a:rPr lang="en-GB" sz="1100" dirty="0" smtClean="0"/>
              <a:t>- software for, banks, education, industry, commerce.  Partner Deloitte Consulting.  Expert witness Europe + Australia. My work has taken me behind the scenes in a variety of different organisations, ranging from retailers and banks to air traffic control, the police and the Ministry of Defence. I have seen a lot of software projects, from a lot of different companies: I have serious concerns that we are already taking unreasonable risks and that these risks are growing.    </a:t>
            </a:r>
            <a:r>
              <a:rPr lang="en-GB" sz="1100" b="1" dirty="0" smtClean="0"/>
              <a:t>Two main reasons</a:t>
            </a:r>
            <a:r>
              <a:rPr lang="en-GB" sz="1100" dirty="0" smtClean="0"/>
              <a:t>. </a:t>
            </a:r>
          </a:p>
          <a:p>
            <a:pPr>
              <a:spcAft>
                <a:spcPts val="600"/>
              </a:spcAft>
            </a:pPr>
            <a:r>
              <a:rPr lang="en-GB" sz="1100" b="1" dirty="0" smtClean="0"/>
              <a:t>first </a:t>
            </a:r>
            <a:r>
              <a:rPr lang="en-GB" sz="1100" dirty="0" smtClean="0"/>
              <a:t>IT has changed the ways in which we work, play, shop and communicate to a far greater extent than is generally recognised.  </a:t>
            </a:r>
          </a:p>
          <a:p>
            <a:pPr>
              <a:spcAft>
                <a:spcPts val="600"/>
              </a:spcAft>
            </a:pPr>
            <a:r>
              <a:rPr lang="en-GB" sz="1100" b="1" dirty="0" smtClean="0"/>
              <a:t>one </a:t>
            </a:r>
            <a:r>
              <a:rPr lang="en-GB" sz="1100" dirty="0" smtClean="0"/>
              <a:t>example, GPS satellites is used across the whole of society; </a:t>
            </a:r>
            <a:r>
              <a:rPr lang="en-GB" sz="1100" dirty="0" err="1" smtClean="0"/>
              <a:t>eg</a:t>
            </a:r>
            <a:r>
              <a:rPr lang="en-GB" sz="1100" dirty="0" smtClean="0"/>
              <a:t> the navigation for the safe docking of oil tankers, the positioning of the supports for the new Forth Bridge, the control of automatic machinery on farms and the time stamping of high-frequency trades on international </a:t>
            </a:r>
            <a:r>
              <a:rPr lang="en-GB" sz="1100" dirty="0" err="1" smtClean="0"/>
              <a:t>stockmarkets</a:t>
            </a:r>
            <a:r>
              <a:rPr lang="en-GB" sz="1100" dirty="0" smtClean="0"/>
              <a:t>. </a:t>
            </a:r>
          </a:p>
          <a:p>
            <a:pPr>
              <a:spcAft>
                <a:spcPts val="600"/>
              </a:spcAft>
            </a:pPr>
            <a:r>
              <a:rPr lang="en-GB" sz="1100" dirty="0" smtClean="0"/>
              <a:t>Yet the GPS signal can be jammed with a transmitter costing a few pounds and spoofed with a simulator that costs little more.</a:t>
            </a:r>
          </a:p>
          <a:p>
            <a:pPr>
              <a:spcAft>
                <a:spcPts val="600"/>
              </a:spcAft>
            </a:pPr>
            <a:r>
              <a:rPr lang="en-GB" sz="1100" b="1" dirty="0" smtClean="0"/>
              <a:t>second </a:t>
            </a:r>
            <a:r>
              <a:rPr lang="en-GB" sz="1100" dirty="0" smtClean="0"/>
              <a:t>example: the way that </a:t>
            </a:r>
            <a:r>
              <a:rPr lang="en-GB" sz="1100" b="1" dirty="0" smtClean="0"/>
              <a:t>personal data </a:t>
            </a:r>
            <a:r>
              <a:rPr lang="en-GB" sz="1100" dirty="0" smtClean="0"/>
              <a:t>is being harvested, combined and analysed at vast scale, and used to </a:t>
            </a:r>
            <a:r>
              <a:rPr lang="en-GB" sz="1100" b="1" dirty="0" smtClean="0"/>
              <a:t>target </a:t>
            </a:r>
            <a:r>
              <a:rPr lang="en-GB" sz="1100" dirty="0" smtClean="0"/>
              <a:t>individuals with everything from legitimate advertising through to financial and romance frauds that have driven people to despair and to suicide. </a:t>
            </a:r>
          </a:p>
          <a:p>
            <a:pPr>
              <a:spcAft>
                <a:spcPts val="600"/>
              </a:spcAft>
            </a:pPr>
            <a:r>
              <a:rPr lang="en-GB" sz="1100" dirty="0" smtClean="0"/>
              <a:t>We have not been asked whether we are happy that our web-browsing history is used to decide what prices to charge when we shop online, or what results we get from a search engine, or whether we are interviewed for a job. </a:t>
            </a:r>
          </a:p>
          <a:p>
            <a:pPr>
              <a:spcAft>
                <a:spcPts val="600"/>
              </a:spcAft>
            </a:pPr>
            <a:r>
              <a:rPr lang="en-GB" sz="1100" b="1" dirty="0" smtClean="0"/>
              <a:t>My other main reason for concern is the poor quality of the software</a:t>
            </a:r>
            <a:r>
              <a:rPr lang="en-GB" sz="1100" dirty="0" smtClean="0"/>
              <a:t> at the heart of all this technology, and I shall return to this point later in this talk.</a:t>
            </a:r>
          </a:p>
          <a:p>
            <a:pPr>
              <a:spcAft>
                <a:spcPts val="600"/>
              </a:spcAft>
            </a:pPr>
            <a:r>
              <a:rPr lang="en-GB" sz="1100" dirty="0" smtClean="0"/>
              <a:t>I hope to use the next three years at Gresham College to discuss these and many other issues with you and to explore the best way forward. Everyone in the hall this evening is a computer user, through your phone, your contactless payment card, your car, your television and much more. So whether you are directly involved in designing computer systems or not, you have a stake in how information technology is used today and how it will develop over the next decade and beyond. </a:t>
            </a:r>
          </a:p>
          <a:p>
            <a:pPr>
              <a:spcAft>
                <a:spcPts val="600"/>
              </a:spcAft>
            </a:pPr>
            <a:endParaRPr lang="en-GB" sz="1100" dirty="0" smtClean="0"/>
          </a:p>
          <a:p>
            <a:pPr>
              <a:spcAft>
                <a:spcPts val="600"/>
              </a:spcAft>
            </a:pPr>
            <a:endParaRPr lang="en-US" sz="1100" dirty="0"/>
          </a:p>
        </p:txBody>
      </p:sp>
      <p:sp>
        <p:nvSpPr>
          <p:cNvPr id="4" name="Slide Number Placeholder 3"/>
          <p:cNvSpPr>
            <a:spLocks noGrp="1"/>
          </p:cNvSpPr>
          <p:nvPr>
            <p:ph type="sldNum" sz="quarter" idx="10"/>
          </p:nvPr>
        </p:nvSpPr>
        <p:spPr/>
        <p:txBody>
          <a:bodyPr/>
          <a:lstStyle/>
          <a:p>
            <a:fld id="{835B139D-D8C4-874A-897F-3CDB98ED1D50}" type="slidenum">
              <a:rPr lang="en-US" sz="1100" smtClean="0"/>
              <a:pPr/>
              <a:t>1</a:t>
            </a:fld>
            <a:endParaRPr lang="en-US" sz="11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Another study, this time by Watts Humphrey, of the Software Engineering Institute at Carnegie-Mellon University, analysed the fault density of more than 8000 programs written by 810 industrial software developers. This was the result:</a:t>
            </a:r>
          </a:p>
          <a:p>
            <a:r>
              <a:rPr lang="en-GB" dirty="0" smtClean="0"/>
              <a:t>A “KLOC” is 1000 </a:t>
            </a:r>
            <a:r>
              <a:rPr lang="en-GB" b="1" dirty="0" smtClean="0"/>
              <a:t>L</a:t>
            </a:r>
            <a:r>
              <a:rPr lang="en-GB" dirty="0" smtClean="0"/>
              <a:t>ines </a:t>
            </a:r>
            <a:r>
              <a:rPr lang="en-GB" b="1" dirty="0" smtClean="0"/>
              <a:t>O</a:t>
            </a:r>
            <a:r>
              <a:rPr lang="en-GB" dirty="0" smtClean="0"/>
              <a:t>f </a:t>
            </a:r>
            <a:r>
              <a:rPr lang="en-GB" b="1" dirty="0" smtClean="0"/>
              <a:t>C</a:t>
            </a:r>
            <a:r>
              <a:rPr lang="en-GB" dirty="0" smtClean="0"/>
              <a:t>ode. These figures show that even the best 1% of these programmers were introducing a fault in every 100 lines of program that they wrote. The average programmer was introducing a fault in every 9 lines.</a:t>
            </a:r>
          </a:p>
          <a:p>
            <a:r>
              <a:rPr lang="en-GB" dirty="0" smtClean="0"/>
              <a:t>Different researchers and authors may describe faults as “flaws”, “errors”, “defects”, “anomalies” or “bugs” but they will almost always mean </a:t>
            </a:r>
            <a:r>
              <a:rPr lang="en-GB" i="1" dirty="0" smtClean="0"/>
              <a:t>functional </a:t>
            </a:r>
            <a:r>
              <a:rPr lang="en-GB" dirty="0" smtClean="0"/>
              <a:t>faults, that cause the software to crash or to give the wrong results. A functional error may be a simple typing mistake, such as omitting a minus sign in a mathematical formula, or testing that value A is </a:t>
            </a:r>
            <a:r>
              <a:rPr lang="en-GB" i="1" dirty="0" smtClean="0"/>
              <a:t>greater than </a:t>
            </a:r>
            <a:r>
              <a:rPr lang="en-GB" dirty="0" smtClean="0"/>
              <a:t>value B  [A&gt;B], when they should have written a test that value A is </a:t>
            </a:r>
            <a:r>
              <a:rPr lang="en-GB" i="1" dirty="0" smtClean="0"/>
              <a:t>less than </a:t>
            </a:r>
            <a:r>
              <a:rPr lang="en-GB" dirty="0" smtClean="0"/>
              <a:t>value B [A&lt;B] . </a:t>
            </a:r>
          </a:p>
          <a:p>
            <a:r>
              <a:rPr lang="en-GB" dirty="0" smtClean="0"/>
              <a:t>Or it may be a design error that means that the program sometimes attempts to divide by zero, or runs out of the available memory. </a:t>
            </a:r>
            <a:r>
              <a:rPr lang="en-GB" u="sng" dirty="0" smtClean="0">
                <a:hlinkClick r:id="rId3"/>
              </a:rPr>
              <a:t>http://resources.sei.cmu.edu/asset_files/SpecialReport/2009_003_001_15035.pdf</a:t>
            </a:r>
            <a:r>
              <a:rPr lang="en-GB" dirty="0" smtClean="0"/>
              <a:t> page 132</a:t>
            </a:r>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When software contains millions of lines, we need fault densities to be far, far lower than 10 faults per thousand lines or even 1 fault per thousand lines. Otherwise we can be sure that there will be very many faults and very many security vulnerabilities in the product.</a:t>
            </a:r>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57400" y="0"/>
            <a:ext cx="2741613" cy="2055813"/>
          </a:xfrm>
        </p:spPr>
      </p:sp>
      <p:sp>
        <p:nvSpPr>
          <p:cNvPr id="3" name="Notes Placeholder 2"/>
          <p:cNvSpPr>
            <a:spLocks noGrp="1"/>
          </p:cNvSpPr>
          <p:nvPr>
            <p:ph type="body" idx="1"/>
          </p:nvPr>
        </p:nvSpPr>
        <p:spPr/>
        <p:txBody>
          <a:bodyPr>
            <a:normAutofit/>
          </a:bodyPr>
          <a:lstStyle/>
          <a:p>
            <a:r>
              <a:rPr lang="en-GB" dirty="0" smtClean="0"/>
              <a:t>consider a program that contains two integer variables, </a:t>
            </a:r>
            <a:r>
              <a:rPr lang="en-GB" i="1" dirty="0" smtClean="0"/>
              <a:t>a</a:t>
            </a:r>
            <a:r>
              <a:rPr lang="en-GB" dirty="0" smtClean="0"/>
              <a:t> and </a:t>
            </a:r>
            <a:r>
              <a:rPr lang="en-GB" i="1" dirty="0" err="1" smtClean="0"/>
              <a:t>b</a:t>
            </a:r>
            <a:r>
              <a:rPr lang="en-GB" dirty="0" smtClean="0"/>
              <a:t>. [A </a:t>
            </a:r>
            <a:r>
              <a:rPr lang="en-GB" i="1" dirty="0" smtClean="0"/>
              <a:t>variable</a:t>
            </a:r>
            <a:r>
              <a:rPr lang="en-GB" dirty="0" smtClean="0"/>
              <a:t> is a named place in the computer’s memory that contains some data—in this case a whole number or </a:t>
            </a:r>
            <a:r>
              <a:rPr lang="en-GB" i="1" dirty="0" smtClean="0"/>
              <a:t>integer</a:t>
            </a:r>
            <a:r>
              <a:rPr lang="en-GB" dirty="0" smtClean="0"/>
              <a:t>]. Suppose that the program calculates the result of the expression </a:t>
            </a:r>
            <a:r>
              <a:rPr lang="en-GB" i="1" dirty="0" smtClean="0"/>
              <a:t>1/(a-b)</a:t>
            </a:r>
            <a:r>
              <a:rPr lang="en-GB" dirty="0" smtClean="0"/>
              <a:t>. You might run and pass a million tests with a million different numbers placed in </a:t>
            </a:r>
            <a:r>
              <a:rPr lang="en-GB" i="1" dirty="0" smtClean="0"/>
              <a:t>a</a:t>
            </a:r>
            <a:r>
              <a:rPr lang="en-GB" dirty="0" smtClean="0"/>
              <a:t> and </a:t>
            </a:r>
            <a:r>
              <a:rPr lang="en-GB" i="1" dirty="0" err="1" smtClean="0"/>
              <a:t>b</a:t>
            </a:r>
            <a:r>
              <a:rPr lang="en-GB" dirty="0" smtClean="0"/>
              <a:t> but then, the first time the number in </a:t>
            </a:r>
            <a:r>
              <a:rPr lang="en-GB" i="1" dirty="0" smtClean="0"/>
              <a:t>a </a:t>
            </a:r>
            <a:r>
              <a:rPr lang="en-GB" dirty="0" smtClean="0"/>
              <a:t>is the same as the number in</a:t>
            </a:r>
            <a:r>
              <a:rPr lang="en-GB" i="1" dirty="0" smtClean="0"/>
              <a:t> </a:t>
            </a:r>
            <a:r>
              <a:rPr lang="en-GB" i="1" dirty="0" err="1" smtClean="0"/>
              <a:t>b</a:t>
            </a:r>
            <a:r>
              <a:rPr lang="en-GB" i="1" dirty="0" smtClean="0"/>
              <a:t>, a-</a:t>
            </a:r>
            <a:r>
              <a:rPr lang="en-GB" i="1" dirty="0" err="1" smtClean="0"/>
              <a:t>b</a:t>
            </a:r>
            <a:r>
              <a:rPr lang="en-GB" dirty="0" smtClean="0"/>
              <a:t> will be zero and the attempt to divide by zero could cause the program to fail. The million successful tests have given you no evidence that the system could not fail.</a:t>
            </a:r>
          </a:p>
          <a:p>
            <a:endParaRPr lang="en-GB" dirty="0" smtClean="0"/>
          </a:p>
          <a:p>
            <a:r>
              <a:rPr lang="en-GB" dirty="0" smtClean="0"/>
              <a:t>Of course, a large program will contain many hundreds of variables and thousands of calculations any of which could fail. If you run a million different tests without any failures, you will have tested a negligibly small fraction of the possible combinations, and learnt nothing of value about the probability that your program will fail in the future. </a:t>
            </a:r>
          </a:p>
          <a:p>
            <a:endParaRPr lang="en-GB" dirty="0" smtClean="0"/>
          </a:p>
          <a:p>
            <a:r>
              <a:rPr lang="en-GB" dirty="0" smtClean="0"/>
              <a:t> So when you hear someone say “it wasn’t tested enough”, ask them “how much testing </a:t>
            </a:r>
            <a:r>
              <a:rPr lang="en-GB" i="1" dirty="0" smtClean="0"/>
              <a:t>would</a:t>
            </a:r>
            <a:r>
              <a:rPr lang="en-GB" dirty="0" smtClean="0"/>
              <a:t> have been enough?”.</a:t>
            </a:r>
          </a:p>
          <a:p>
            <a:endParaRPr lang="en-GB" dirty="0" smtClean="0"/>
          </a:p>
        </p:txBody>
      </p:sp>
      <p:sp>
        <p:nvSpPr>
          <p:cNvPr id="4" name="Slide Number Placeholder 3"/>
          <p:cNvSpPr>
            <a:spLocks noGrp="1"/>
          </p:cNvSpPr>
          <p:nvPr>
            <p:ph type="sldNum" sz="quarter" idx="10"/>
          </p:nvPr>
        </p:nvSpPr>
        <p:spPr/>
        <p:txBody>
          <a:bodyPr/>
          <a:lstStyle/>
          <a:p>
            <a:fld id="{835B139D-D8C4-874A-897F-3CDB98ED1D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the </a:t>
            </a:r>
            <a:r>
              <a:rPr lang="en-US" dirty="0" err="1" smtClean="0"/>
              <a:t>uninitialised</a:t>
            </a:r>
            <a:r>
              <a:rPr lang="en-US" dirty="0" smtClean="0"/>
              <a:t> variable</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Computer scientists and software engineers know that it is possible to design and develop software so that it is almost completely free of faults. You can even prove mathematically that the system will never crash as a result of a software fault (which provides strong assurance for the absence of many whole classes of security fault). A few companies work this way and, as I will show in a later talk, it doesn’t have to make the software more expensive; better can also be cheaper. </a:t>
            </a:r>
          </a:p>
          <a:p>
            <a:endParaRPr lang="en-GB" dirty="0" smtClean="0"/>
          </a:p>
          <a:p>
            <a:r>
              <a:rPr lang="en-GB" dirty="0" smtClean="0"/>
              <a:t>Many software developers scorn the use of mathematically rigorous development methods, claiming that they can only be used on trivially small problems but they are wrong; it is perfectly practical to use rigorous software engineering methods on big projects. Examples where these </a:t>
            </a:r>
            <a:r>
              <a:rPr lang="en-GB" i="1" dirty="0" smtClean="0"/>
              <a:t>formal methods</a:t>
            </a:r>
            <a:r>
              <a:rPr lang="en-GB" dirty="0" smtClean="0"/>
              <a:t> have been used include the signalling for the Paris Metro, developed by Siemens, and the air traffic management system (</a:t>
            </a:r>
            <a:r>
              <a:rPr lang="en-GB" dirty="0" err="1" smtClean="0"/>
              <a:t>iFACTS</a:t>
            </a:r>
            <a:r>
              <a:rPr lang="en-GB" dirty="0" smtClean="0"/>
              <a:t>) that Altran recently developed for the UK’s National Air Traffic Services, NATS. </a:t>
            </a:r>
          </a:p>
          <a:p>
            <a:endParaRPr lang="en-GB" dirty="0" smtClean="0"/>
          </a:p>
          <a:p>
            <a:r>
              <a:rPr lang="en-GB" dirty="0" smtClean="0"/>
              <a:t>The </a:t>
            </a:r>
            <a:r>
              <a:rPr lang="en-GB" dirty="0" err="1" smtClean="0"/>
              <a:t>iFACTS</a:t>
            </a:r>
            <a:r>
              <a:rPr lang="en-GB" dirty="0" smtClean="0"/>
              <a:t> system is about 250,000 lines of code, written in a programming language called SPARK. To show that the software cannot generate any exceptional conditions that could lead to a run-time failure, Altran needed to carry out more than 152,000 individual proofs of </a:t>
            </a:r>
            <a:r>
              <a:rPr lang="en-GB" i="1" dirty="0" smtClean="0"/>
              <a:t>verification conditions</a:t>
            </a:r>
            <a:r>
              <a:rPr lang="en-GB" dirty="0" smtClean="0"/>
              <a:t>. The SPARK tools were able to prove 98.76% of these verification conditions automatically, and the remainder with help from the software engineers. </a:t>
            </a:r>
          </a:p>
          <a:p>
            <a:r>
              <a:rPr lang="en-GB" dirty="0" smtClean="0"/>
              <a:t>To prove the whole system of 250,000 lines takes 3 hours on a 16-core desktop computer with 32Gb RAM (in other words, a small computer costing only £2,000), and the SPARK prover can save and reuse successful proofs, with the result that re-proving the system after a change can be done in 15 minutes. [These figures come from a paper written by the software engineer Rod Chapman who developed and supported the SPARK software tools. The paper is available online and the SPARK tools can be downloaded and used free, as I will explain in a future lecture]</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Of course, software faults can be much more complex than a simple zero-divide. But even a zero-divide can be very damaging. In July 2015, a zero-divide error was reported in the Android software that is used by most smartphones other than the iPhone. Sending someone a multimedia text message containing a special MKV video file will cause the phone to crash. This was estimated to affect 90% of Android phones. (A further fault in the Android video software means that a criminal can install their own software on your phone just by sending you a message. All they need is your phone number – and you do not even need to click on the message). </a:t>
            </a:r>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Aft>
                <a:spcPts val="600"/>
              </a:spcAft>
            </a:pPr>
            <a:r>
              <a:rPr lang="en-GB" dirty="0" smtClean="0"/>
              <a:t>The power of computing and the inventiveness of engineers and entrepreneurs have brought about radical changes to the way we all live. Even for those of us in the computing industry, it has been difficult to foresee the consequences of each new technology. It was inevitable that regulation and legislation would fail to keep up with the challenges of </a:t>
            </a:r>
            <a:r>
              <a:rPr lang="en-GB" dirty="0" err="1" smtClean="0"/>
              <a:t>cybersecurity</a:t>
            </a:r>
            <a:r>
              <a:rPr lang="en-GB" dirty="0" smtClean="0"/>
              <a:t>, big data analytics, robotics and autonomous vehicles. The pace of change is not slowing – indeed it seems to be accelerating – so I think we should see whether we, the citizens of cyberspace, can influence the design of our future world. </a:t>
            </a:r>
          </a:p>
          <a:p>
            <a:pPr>
              <a:spcAft>
                <a:spcPts val="600"/>
              </a:spcAft>
            </a:pPr>
            <a:r>
              <a:rPr lang="en-GB" dirty="0" smtClean="0"/>
              <a:t>Gresham College is ideally placed to convene and host discussions about how we want to use information technology in future. We have four centuries of tradition in holding public lectures and discussions, and very close links with the City of London, which is now so dependent on </a:t>
            </a:r>
            <a:r>
              <a:rPr lang="en-GB" dirty="0" err="1" smtClean="0"/>
              <a:t>computing.We</a:t>
            </a:r>
            <a:r>
              <a:rPr lang="en-GB" dirty="0" smtClean="0"/>
              <a:t> can hold our discussions both here and also in cyberspace. We have set up a website, </a:t>
            </a:r>
            <a:r>
              <a:rPr lang="en-GB" i="1" u="sng" dirty="0" smtClean="0">
                <a:hlinkClick r:id="rId3"/>
              </a:rPr>
              <a:t>http://www.cyberliving.uk</a:t>
            </a:r>
            <a:r>
              <a:rPr lang="en-GB" dirty="0" smtClean="0"/>
              <a:t> to host discussions and if you use the </a:t>
            </a:r>
            <a:r>
              <a:rPr lang="en-GB" dirty="0" err="1" smtClean="0"/>
              <a:t>hashtag</a:t>
            </a:r>
            <a:r>
              <a:rPr lang="en-GB" dirty="0" smtClean="0"/>
              <a:t> </a:t>
            </a:r>
            <a:r>
              <a:rPr lang="en-GB" i="1" dirty="0" smtClean="0"/>
              <a:t>#</a:t>
            </a:r>
            <a:r>
              <a:rPr lang="en-GB" i="1" dirty="0" err="1" smtClean="0"/>
              <a:t>cyberliving</a:t>
            </a:r>
            <a:r>
              <a:rPr lang="en-GB" dirty="0" smtClean="0"/>
              <a:t> on Twitter I will try to incorporate those tweets into our discussions. This means that those of you watching the recording of this talk on the internet can also join in the questions and discussions. Please do join it, and please let’s keep any arguments polite and constructive. This is new ground for Gresham College, so let’s see how well we can make it work.</a:t>
            </a:r>
          </a:p>
          <a:p>
            <a:endParaRPr lang="en-GB" dirty="0" smtClean="0"/>
          </a:p>
          <a:p>
            <a:r>
              <a:rPr lang="en-GB" dirty="0" smtClean="0"/>
              <a:t>I hope you will help me tonight and throughout this series of lectures, as we explore and discuss some of the difficult issues that already exist and some of the difficult decisions that will have to be taken in the next few years and beyond. In the near term, we shall see new data protection legislation across Europe, and new UK laws about surveillance, intelligence and hacking, after Edward Snowden’s revelations about the activities of the US National Security Agency and the UK’s GCHQ. We shall see the installation of 53 million smart gas and electricity meters across the UK, with new tariffs and, later perhaps, the ability for electricity suppliers to control our fridges and freezers, heating, air conditioning and the chargers for our electric vehicles, so that they can be turned off if demand gets too high. We may soon see driverless cars and lorries on our streets and motorways, perhaps with far-reaching consequences. Further ahead, there will be decisions to be made about whether we need controls over artificial intelligence and (perhaps surprisingly soon) artificial life. </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Anyone who wants to understand the details of </a:t>
            </a:r>
            <a:r>
              <a:rPr lang="en-US" i="1" dirty="0" err="1" smtClean="0"/>
              <a:t>Stagefright</a:t>
            </a:r>
            <a:r>
              <a:rPr lang="en-US" i="1" dirty="0" smtClean="0"/>
              <a:t> </a:t>
            </a:r>
            <a:r>
              <a:rPr lang="en-US" dirty="0" smtClean="0"/>
              <a:t>can now see how it works – and maybe try it out on old phones and tablets.</a:t>
            </a:r>
          </a:p>
          <a:p>
            <a:endParaRPr lang="en-US" dirty="0" smtClean="0"/>
          </a:p>
          <a:p>
            <a:r>
              <a:rPr lang="en-US" dirty="0" smtClean="0"/>
              <a:t>How many networked and </a:t>
            </a:r>
            <a:r>
              <a:rPr lang="en-US" dirty="0" err="1" smtClean="0"/>
              <a:t>unpatched</a:t>
            </a:r>
            <a:r>
              <a:rPr lang="en-US" dirty="0" smtClean="0"/>
              <a:t> Android devices exist in the world? Probably millions, and some of them may be in critical applications – because that’s what programmers do …</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Security </a:t>
            </a:r>
            <a:r>
              <a:rPr lang="en-GB" dirty="0" err="1" smtClean="0"/>
              <a:t>exploitsare</a:t>
            </a:r>
            <a:r>
              <a:rPr lang="en-GB" dirty="0" smtClean="0"/>
              <a:t> not new. We have had computer viruses and worms for decades and some of them have caused huge damage and costs.</a:t>
            </a:r>
          </a:p>
          <a:p>
            <a:r>
              <a:rPr lang="en-GB" dirty="0" smtClean="0"/>
              <a:t>The 1999 Melissa virus is estimated to have caused damage exceeding $1B. It propagated as a Microsoft Word document containing a malicious macro which sent a copy of the same dangerous document to all your contacts. </a:t>
            </a:r>
          </a:p>
          <a:p>
            <a:endParaRPr lang="en-GB" dirty="0" smtClean="0"/>
          </a:p>
          <a:p>
            <a:r>
              <a:rPr lang="en-GB" dirty="0" smtClean="0"/>
              <a:t>Why did Microsoft think it was a good idea to design Word so that a file that appeared to be a text document would be capable of reading your contacts list and sending emails? Or, at the very least, why didn’t they write the software so that it had to tell the user what it was about to do, and ask for permission?</a:t>
            </a:r>
          </a:p>
          <a:p>
            <a:endParaRPr lang="en-GB" dirty="0" smtClean="0"/>
          </a:p>
          <a:p>
            <a:r>
              <a:rPr lang="en-GB" dirty="0" smtClean="0"/>
              <a:t>Software faults have also led to fatalities. One that has been analysed thoroughly by Professor Nancy </a:t>
            </a:r>
            <a:r>
              <a:rPr lang="en-GB" dirty="0" err="1" smtClean="0"/>
              <a:t>Leveson</a:t>
            </a:r>
            <a:r>
              <a:rPr lang="en-GB" dirty="0" smtClean="0"/>
              <a:t> is the Therac-25 radiotherapy system that massively overdosed six people.</a:t>
            </a:r>
          </a:p>
          <a:p>
            <a:r>
              <a:rPr lang="en-GB" dirty="0" smtClean="0"/>
              <a:t>So there have always been serious consequences from inadequate software development, but recent developments have increased the threat dramatically. The early safety problems were the chance outcomes of accidental errors (and some incompetence) and the viruses and worms were motivated mainly by vandalism or curiosity. More recently, organised criminal groups have recognised that it is safer and potentially much more profitable to commit crimes online and from overseas than to commit crimes in person. So the data that enables identity theft and fraud or blackmail have become a major target, as we have seen recently with the attack on the US Office of Personnel Management (that stole the intimate and very sensitive records from security interviews for millions of US personnel whose role required security clearance) and the attack on the infidelity website </a:t>
            </a:r>
            <a:r>
              <a:rPr lang="en-GB" i="1" dirty="0" smtClean="0"/>
              <a:t>Ashley Madison.</a:t>
            </a:r>
            <a:endParaRPr lang="en-GB" dirty="0" smtClean="0"/>
          </a:p>
          <a:p>
            <a:r>
              <a:rPr lang="en-GB" dirty="0" smtClean="0"/>
              <a:t>http://</a:t>
            </a:r>
            <a:r>
              <a:rPr lang="en-GB" dirty="0" err="1" smtClean="0"/>
              <a:t>sunnyday.mit.edu/papers/therac.pdf</a:t>
            </a:r>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 increased focus of security concern and academic research has been </a:t>
            </a:r>
            <a:r>
              <a:rPr lang="en-GB" i="1" dirty="0" smtClean="0"/>
              <a:t>cyber-physical systems</a:t>
            </a:r>
            <a:r>
              <a:rPr lang="en-GB" dirty="0" smtClean="0"/>
              <a:t>; these are computer systems where faults or cyber attacks can cause serious problems to physical systems such as oil refineries or vehicles. The threats that exist here from faulty engineering are legion and I do not want to go into any detail today, but the recent demonstration that a Chrysler car could be disabled or controlled remotely over a mobile communications network has led to the recall of 1.4 million cars and emphasises the urgent need for far better engineering certification before driverless cars are licensed for use on public roads. </a:t>
            </a:r>
          </a:p>
          <a:p>
            <a:endParaRPr lang="en-GB" dirty="0" smtClean="0"/>
          </a:p>
          <a:p>
            <a:r>
              <a:rPr lang="en-GB" dirty="0" smtClean="0"/>
              <a:t>http://www.wired.com/2015/07/hackers-remotely-kill-jeep-highway/</a:t>
            </a:r>
          </a:p>
          <a:p>
            <a:r>
              <a:rPr lang="en-GB" dirty="0" smtClean="0"/>
              <a:t>http://gizmodo.com/chrysler-recalls-1-4-million-cars-for-being-easily-hack-1719980321</a:t>
            </a:r>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 networked system may be vulnerable</a:t>
            </a:r>
          </a:p>
          <a:p>
            <a:endParaRPr lang="en-US" dirty="0" smtClean="0"/>
          </a:p>
          <a:p>
            <a:r>
              <a:rPr lang="en-US" dirty="0" smtClean="0"/>
              <a:t>And some that are not networked – like the Iranian uranium centrifuges that </a:t>
            </a:r>
            <a:r>
              <a:rPr lang="en-US" dirty="0" err="1" smtClean="0"/>
              <a:t>Stuxnet</a:t>
            </a:r>
            <a:r>
              <a:rPr lang="en-US" dirty="0" smtClean="0"/>
              <a:t> attacked.</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attack on the US Office of Personnel Management (that stole the intimate and very sensitive records from security interviews for millions of US personnel whose role required security clearance) </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current state of software – if the data is on-line, it will get stolen. If it isn’t online, it will still probably get stolen. </a:t>
            </a:r>
          </a:p>
          <a:p>
            <a:endParaRPr lang="en-US" dirty="0" smtClean="0"/>
          </a:p>
          <a:p>
            <a:r>
              <a:rPr lang="en-US" dirty="0" smtClean="0"/>
              <a:t>If it’s important data, it should be encrypted with a strong algorithm and a strong key.</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But first I want to examine the state of computing today, and whether we are already putting too much trust in computer systems and in the people who develop them.</a:t>
            </a:r>
          </a:p>
          <a:p>
            <a:r>
              <a:rPr lang="en-GB" dirty="0" smtClean="0"/>
              <a:t>Information technology pervades our lives. If I could clap my hands and switch off all computers, the lights would go out, trains would stop, taps would run dry, food would not be delivered to shops, cars and aircraft would crash, telephones would be dead, hospitals would cease to function, no money would be available from banks, most shops would be unable to accept payment (and those that could would soon run out of goods to sell). There would be riots in cities within hours and the emergency services would be helpless. In short, the disruption would be enormous and very many people would die.  </a:t>
            </a:r>
          </a:p>
          <a:p>
            <a:r>
              <a:rPr lang="en-GB" dirty="0" smtClean="0"/>
              <a:t>This is not an exaggeration. We are completely dependent on the modern electronic computer and software – technologies that are only two months older than I am myself. </a:t>
            </a:r>
          </a:p>
          <a:p>
            <a:r>
              <a:rPr lang="en-GB" dirty="0" smtClean="0"/>
              <a:t>The first modern computer was invented and built in Manchester University by F C (Freddie) Williams, Tom Kilburn and Geoff </a:t>
            </a:r>
            <a:r>
              <a:rPr lang="en-GB" dirty="0" err="1" smtClean="0"/>
              <a:t>Toothill</a:t>
            </a:r>
            <a:r>
              <a:rPr lang="en-GB" dirty="0" smtClean="0"/>
              <a:t> and ran its first successful program on June 21 1948.</a:t>
            </a:r>
          </a:p>
          <a:p>
            <a:r>
              <a:rPr lang="en-GB" dirty="0" smtClean="0"/>
              <a:t>Computing has transformed the world in the last 67 years. We have millions of different devices and applications. </a:t>
            </a:r>
          </a:p>
          <a:p>
            <a:r>
              <a:rPr lang="en-GB" dirty="0" smtClean="0"/>
              <a:t>Computer hardware – the physical components that store the information, carry out the processing and communicate with us and with other computers – all of that has become extraordinarily small, fast, efficient and cheap. </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Medical records command an attractive price. But medical records contain details that can destroy careers or marriages or lead to suicides or murders.</a:t>
            </a:r>
          </a:p>
          <a:p>
            <a:endParaRPr lang="en-US" dirty="0" smtClean="0"/>
          </a:p>
          <a:p>
            <a:r>
              <a:rPr lang="en-US" dirty="0" smtClean="0"/>
              <a:t>I shall explain on 14 June why the promise that records have been </a:t>
            </a:r>
            <a:r>
              <a:rPr lang="en-US" dirty="0" err="1" smtClean="0"/>
              <a:t>anonymised</a:t>
            </a:r>
            <a:r>
              <a:rPr lang="en-US" dirty="0" smtClean="0"/>
              <a:t> and are therefore safe is almost always untrue.</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there’s </a:t>
            </a:r>
            <a:r>
              <a:rPr lang="en-US" smtClean="0"/>
              <a:t>financial fraud. </a:t>
            </a:r>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final consequence of the immaturity of the software industry that I want to highlight today is that software projects often overrun in time and cost. Software developers are either very poor at estimating or managing their projects, or they lie to their customers (or quite often, in my experience, both). Billions of pounds have been wasted on failed software projects in the UK, in industry (and also in Government as a search of the reports from the National Audit Office and the Public Accounts Committee will confirm). I shall look at some of the reasons for this and some of the solutions in my lecture next February.</a:t>
            </a:r>
          </a:p>
          <a:p>
            <a:r>
              <a:rPr lang="en-GB" dirty="0" smtClean="0"/>
              <a:t>As I said in opening, Information Technology has changed the world in less than 70 years. The world in 2015 is startlingly different from the world in 1948 and much of the difference has been brought about through computers and software.</a:t>
            </a:r>
          </a:p>
          <a:p>
            <a:r>
              <a:rPr lang="en-GB" dirty="0" smtClean="0"/>
              <a:t>But the pace of change shows no signs of slowing down and there are decisions to be made. </a:t>
            </a:r>
          </a:p>
          <a:p>
            <a:endParaRPr lang="en-GB" dirty="0" smtClean="0"/>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Can we tolerate the way that companies and Governments collect and analyse our personal data, so that they know more about us than we know ourselves? </a:t>
            </a:r>
          </a:p>
          <a:p>
            <a:r>
              <a:rPr lang="en-GB" dirty="0" smtClean="0"/>
              <a:t>What is the right balance between protecting the privacy of sensitive medical histories of patients and the benefits that could flow from using the records for research?</a:t>
            </a:r>
          </a:p>
          <a:p>
            <a:r>
              <a:rPr lang="en-GB" dirty="0" smtClean="0"/>
              <a:t>What should we do about the growing problems of cybersecurity?</a:t>
            </a:r>
          </a:p>
          <a:p>
            <a:r>
              <a:rPr lang="en-GB" dirty="0" smtClean="0"/>
              <a:t>What is the right balance between privacy for individuals and the need to detect crime and catch criminals? </a:t>
            </a:r>
          </a:p>
          <a:p>
            <a:r>
              <a:rPr lang="en-GB" dirty="0" smtClean="0"/>
              <a:t>Are the fears that have been expressed about artificial intelligence outstripping human intelligence justified? </a:t>
            </a:r>
          </a:p>
          <a:p>
            <a:r>
              <a:rPr lang="en-GB" dirty="0" smtClean="0"/>
              <a:t>These are really questions about the sort of future we want for ourselves and our children, and I believe the decisions are too important to be left entirely to companies in their competition for profits.  I would like to see discussions and debates, informed by a good understanding of the nature, current capabilities and future potential of information technology, so that we can influence industry and Government towards the sort of future we would prefer. I hope that together we can use these lectures and Gresham College to have some of these discussions. </a:t>
            </a:r>
          </a:p>
          <a:p>
            <a:endParaRPr lang="en-GB" dirty="0" smtClean="0"/>
          </a:p>
          <a:p>
            <a:r>
              <a:rPr lang="en-GB" dirty="0" smtClean="0"/>
              <a:t>My planned lectures for the rest of this academic year have been published in your programme booklet and on the Gresham College website. I have already mapped out possible lectures for the following year but I welcome your views on the topics you most want to hear about and to discuss.</a:t>
            </a:r>
          </a:p>
          <a:p>
            <a:r>
              <a:rPr lang="en-GB" dirty="0" smtClean="0"/>
              <a:t> </a:t>
            </a:r>
          </a:p>
          <a:p>
            <a:r>
              <a:rPr lang="en-GB" dirty="0" smtClean="0"/>
              <a:t>Thank you for coming today. I hope you will come to future talks and I look forward to our discussions.</a:t>
            </a:r>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started my own computing career in 1969, just 21 years after that first computer was built.</a:t>
            </a:r>
          </a:p>
          <a:p>
            <a:endParaRPr lang="en-US" dirty="0" smtClean="0"/>
          </a:p>
          <a:p>
            <a:r>
              <a:rPr lang="en-GB" dirty="0" smtClean="0"/>
              <a:t>UCL had one large computer – an IBM 360/65 that was said to have cost over £2m (which would be more than £30m in today’s money).</a:t>
            </a:r>
          </a:p>
          <a:p>
            <a:endParaRPr lang="en-GB" dirty="0" smtClean="0"/>
          </a:p>
          <a:p>
            <a:r>
              <a:rPr lang="en-GB" dirty="0" smtClean="0"/>
              <a:t>The disks in the picture held less than 250 Mb and cost  $250 million. </a:t>
            </a:r>
          </a:p>
          <a:p>
            <a:r>
              <a:rPr lang="en-GB" dirty="0" smtClean="0"/>
              <a:t>It had 128K of main memory and executed instructions at the (then) amazing rate of 2 million per second. It provided all the computing services for many hundreds of students and staff. </a:t>
            </a:r>
          </a:p>
          <a:p>
            <a:endParaRPr lang="en-GB" dirty="0" smtClean="0"/>
          </a:p>
          <a:p>
            <a:r>
              <a:rPr lang="en-GB" dirty="0" smtClean="0"/>
              <a:t>Today you have hugely more power and memory in your mobile phone. </a:t>
            </a:r>
          </a:p>
          <a:p>
            <a:r>
              <a:rPr lang="en-GB" dirty="0" smtClean="0"/>
              <a:t>Computer processors have doubled in power or halved in price every two years since the mid 1960s, and disks and memory have followed much the same path. It is these hardware advances that have made computers affordable in the enormous range of different applications, and led to computers coming out of the large, air-conditioned computer rooms of the 1960s and appearing in departments, then on desks, and now inside telephones, cars, toys and light-bulbs.</a:t>
            </a:r>
          </a:p>
          <a:p>
            <a:r>
              <a:rPr lang="en-GB" dirty="0" smtClean="0"/>
              <a:t>In the whole of human history, no other invention has changed so many lives, so quickly.</a:t>
            </a:r>
          </a:p>
          <a:p>
            <a:endParaRPr lang="en-GB" dirty="0" smtClean="0"/>
          </a:p>
        </p:txBody>
      </p:sp>
      <p:sp>
        <p:nvSpPr>
          <p:cNvPr id="4" name="Slide Number Placeholder 3"/>
          <p:cNvSpPr>
            <a:spLocks noGrp="1"/>
          </p:cNvSpPr>
          <p:nvPr>
            <p:ph type="sldNum" sz="quarter" idx="10"/>
          </p:nvPr>
        </p:nvSpPr>
        <p:spPr/>
        <p:txBody>
          <a:bodyPr/>
          <a:lstStyle/>
          <a:p>
            <a:fld id="{835B139D-D8C4-874A-897F-3CDB98ED1D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400" dirty="0" smtClean="0"/>
              <a:t>Yet we are only at the beginning of the revolutionary changes that computers will bring to society. We are on the verge of the “internet of things”, where almost everything could contain intelligence and be network connected.</a:t>
            </a:r>
          </a:p>
          <a:p>
            <a:endParaRPr lang="en-GB" sz="1400" dirty="0" smtClean="0"/>
          </a:p>
          <a:p>
            <a:r>
              <a:rPr lang="en-GB" sz="1400" dirty="0" smtClean="0"/>
              <a:t> Autonomous and remote controlled  air vehicles with high resolution cameras and satellite navigation have already moved from military applications into toyshops – and at least one of them has been modified to fire a handgun. </a:t>
            </a:r>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GB" dirty="0" smtClean="0"/>
              <a:t>It is the dramatic improvements in computer hardware that have driven the economics of this new industrial revolution. </a:t>
            </a:r>
          </a:p>
          <a:p>
            <a:r>
              <a:rPr lang="en-GB" dirty="0" smtClean="0"/>
              <a:t>But the technology that has created most of the huge and complex diversity of uses is </a:t>
            </a:r>
            <a:r>
              <a:rPr lang="en-GB" i="1" dirty="0" smtClean="0"/>
              <a:t>software</a:t>
            </a:r>
            <a:r>
              <a:rPr lang="en-GB" dirty="0" smtClean="0"/>
              <a:t>: computer programs. Software provides the variety and flexibility; software contains the complexity of all the different things we want to do. </a:t>
            </a:r>
          </a:p>
          <a:p>
            <a:r>
              <a:rPr lang="en-GB" dirty="0" smtClean="0"/>
              <a:t>Software is almost everywhere! And there will be lots </a:t>
            </a:r>
            <a:r>
              <a:rPr lang="en-GB" i="1" dirty="0" smtClean="0"/>
              <a:t>more</a:t>
            </a:r>
            <a:r>
              <a:rPr lang="en-GB" dirty="0" smtClean="0"/>
              <a:t> software written, because we are still only at the beginning of this </a:t>
            </a:r>
            <a:r>
              <a:rPr lang="en-GB" b="1" dirty="0" smtClean="0"/>
              <a:t>information age</a:t>
            </a:r>
            <a:r>
              <a:rPr lang="en-GB" i="1" dirty="0" smtClean="0"/>
              <a:t>. </a:t>
            </a:r>
            <a:endParaRPr lang="en-GB" dirty="0" smtClean="0"/>
          </a:p>
          <a:p>
            <a:r>
              <a:rPr lang="en-GB" dirty="0" smtClean="0"/>
              <a:t>Because modern life depends so heavily on software, it seems prudent to consider how dependable that software is today, and how we should feel about proposals for new computer systems that could cause serious harm if they go wrong. How confident should we be that the software on which we already depend is adequately reliable, safe and secure? And how confident should we be that other new and critical systems can be built at reasonable cost and with reasonable success?</a:t>
            </a:r>
          </a:p>
          <a:p>
            <a:r>
              <a:rPr lang="en-GB" dirty="0" smtClean="0"/>
              <a:t>After four decades of work in the software industry, I am increasingly nervous and so are many of my colleagues because, despite the tremendous achievements of the computing industry, all this progress is dependent on a software industry that is still very immature – still a long way from becoming a mature engineering profession, even though it is 45 years since the phrase </a:t>
            </a:r>
            <a:r>
              <a:rPr lang="en-GB" i="1" dirty="0" smtClean="0"/>
              <a:t>“software engineering”</a:t>
            </a:r>
            <a:r>
              <a:rPr lang="en-GB" dirty="0" smtClean="0"/>
              <a:t> first came into common use. </a:t>
            </a:r>
          </a:p>
          <a:p>
            <a:r>
              <a:rPr lang="en-GB" dirty="0" smtClean="0"/>
              <a:t>Most computer programmers do not have qualifications in computer science or familiarity with the rigorous management disciplines that are fundamental to every engineering profession. The software industry is brilliantly creative and agile and brings new ideas to market with extraordinary speed. But there is a big difference between a product that works well most of the time and one that is truly dependable. When the product needs to be shown to be particularly safe or secure, speed and agility should take second place to those critical properties, but building safe and secure computer systems is difficult and can be expensive, and too few programmers know how to </a:t>
            </a:r>
            <a:r>
              <a:rPr lang="en-GB" i="1" dirty="0" smtClean="0"/>
              <a:t>show</a:t>
            </a:r>
            <a:r>
              <a:rPr lang="en-GB" dirty="0" smtClean="0"/>
              <a:t> that a system is adequately safe or secure. As we shall see later, testing alone can never be enough.</a:t>
            </a:r>
          </a:p>
          <a:p>
            <a:r>
              <a:rPr lang="en-GB" dirty="0" smtClean="0"/>
              <a:t>Designing and building trustworthy systems is an engineering task that requires methods and tools with strong scientific foundations, supported by processes that manage complexity, that prevent careless and unsafe ways of working, that control and manage change, and that deliver sufficient evidence that the resulting product is dependable. Without strong engineering methods, it is highly probable that the development will suffer major overruns in costs and time, or that it will fail to do the job it was supposed to deliver, or that the resulting software will contain very many defects that leave its users and others in society exposed to cybercrime. </a:t>
            </a:r>
          </a:p>
          <a:p>
            <a:r>
              <a:rPr lang="en-GB" dirty="0" smtClean="0"/>
              <a:t>I would like to explain just how faulty much software is today, and remind you of some of the things that have gone wrong. </a:t>
            </a:r>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i="1" dirty="0" smtClean="0"/>
              <a:t>Almost all software contains a lot of faults.</a:t>
            </a:r>
            <a:endParaRPr lang="en-GB" dirty="0" smtClean="0"/>
          </a:p>
          <a:p>
            <a:r>
              <a:rPr lang="en-GB" dirty="0" smtClean="0"/>
              <a:t>Software quality is generally poor. Academic studies have shown defect rates between 10 and 30 defects in every 1000 lines of program source.  </a:t>
            </a:r>
          </a:p>
          <a:p>
            <a:r>
              <a:rPr lang="en-GB" dirty="0" smtClean="0"/>
              <a:t>In the USA, Steve McConnell has studied software defects for many years. His book </a:t>
            </a:r>
            <a:r>
              <a:rPr lang="en-US" i="1" dirty="0" smtClean="0"/>
              <a:t>Code Complete </a:t>
            </a:r>
            <a:r>
              <a:rPr lang="en-US" dirty="0" smtClean="0"/>
              <a:t> </a:t>
            </a:r>
            <a:r>
              <a:rPr lang="en-GB" dirty="0" smtClean="0"/>
              <a:t>says that the industry average is about 15 - 50 faults per 1000 lines of delivered code. Of course, some companies do better than this; one example is Microsoft, which stopped work to retrain its programmers over a decade ago and invested in many, world class development tools. But if you are delivering software that contains 50 million lines (which is said to be the size of Microsoft Windows) then even </a:t>
            </a:r>
            <a:r>
              <a:rPr lang="en-GB" i="1" dirty="0" smtClean="0"/>
              <a:t>one</a:t>
            </a:r>
            <a:r>
              <a:rPr lang="en-GB" dirty="0" smtClean="0"/>
              <a:t> fault in each thousand lines would mean that you are selling software that contains 50,000 faults.</a:t>
            </a:r>
          </a:p>
          <a:p>
            <a:r>
              <a:rPr lang="en-GB" dirty="0" smtClean="0"/>
              <a:t> </a:t>
            </a:r>
          </a:p>
          <a:p>
            <a:r>
              <a:rPr lang="en-GB" dirty="0" smtClean="0"/>
              <a:t>The American author, trainer and consultant Capers Jones has published substantial data on delivered product fault levels. In his sample, the most quality-conscious companies delivered systems with an average of  about 1 fault per thousand lines, whereas other companies in his sample were delivering over 7 faults per thousand lines. (Different authors use different definitions of what constitutes a fault or how to count lines of software so the figures from different authors are not wholly comparable. The key message from everyone who has studied defect rates is that software contains a large number of faults). </a:t>
            </a:r>
            <a:r>
              <a:rPr lang="en-US" i="1" dirty="0" smtClean="0"/>
              <a:t>2nd Edition. </a:t>
            </a:r>
            <a:r>
              <a:rPr lang="en-US" dirty="0" smtClean="0"/>
              <a:t>Redmond, </a:t>
            </a:r>
            <a:r>
              <a:rPr lang="en-US" dirty="0" err="1" smtClean="0"/>
              <a:t>Wa</a:t>
            </a:r>
            <a:r>
              <a:rPr lang="en-US" dirty="0" smtClean="0"/>
              <a:t>.: Microsoft Press, 2004</a:t>
            </a:r>
            <a:endParaRPr lang="en-GB" dirty="0" smtClean="0"/>
          </a:p>
          <a:p>
            <a:r>
              <a:rPr lang="en-GB" dirty="0" smtClean="0"/>
              <a:t>Jones, C. Software Assessments, Benchmarks, and Best Practices. Reading, MA: Addison Wesley, 2000</a:t>
            </a:r>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One detailed analysis of defence software, a paper called </a:t>
            </a:r>
            <a:r>
              <a:rPr lang="en-GB" i="1" dirty="0" smtClean="0"/>
              <a:t>Software Static Code Analysis Lessons Learned</a:t>
            </a:r>
            <a:r>
              <a:rPr lang="en-GB" dirty="0" smtClean="0"/>
              <a:t> was published in </a:t>
            </a:r>
            <a:r>
              <a:rPr lang="en-GB" i="1" dirty="0" smtClean="0"/>
              <a:t>Crosstalk</a:t>
            </a:r>
            <a:r>
              <a:rPr lang="en-GB" dirty="0" smtClean="0"/>
              <a:t>, the journal of defence software engineering, by Andy German, a software engineer in QinetiQ who worked on military aircraft systems at the UK Ministry of Defence at Boscombe Down.</a:t>
            </a:r>
          </a:p>
          <a:p>
            <a:r>
              <a:rPr lang="en-GB" dirty="0" smtClean="0"/>
              <a:t>He analysed a range of software systems that had been developed for an American military aircraft. The systems included:</a:t>
            </a:r>
          </a:p>
          <a:p>
            <a:pPr lvl="0"/>
            <a:r>
              <a:rPr lang="en-GB" dirty="0" smtClean="0"/>
              <a:t>Automatic flight control.</a:t>
            </a:r>
          </a:p>
          <a:p>
            <a:pPr lvl="0"/>
            <a:r>
              <a:rPr lang="en-GB" dirty="0" smtClean="0"/>
              <a:t>Engine control.</a:t>
            </a:r>
          </a:p>
          <a:p>
            <a:pPr lvl="0"/>
            <a:r>
              <a:rPr lang="en-GB" dirty="0" smtClean="0"/>
              <a:t>Fuel and centre-of-gravity management.</a:t>
            </a:r>
          </a:p>
          <a:p>
            <a:pPr lvl="0"/>
            <a:r>
              <a:rPr lang="en-GB" dirty="0" smtClean="0"/>
              <a:t>Warning systems.</a:t>
            </a:r>
          </a:p>
          <a:p>
            <a:pPr lvl="0"/>
            <a:r>
              <a:rPr lang="en-GB" dirty="0" smtClean="0"/>
              <a:t>Anti-icing systems.</a:t>
            </a:r>
          </a:p>
          <a:p>
            <a:pPr lvl="0"/>
            <a:r>
              <a:rPr lang="en-GB" dirty="0" smtClean="0"/>
              <a:t>Flight management.</a:t>
            </a:r>
          </a:p>
          <a:p>
            <a:pPr lvl="0"/>
            <a:r>
              <a:rPr lang="en-GB" dirty="0" smtClean="0"/>
              <a:t>Weapons management.</a:t>
            </a:r>
          </a:p>
          <a:p>
            <a:pPr lvl="0"/>
            <a:r>
              <a:rPr lang="en-GB" dirty="0" smtClean="0"/>
              <a:t>Air data units.</a:t>
            </a:r>
          </a:p>
          <a:p>
            <a:pPr lvl="0"/>
            <a:r>
              <a:rPr lang="en-GB" dirty="0" smtClean="0"/>
              <a:t>Radio altimeters.</a:t>
            </a:r>
          </a:p>
          <a:p>
            <a:pPr lvl="0"/>
            <a:r>
              <a:rPr lang="en-GB" dirty="0" smtClean="0"/>
              <a:t>Anti-skid brakes.</a:t>
            </a:r>
          </a:p>
          <a:p>
            <a:r>
              <a:rPr lang="en-GB" dirty="0" smtClean="0"/>
              <a:t>These systems varied in size from 3,000 lines of code to 300,000 lines of code and were written in several different languages. He reported that he found the following level of “anomalies”.</a:t>
            </a:r>
          </a:p>
          <a:p>
            <a:r>
              <a:rPr lang="en-GB" dirty="0" smtClean="0"/>
              <a:t> </a:t>
            </a:r>
          </a:p>
          <a:p>
            <a:r>
              <a:rPr lang="en-GB" dirty="0" smtClean="0"/>
              <a:t>The developers were following the then current standard for civilian aircraft software DO-178A, because the aircraft had to be certified to fly in civil airspace.</a:t>
            </a:r>
          </a:p>
          <a:p>
            <a:r>
              <a:rPr lang="en-GB" dirty="0" smtClean="0"/>
              <a:t>Again, I do not want to focus on the definition of an “anomaly” or how lines of code are defined (when a single line in a program listing could contain several program statements or none); I am simply illustrating that every detailed study finds that there are a lot of defects in most software.</a:t>
            </a:r>
          </a:p>
          <a:p>
            <a:endParaRPr lang="en-US" dirty="0"/>
          </a:p>
        </p:txBody>
      </p:sp>
      <p:sp>
        <p:nvSpPr>
          <p:cNvPr id="4" name="Slide Number Placeholder 3"/>
          <p:cNvSpPr>
            <a:spLocks noGrp="1"/>
          </p:cNvSpPr>
          <p:nvPr>
            <p:ph type="sldNum" sz="quarter" idx="10"/>
          </p:nvPr>
        </p:nvSpPr>
        <p:spPr/>
        <p:txBody>
          <a:bodyPr/>
          <a:lstStyle/>
          <a:p>
            <a:fld id="{835B139D-D8C4-874A-897F-3CDB98ED1D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35B139D-D8C4-874A-897F-3CDB98ED1D5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33C0855-8600-F34D-91B0-4BD5E47D8CC9}" type="datetime1">
              <a:rPr lang="en-US" smtClean="0"/>
              <a:pPr/>
              <a:t>10/20/15</a:t>
            </a:fld>
            <a:endParaRPr lang="en-US"/>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
        <p:nvSpPr>
          <p:cNvPr id="6" name="Slide Number Placeholder 5"/>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86E80C5-3BAD-FF45-A6A2-3DFE0BE65E79}" type="datetime1">
              <a:rPr lang="en-US" smtClean="0"/>
              <a:pPr/>
              <a:t>10/20/15</a:t>
            </a:fld>
            <a:endParaRPr lang="en-US"/>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
        <p:nvSpPr>
          <p:cNvPr id="6" name="Slide Number Placeholder 5"/>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88057D1-1C9C-E14F-92AC-22CFC92BC1ED}" type="datetime1">
              <a:rPr lang="en-US" smtClean="0"/>
              <a:pPr/>
              <a:t>10/20/15</a:t>
            </a:fld>
            <a:endParaRPr lang="en-US"/>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
        <p:nvSpPr>
          <p:cNvPr id="6" name="Slide Number Placeholder 5"/>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0D70016-B8A8-F94C-A769-48137BABF72C}" type="datetime1">
              <a:rPr lang="en-US" smtClean="0"/>
              <a:pPr/>
              <a:t>10/20/15</a:t>
            </a:fld>
            <a:endParaRPr lang="en-US"/>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
        <p:nvSpPr>
          <p:cNvPr id="6" name="Slide Number Placeholder 5"/>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17AE28A-C602-644E-83C3-C3E0E02E5415}" type="datetime1">
              <a:rPr lang="en-US" smtClean="0"/>
              <a:pPr/>
              <a:t>10/20/15</a:t>
            </a:fld>
            <a:endParaRPr lang="en-US"/>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
        <p:nvSpPr>
          <p:cNvPr id="6" name="Slide Number Placeholder 5"/>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CC7A0B3-EA27-A241-A5FF-7ACC9C11083E}" type="datetime1">
              <a:rPr lang="en-US" smtClean="0"/>
              <a:pPr/>
              <a:t>10/20/15</a:t>
            </a:fld>
            <a:endParaRPr lang="en-US"/>
          </a:p>
        </p:txBody>
      </p:sp>
      <p:sp>
        <p:nvSpPr>
          <p:cNvPr id="6" name="Footer Placeholder 5"/>
          <p:cNvSpPr>
            <a:spLocks noGrp="1"/>
          </p:cNvSpPr>
          <p:nvPr>
            <p:ph type="ftr" sz="quarter" idx="11"/>
          </p:nvPr>
        </p:nvSpPr>
        <p:spPr/>
        <p:txBody>
          <a:bodyPr/>
          <a:lstStyle/>
          <a:p>
            <a:r>
              <a:rPr lang="en-US" smtClean="0"/>
              <a:t>www.cyberliving.uk    #cyberliving</a:t>
            </a:r>
            <a:endParaRPr lang="en-US"/>
          </a:p>
        </p:txBody>
      </p:sp>
      <p:sp>
        <p:nvSpPr>
          <p:cNvPr id="7" name="Slide Number Placeholder 6"/>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D649E0E2-CEB7-234C-97B9-7636638E3CAF}" type="datetime1">
              <a:rPr lang="en-US" smtClean="0"/>
              <a:pPr/>
              <a:t>10/20/15</a:t>
            </a:fld>
            <a:endParaRPr lang="en-US"/>
          </a:p>
        </p:txBody>
      </p:sp>
      <p:sp>
        <p:nvSpPr>
          <p:cNvPr id="8" name="Footer Placeholder 7"/>
          <p:cNvSpPr>
            <a:spLocks noGrp="1"/>
          </p:cNvSpPr>
          <p:nvPr>
            <p:ph type="ftr" sz="quarter" idx="11"/>
          </p:nvPr>
        </p:nvSpPr>
        <p:spPr/>
        <p:txBody>
          <a:bodyPr/>
          <a:lstStyle/>
          <a:p>
            <a:r>
              <a:rPr lang="en-US" smtClean="0"/>
              <a:t>www.cyberliving.uk    #cyberliving</a:t>
            </a:r>
            <a:endParaRPr lang="en-US"/>
          </a:p>
        </p:txBody>
      </p:sp>
      <p:sp>
        <p:nvSpPr>
          <p:cNvPr id="9" name="Slide Number Placeholder 8"/>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1D4C5F9C-F77F-C748-8D7F-29EBB625F4AF}" type="datetime1">
              <a:rPr lang="en-US" smtClean="0"/>
              <a:pPr/>
              <a:t>10/20/15</a:t>
            </a:fld>
            <a:endParaRPr lang="en-US"/>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5773B-EA45-9A44-8DD5-286C8D5C16B1}" type="datetime1">
              <a:rPr lang="en-US" smtClean="0"/>
              <a:pPr/>
              <a:t>10/20/15</a:t>
            </a:fld>
            <a:endParaRPr lang="en-US"/>
          </a:p>
        </p:txBody>
      </p:sp>
      <p:sp>
        <p:nvSpPr>
          <p:cNvPr id="3" name="Footer Placeholder 2"/>
          <p:cNvSpPr>
            <a:spLocks noGrp="1"/>
          </p:cNvSpPr>
          <p:nvPr>
            <p:ph type="ftr" sz="quarter" idx="11"/>
          </p:nvPr>
        </p:nvSpPr>
        <p:spPr/>
        <p:txBody>
          <a:bodyPr/>
          <a:lstStyle/>
          <a:p>
            <a:r>
              <a:rPr lang="en-US" smtClean="0"/>
              <a:t>www.cyberliving.uk    #cyberliving</a:t>
            </a:r>
            <a:endParaRPr lang="en-US"/>
          </a:p>
        </p:txBody>
      </p:sp>
      <p:sp>
        <p:nvSpPr>
          <p:cNvPr id="4" name="Slide Number Placeholder 3"/>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7B53F37-87A0-6A4C-A786-BD451930D05F}" type="datetime1">
              <a:rPr lang="en-US" smtClean="0"/>
              <a:pPr/>
              <a:t>10/20/15</a:t>
            </a:fld>
            <a:endParaRPr lang="en-US"/>
          </a:p>
        </p:txBody>
      </p:sp>
      <p:sp>
        <p:nvSpPr>
          <p:cNvPr id="6" name="Footer Placeholder 5"/>
          <p:cNvSpPr>
            <a:spLocks noGrp="1"/>
          </p:cNvSpPr>
          <p:nvPr>
            <p:ph type="ftr" sz="quarter" idx="11"/>
          </p:nvPr>
        </p:nvSpPr>
        <p:spPr/>
        <p:txBody>
          <a:bodyPr/>
          <a:lstStyle/>
          <a:p>
            <a:r>
              <a:rPr lang="en-US" smtClean="0"/>
              <a:t>www.cyberliving.uk    #cyberliving</a:t>
            </a:r>
            <a:endParaRPr lang="en-US"/>
          </a:p>
        </p:txBody>
      </p:sp>
      <p:sp>
        <p:nvSpPr>
          <p:cNvPr id="7" name="Slide Number Placeholder 6"/>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721889A-4A89-DE42-B744-9E8463268643}" type="datetime1">
              <a:rPr lang="en-US" smtClean="0"/>
              <a:pPr/>
              <a:t>10/20/15</a:t>
            </a:fld>
            <a:endParaRPr lang="en-US"/>
          </a:p>
        </p:txBody>
      </p:sp>
      <p:sp>
        <p:nvSpPr>
          <p:cNvPr id="6" name="Footer Placeholder 5"/>
          <p:cNvSpPr>
            <a:spLocks noGrp="1"/>
          </p:cNvSpPr>
          <p:nvPr>
            <p:ph type="ftr" sz="quarter" idx="11"/>
          </p:nvPr>
        </p:nvSpPr>
        <p:spPr/>
        <p:txBody>
          <a:bodyPr/>
          <a:lstStyle/>
          <a:p>
            <a:r>
              <a:rPr lang="en-US" smtClean="0"/>
              <a:t>www.cyberliving.uk    #cyberliving</a:t>
            </a:r>
            <a:endParaRPr lang="en-US"/>
          </a:p>
        </p:txBody>
      </p:sp>
      <p:sp>
        <p:nvSpPr>
          <p:cNvPr id="7" name="Slide Number Placeholder 6"/>
          <p:cNvSpPr>
            <a:spLocks noGrp="1"/>
          </p:cNvSpPr>
          <p:nvPr>
            <p:ph type="sldNum" sz="quarter" idx="12"/>
          </p:nvPr>
        </p:nvSpPr>
        <p:spPr/>
        <p:txBody>
          <a:bodyPr/>
          <a:lstStyle/>
          <a:p>
            <a:fld id="{FBB34D79-63A9-AC45-AA8A-2394DB920C6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9BD62-A82C-0E4B-A681-5B4C165A3EB7}" type="datetime1">
              <a:rPr lang="en-US" smtClean="0"/>
              <a:pPr/>
              <a:t>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www.cyberliving.uk    #cyberliving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34D79-63A9-AC45-AA8A-2394DB920C61}" type="slidenum">
              <a:rPr lang="en-US" smtClean="0"/>
              <a:pPr/>
              <a:t>‹#›</a:t>
            </a:fld>
            <a:endParaRPr lang="en-US"/>
          </a:p>
        </p:txBody>
      </p:sp>
      <p:pic>
        <p:nvPicPr>
          <p:cNvPr id="7" name="Picture 6" descr="logo.tiff"/>
          <p:cNvPicPr>
            <a:picLocks noChangeAspect="1"/>
          </p:cNvPicPr>
          <p:nvPr userDrawn="1"/>
        </p:nvPicPr>
        <p:blipFill>
          <a:blip r:embed="rId13"/>
          <a:stretch>
            <a:fillRect/>
          </a:stretch>
        </p:blipFill>
        <p:spPr>
          <a:xfrm>
            <a:off x="0" y="0"/>
            <a:ext cx="825500" cy="8699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7.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8.tif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www.safetyresearch.net/Library/BarrSlides_FINAL_SCRUBBED.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10.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1.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2.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14.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5.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6.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7.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1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9.tif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4.png"/><Relationship Id="rId1" Type="http://schemas.openxmlformats.org/officeDocument/2006/relationships/video" Target="file://localhost/Users/Files/Desktop/Gresham/Flying%20Gun.mp4" TargetMode="External"/><Relationship Id="rId2"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FF"/>
                </a:solidFill>
              </a:rPr>
              <a:t>Should We Trust Computers?</a:t>
            </a:r>
            <a:endParaRPr lang="en-US" dirty="0">
              <a:solidFill>
                <a:srgbClr val="0000FF"/>
              </a:solidFill>
            </a:endParaRPr>
          </a:p>
        </p:txBody>
      </p:sp>
      <p:sp>
        <p:nvSpPr>
          <p:cNvPr id="3" name="Subtitle 2"/>
          <p:cNvSpPr>
            <a:spLocks noGrp="1"/>
          </p:cNvSpPr>
          <p:nvPr>
            <p:ph type="subTitle" idx="1"/>
          </p:nvPr>
        </p:nvSpPr>
        <p:spPr>
          <a:xfrm>
            <a:off x="928567" y="3886200"/>
            <a:ext cx="7529633" cy="1752600"/>
          </a:xfrm>
        </p:spPr>
        <p:txBody>
          <a:bodyPr/>
          <a:lstStyle/>
          <a:p>
            <a:r>
              <a:rPr lang="en-US" dirty="0" smtClean="0">
                <a:solidFill>
                  <a:srgbClr val="0000FF"/>
                </a:solidFill>
              </a:rPr>
              <a:t>Martyn Thomas CBE FREng</a:t>
            </a:r>
          </a:p>
          <a:p>
            <a:r>
              <a:rPr lang="en-US" sz="2400" dirty="0" smtClean="0">
                <a:solidFill>
                  <a:srgbClr val="0000FF"/>
                </a:solidFill>
              </a:rPr>
              <a:t>Livery Company Professor of Information Technology</a:t>
            </a:r>
            <a:endParaRPr lang="en-US" sz="2400" dirty="0">
              <a:solidFill>
                <a:srgbClr val="0000FF"/>
              </a:solidFill>
            </a:endParaRPr>
          </a:p>
        </p:txBody>
      </p:sp>
      <p:sp>
        <p:nvSpPr>
          <p:cNvPr id="4" name="Slide Number Placeholder 3"/>
          <p:cNvSpPr>
            <a:spLocks noGrp="1"/>
          </p:cNvSpPr>
          <p:nvPr>
            <p:ph type="sldNum" sz="quarter" idx="12"/>
          </p:nvPr>
        </p:nvSpPr>
        <p:spPr/>
        <p:txBody>
          <a:bodyPr/>
          <a:lstStyle/>
          <a:p>
            <a:fld id="{FBB34D79-63A9-AC45-AA8A-2394DB920C61}"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and many more</a:t>
            </a:r>
            <a:endParaRPr lang="en-US" dirty="0"/>
          </a:p>
        </p:txBody>
      </p:sp>
      <p:sp>
        <p:nvSpPr>
          <p:cNvPr id="3" name="Content Placeholder 2"/>
          <p:cNvSpPr>
            <a:spLocks noGrp="1"/>
          </p:cNvSpPr>
          <p:nvPr>
            <p:ph idx="1"/>
          </p:nvPr>
        </p:nvSpPr>
        <p:spPr/>
        <p:txBody>
          <a:bodyPr>
            <a:normAutofit fontScale="77500" lnSpcReduction="20000"/>
          </a:bodyPr>
          <a:lstStyle/>
          <a:p>
            <a:pPr>
              <a:lnSpc>
                <a:spcPct val="90000"/>
              </a:lnSpc>
              <a:spcBef>
                <a:spcPct val="0"/>
              </a:spcBef>
              <a:buClrTx/>
              <a:buSzTx/>
              <a:buFontTx/>
              <a:buNone/>
            </a:pPr>
            <a:r>
              <a:rPr lang="en-US" dirty="0" smtClean="0">
                <a:latin typeface="Times New Roman" pitchFamily="-110" charset="0"/>
              </a:rPr>
              <a:t>- Incorrect data message formats</a:t>
            </a:r>
          </a:p>
          <a:p>
            <a:pPr>
              <a:lnSpc>
                <a:spcPct val="90000"/>
              </a:lnSpc>
              <a:spcBef>
                <a:spcPct val="0"/>
              </a:spcBef>
              <a:buClrTx/>
              <a:buSzTx/>
              <a:buFontTx/>
              <a:buNone/>
            </a:pPr>
            <a:r>
              <a:rPr lang="en-US" dirty="0" smtClean="0">
                <a:latin typeface="Times New Roman" pitchFamily="-110" charset="0"/>
              </a:rPr>
              <a:t>-Ambiguous variable process update</a:t>
            </a:r>
          </a:p>
          <a:p>
            <a:pPr>
              <a:lnSpc>
                <a:spcPct val="90000"/>
              </a:lnSpc>
              <a:spcBef>
                <a:spcPct val="0"/>
              </a:spcBef>
              <a:buClrTx/>
              <a:buSzTx/>
              <a:buFontTx/>
              <a:buNone/>
            </a:pPr>
            <a:r>
              <a:rPr lang="en-US" dirty="0" smtClean="0">
                <a:latin typeface="Times New Roman" pitchFamily="-110" charset="0"/>
              </a:rPr>
              <a:t>-Incorrect </a:t>
            </a:r>
            <a:r>
              <a:rPr lang="en-US" dirty="0" err="1" smtClean="0">
                <a:latin typeface="Times New Roman" pitchFamily="-110" charset="0"/>
              </a:rPr>
              <a:t>initialisation</a:t>
            </a:r>
            <a:r>
              <a:rPr lang="en-US" dirty="0" smtClean="0">
                <a:latin typeface="Times New Roman" pitchFamily="-110" charset="0"/>
              </a:rPr>
              <a:t> of variables</a:t>
            </a:r>
          </a:p>
          <a:p>
            <a:pPr>
              <a:lnSpc>
                <a:spcPct val="90000"/>
              </a:lnSpc>
              <a:spcBef>
                <a:spcPct val="0"/>
              </a:spcBef>
              <a:buClrTx/>
              <a:buSzTx/>
              <a:buFontTx/>
              <a:buNone/>
            </a:pPr>
            <a:r>
              <a:rPr lang="en-US" dirty="0" smtClean="0">
                <a:latin typeface="Times New Roman" pitchFamily="-110" charset="0"/>
              </a:rPr>
              <a:t>-Inadequate RAM test</a:t>
            </a:r>
          </a:p>
          <a:p>
            <a:pPr>
              <a:lnSpc>
                <a:spcPct val="90000"/>
              </a:lnSpc>
              <a:spcBef>
                <a:spcPct val="0"/>
              </a:spcBef>
              <a:buClrTx/>
              <a:buSzTx/>
              <a:buFontTx/>
              <a:buNone/>
            </a:pPr>
            <a:r>
              <a:rPr lang="en-US" dirty="0" smtClean="0">
                <a:latin typeface="Times New Roman" pitchFamily="-110" charset="0"/>
              </a:rPr>
              <a:t>-Indefinite timeouts after test failure</a:t>
            </a:r>
          </a:p>
          <a:p>
            <a:pPr>
              <a:lnSpc>
                <a:spcPct val="90000"/>
              </a:lnSpc>
              <a:spcBef>
                <a:spcPct val="0"/>
              </a:spcBef>
              <a:buClrTx/>
              <a:buSzTx/>
              <a:buFontTx/>
              <a:buNone/>
            </a:pPr>
            <a:r>
              <a:rPr lang="en-US" dirty="0" smtClean="0">
                <a:latin typeface="Times New Roman" pitchFamily="-110" charset="0"/>
              </a:rPr>
              <a:t>-RAM corruption</a:t>
            </a:r>
          </a:p>
          <a:p>
            <a:pPr>
              <a:lnSpc>
                <a:spcPct val="90000"/>
              </a:lnSpc>
              <a:spcBef>
                <a:spcPct val="0"/>
              </a:spcBef>
              <a:buClrTx/>
              <a:buSzTx/>
              <a:buFontTx/>
              <a:buNone/>
            </a:pPr>
            <a:r>
              <a:rPr lang="en-US" dirty="0" smtClean="0">
                <a:latin typeface="Times New Roman" pitchFamily="-110" charset="0"/>
              </a:rPr>
              <a:t>-Timing issues - system runs backwards</a:t>
            </a:r>
          </a:p>
          <a:p>
            <a:pPr>
              <a:lnSpc>
                <a:spcPct val="90000"/>
              </a:lnSpc>
              <a:spcBef>
                <a:spcPct val="0"/>
              </a:spcBef>
              <a:buClrTx/>
              <a:buSzTx/>
              <a:buFontTx/>
              <a:buNone/>
            </a:pPr>
            <a:r>
              <a:rPr lang="en-US" dirty="0" smtClean="0">
                <a:latin typeface="Times New Roman" pitchFamily="-110" charset="0"/>
              </a:rPr>
              <a:t>-Process does not disengage when required</a:t>
            </a:r>
          </a:p>
          <a:p>
            <a:pPr>
              <a:lnSpc>
                <a:spcPct val="90000"/>
              </a:lnSpc>
              <a:spcBef>
                <a:spcPct val="0"/>
              </a:spcBef>
              <a:buClrTx/>
              <a:buSzTx/>
              <a:buFontTx/>
              <a:buNone/>
            </a:pPr>
            <a:r>
              <a:rPr lang="en-US" dirty="0" smtClean="0">
                <a:latin typeface="Times New Roman" pitchFamily="-110" charset="0"/>
              </a:rPr>
              <a:t>-Switches not operated when required</a:t>
            </a:r>
          </a:p>
          <a:p>
            <a:pPr>
              <a:lnSpc>
                <a:spcPct val="90000"/>
              </a:lnSpc>
              <a:spcBef>
                <a:spcPct val="0"/>
              </a:spcBef>
              <a:buClrTx/>
              <a:buSzTx/>
              <a:buFontTx/>
              <a:buNone/>
            </a:pPr>
            <a:r>
              <a:rPr lang="en-US" dirty="0" smtClean="0">
                <a:latin typeface="Times New Roman" pitchFamily="-110" charset="0"/>
              </a:rPr>
              <a:t>-System does not close down after failure</a:t>
            </a:r>
          </a:p>
          <a:p>
            <a:pPr>
              <a:lnSpc>
                <a:spcPct val="90000"/>
              </a:lnSpc>
              <a:spcBef>
                <a:spcPct val="0"/>
              </a:spcBef>
              <a:buClrTx/>
              <a:buSzTx/>
              <a:buFontTx/>
              <a:buNone/>
            </a:pPr>
            <a:r>
              <a:rPr lang="en-US" dirty="0" smtClean="0">
                <a:latin typeface="Times New Roman" pitchFamily="-110" charset="0"/>
              </a:rPr>
              <a:t>-Safety check not conducted within a suitable time frame</a:t>
            </a:r>
          </a:p>
          <a:p>
            <a:pPr>
              <a:lnSpc>
                <a:spcPct val="90000"/>
              </a:lnSpc>
              <a:spcBef>
                <a:spcPct val="0"/>
              </a:spcBef>
              <a:buClrTx/>
              <a:buSzTx/>
              <a:buFontTx/>
              <a:buNone/>
            </a:pPr>
            <a:r>
              <a:rPr lang="en-US" dirty="0" smtClean="0">
                <a:latin typeface="Times New Roman" pitchFamily="-110" charset="0"/>
              </a:rPr>
              <a:t>-Use of exception handling and continuous resets</a:t>
            </a:r>
          </a:p>
          <a:p>
            <a:pPr>
              <a:lnSpc>
                <a:spcPct val="90000"/>
              </a:lnSpc>
              <a:spcBef>
                <a:spcPct val="0"/>
              </a:spcBef>
              <a:buClrTx/>
              <a:buSzTx/>
              <a:buFontTx/>
              <a:buNone/>
            </a:pPr>
            <a:r>
              <a:rPr lang="en-US" dirty="0" smtClean="0">
                <a:latin typeface="Times New Roman" pitchFamily="-110" charset="0"/>
              </a:rPr>
              <a:t>-Invalid aircraft transition states used</a:t>
            </a:r>
          </a:p>
          <a:p>
            <a:pPr>
              <a:lnSpc>
                <a:spcPct val="90000"/>
              </a:lnSpc>
              <a:spcBef>
                <a:spcPct val="0"/>
              </a:spcBef>
              <a:buClrTx/>
              <a:buSzTx/>
              <a:buFontTx/>
              <a:buNone/>
            </a:pPr>
            <a:r>
              <a:rPr lang="en-US" dirty="0" smtClean="0">
                <a:latin typeface="Times New Roman" pitchFamily="-110" charset="0"/>
              </a:rPr>
              <a:t>-Incorrect aircraft direction data</a:t>
            </a:r>
          </a:p>
          <a:p>
            <a:pPr>
              <a:lnSpc>
                <a:spcPct val="90000"/>
              </a:lnSpc>
              <a:spcBef>
                <a:spcPct val="0"/>
              </a:spcBef>
              <a:buClrTx/>
              <a:buSzTx/>
              <a:buFontTx/>
              <a:buNone/>
            </a:pPr>
            <a:r>
              <a:rPr lang="en-US" dirty="0" smtClean="0">
                <a:latin typeface="Times New Roman" pitchFamily="-110" charset="0"/>
              </a:rPr>
              <a:t>-Incorrect Magic numbers used</a:t>
            </a:r>
          </a:p>
          <a:p>
            <a:pPr>
              <a:lnSpc>
                <a:spcPct val="90000"/>
              </a:lnSpc>
              <a:spcBef>
                <a:spcPct val="0"/>
              </a:spcBef>
              <a:buClrTx/>
              <a:buSzTx/>
              <a:buFontTx/>
              <a:buNone/>
            </a:pPr>
            <a:r>
              <a:rPr lang="en-US" dirty="0" smtClean="0">
                <a:latin typeface="Times New Roman" pitchFamily="-110" charset="0"/>
              </a:rPr>
              <a:t>-Reliance on a single bit to prevent erroneous operation</a:t>
            </a:r>
            <a:endParaRPr lang="en-GB" dirty="0" smtClean="0">
              <a:latin typeface="Times New Roman" pitchFamily="-110" charset="0"/>
            </a:endParaRPr>
          </a:p>
          <a:p>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Watts Humphrey’s experiment</a:t>
            </a:r>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11</a:t>
            </a:fld>
            <a:endParaRPr lang="en-US"/>
          </a:p>
        </p:txBody>
      </p:sp>
      <p:pic>
        <p:nvPicPr>
          <p:cNvPr id="10" name="Content Placeholder 9" descr="defect rates from Watts Humphrey.tiff"/>
          <p:cNvPicPr>
            <a:picLocks noGrp="1" noChangeAspect="1"/>
          </p:cNvPicPr>
          <p:nvPr>
            <p:ph idx="1"/>
          </p:nvPr>
        </p:nvPicPr>
        <p:blipFill>
          <a:blip r:embed="rId3"/>
          <a:srcRect t="-41660" b="-41660"/>
          <a:stretch>
            <a:fillRect/>
          </a:stretch>
        </p:blipFill>
        <p:spPr/>
      </p:pic>
      <p:sp>
        <p:nvSpPr>
          <p:cNvPr id="11" name="TextBox 10"/>
          <p:cNvSpPr txBox="1"/>
          <p:nvPr/>
        </p:nvSpPr>
        <p:spPr>
          <a:xfrm>
            <a:off x="457200" y="5657953"/>
            <a:ext cx="8229600" cy="369332"/>
          </a:xfrm>
          <a:prstGeom prst="rect">
            <a:avLst/>
          </a:prstGeom>
          <a:noFill/>
        </p:spPr>
        <p:txBody>
          <a:bodyPr wrap="square" rtlCol="0">
            <a:spAutoFit/>
          </a:bodyPr>
          <a:lstStyle/>
          <a:p>
            <a:r>
              <a:rPr lang="en-US" dirty="0" smtClean="0"/>
              <a:t>There are many more security defects  than these functional defects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Software: big and getting bigger!</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Simple smartphone app					10,000</a:t>
            </a:r>
          </a:p>
          <a:p>
            <a:r>
              <a:rPr lang="en-US" dirty="0" smtClean="0"/>
              <a:t>Heart pacemaker						80,000</a:t>
            </a:r>
          </a:p>
          <a:p>
            <a:r>
              <a:rPr lang="en-US" dirty="0" smtClean="0"/>
              <a:t>Photoshop version 1						120,000</a:t>
            </a:r>
          </a:p>
          <a:p>
            <a:r>
              <a:rPr lang="en-US" dirty="0" smtClean="0"/>
              <a:t>Space Shuttle							400,000</a:t>
            </a:r>
          </a:p>
          <a:p>
            <a:r>
              <a:rPr lang="en-US" dirty="0" smtClean="0"/>
              <a:t>Microsoft Windows 3.1 (1993)			4,300,000</a:t>
            </a:r>
          </a:p>
          <a:p>
            <a:r>
              <a:rPr lang="en-US" dirty="0" smtClean="0"/>
              <a:t>Photoshop CS6 (2012)					4,500,000</a:t>
            </a:r>
          </a:p>
          <a:p>
            <a:r>
              <a:rPr lang="en-US" dirty="0" smtClean="0"/>
              <a:t>Firefox web browser						9,700,000</a:t>
            </a:r>
          </a:p>
          <a:p>
            <a:r>
              <a:rPr lang="en-US" dirty="0" smtClean="0"/>
              <a:t>Boeing 787 Flight Software				14,000,000</a:t>
            </a:r>
          </a:p>
          <a:p>
            <a:r>
              <a:rPr lang="en-US" dirty="0" smtClean="0"/>
              <a:t>MS Office 2013							45,000,000</a:t>
            </a:r>
          </a:p>
          <a:p>
            <a:r>
              <a:rPr lang="en-US" dirty="0" smtClean="0"/>
              <a:t>Facebook 								62,000,000</a:t>
            </a:r>
          </a:p>
          <a:p>
            <a:r>
              <a:rPr lang="en-US" dirty="0" smtClean="0"/>
              <a:t>Mac OSX									86,000,000</a:t>
            </a:r>
          </a:p>
          <a:p>
            <a:r>
              <a:rPr lang="en-US" dirty="0" smtClean="0"/>
              <a:t>Software in a typical car 					100,000,000</a:t>
            </a:r>
          </a:p>
          <a:p>
            <a:endParaRPr lang="en-US" dirty="0" smtClean="0"/>
          </a:p>
          <a:p>
            <a:endParaRPr lang="en-US" dirty="0"/>
          </a:p>
          <a:p>
            <a:endParaRPr lang="en-US" dirty="0"/>
          </a:p>
        </p:txBody>
      </p:sp>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13</a:t>
            </a:fld>
            <a:endParaRPr lang="en-US"/>
          </a:p>
        </p:txBody>
      </p:sp>
      <p:sp>
        <p:nvSpPr>
          <p:cNvPr id="2" name="Title 1"/>
          <p:cNvSpPr>
            <a:spLocks noGrp="1"/>
          </p:cNvSpPr>
          <p:nvPr>
            <p:ph type="title" idx="4294967295"/>
          </p:nvPr>
        </p:nvSpPr>
        <p:spPr>
          <a:xfrm>
            <a:off x="0" y="274638"/>
            <a:ext cx="8229600" cy="1143000"/>
          </a:xfrm>
        </p:spPr>
        <p:txBody>
          <a:bodyPr/>
          <a:lstStyle/>
          <a:p>
            <a:r>
              <a:rPr lang="en-US" dirty="0" smtClean="0"/>
              <a:t>How does software fail?</a:t>
            </a:r>
            <a:endParaRPr lang="en-US" dirty="0"/>
          </a:p>
        </p:txBody>
      </p:sp>
      <p:sp>
        <p:nvSpPr>
          <p:cNvPr id="3" name="Content Placeholder 2"/>
          <p:cNvSpPr>
            <a:spLocks noGrp="1"/>
          </p:cNvSpPr>
          <p:nvPr>
            <p:ph idx="4294967295"/>
          </p:nvPr>
        </p:nvSpPr>
        <p:spPr>
          <a:xfrm>
            <a:off x="0" y="1600200"/>
            <a:ext cx="8229600" cy="4525963"/>
          </a:xfrm>
        </p:spPr>
        <p:txBody>
          <a:bodyPr>
            <a:normAutofit fontScale="92500"/>
          </a:bodyPr>
          <a:lstStyle/>
          <a:p>
            <a:r>
              <a:rPr lang="en-US" dirty="0" smtClean="0"/>
              <a:t>It can fail in many ways. One is by attempting to divide by zero, causing an “integer overflow”.</a:t>
            </a:r>
          </a:p>
          <a:p>
            <a:r>
              <a:rPr lang="en-US" dirty="0" smtClean="0"/>
              <a:t>Consider the expression:</a:t>
            </a:r>
          </a:p>
          <a:p>
            <a:pPr lvl="1">
              <a:buNone/>
            </a:pPr>
            <a:r>
              <a:rPr lang="en-US" dirty="0" smtClean="0">
                <a:latin typeface="Courier"/>
                <a:cs typeface="Courier"/>
              </a:rPr>
              <a:t>result = 1 / (a – </a:t>
            </a:r>
            <a:r>
              <a:rPr lang="en-US" dirty="0" err="1" smtClean="0">
                <a:latin typeface="Courier"/>
                <a:cs typeface="Courier"/>
              </a:rPr>
              <a:t>b</a:t>
            </a:r>
            <a:r>
              <a:rPr lang="en-US" dirty="0" smtClean="0">
                <a:latin typeface="Courier"/>
                <a:cs typeface="Courier"/>
              </a:rPr>
              <a:t>);</a:t>
            </a:r>
          </a:p>
          <a:p>
            <a:pPr lvl="1">
              <a:buNone/>
            </a:pPr>
            <a:endParaRPr lang="en-US" dirty="0" smtClean="0">
              <a:latin typeface="Arial"/>
              <a:cs typeface="Arial"/>
            </a:endParaRPr>
          </a:p>
          <a:p>
            <a:pPr>
              <a:buNone/>
            </a:pPr>
            <a:r>
              <a:rPr lang="en-US" dirty="0" smtClean="0">
                <a:latin typeface="Arial"/>
                <a:cs typeface="Arial"/>
              </a:rPr>
              <a:t>If the values of </a:t>
            </a:r>
            <a:r>
              <a:rPr lang="en-US" dirty="0" smtClean="0">
                <a:latin typeface="Courier"/>
                <a:cs typeface="Courier"/>
              </a:rPr>
              <a:t>a </a:t>
            </a:r>
            <a:r>
              <a:rPr lang="en-US" dirty="0" smtClean="0">
                <a:latin typeface="Arial"/>
                <a:cs typeface="Arial"/>
              </a:rPr>
              <a:t>and </a:t>
            </a:r>
            <a:r>
              <a:rPr lang="en-US" dirty="0" err="1" smtClean="0">
                <a:latin typeface="Courier"/>
                <a:cs typeface="Courier"/>
              </a:rPr>
              <a:t>b</a:t>
            </a:r>
            <a:r>
              <a:rPr lang="en-US" dirty="0" smtClean="0">
                <a:latin typeface="Courier"/>
                <a:cs typeface="Courier"/>
              </a:rPr>
              <a:t> </a:t>
            </a:r>
            <a:r>
              <a:rPr lang="en-US" dirty="0" smtClean="0">
                <a:latin typeface="Arial"/>
                <a:cs typeface="Arial"/>
              </a:rPr>
              <a:t>are the same, </a:t>
            </a:r>
            <a:r>
              <a:rPr lang="en-US" dirty="0" smtClean="0">
                <a:latin typeface="Courier"/>
                <a:cs typeface="Courier"/>
              </a:rPr>
              <a:t>a-</a:t>
            </a:r>
            <a:r>
              <a:rPr lang="en-US" dirty="0" err="1" smtClean="0">
                <a:latin typeface="Courier"/>
                <a:cs typeface="Courier"/>
              </a:rPr>
              <a:t>b</a:t>
            </a:r>
            <a:r>
              <a:rPr lang="en-US" dirty="0" smtClean="0">
                <a:latin typeface="Courier"/>
                <a:cs typeface="Courier"/>
              </a:rPr>
              <a:t> </a:t>
            </a:r>
            <a:r>
              <a:rPr lang="en-US" dirty="0" smtClean="0">
                <a:latin typeface="Arial"/>
                <a:cs typeface="Arial"/>
              </a:rPr>
              <a:t>is zero and the expression divides by zero.</a:t>
            </a:r>
          </a:p>
          <a:p>
            <a:pPr>
              <a:buNone/>
            </a:pPr>
            <a:r>
              <a:rPr lang="en-US" i="1" dirty="0" smtClean="0">
                <a:latin typeface="Arial"/>
                <a:cs typeface="Arial"/>
              </a:rPr>
              <a:t>How many tests would you need to run to discover this defect?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14</a:t>
            </a:fld>
            <a:endParaRPr lang="en-US"/>
          </a:p>
        </p:txBody>
      </p:sp>
      <p:sp>
        <p:nvSpPr>
          <p:cNvPr id="6" name="Title 5"/>
          <p:cNvSpPr>
            <a:spLocks noGrp="1"/>
          </p:cNvSpPr>
          <p:nvPr>
            <p:ph type="title" idx="4294967295"/>
          </p:nvPr>
        </p:nvSpPr>
        <p:spPr>
          <a:xfrm>
            <a:off x="0" y="274638"/>
            <a:ext cx="8229600" cy="1143000"/>
          </a:xfrm>
        </p:spPr>
        <p:txBody>
          <a:bodyPr/>
          <a:lstStyle/>
          <a:p>
            <a:r>
              <a:rPr lang="en-US" dirty="0" smtClean="0"/>
              <a:t>Another way to fail …</a:t>
            </a:r>
            <a:endParaRPr lang="en-US" dirty="0"/>
          </a:p>
        </p:txBody>
      </p:sp>
      <p:sp>
        <p:nvSpPr>
          <p:cNvPr id="7" name="Rectangle 6"/>
          <p:cNvSpPr/>
          <p:nvPr/>
        </p:nvSpPr>
        <p:spPr>
          <a:xfrm>
            <a:off x="247414" y="1417638"/>
            <a:ext cx="8896586" cy="4833631"/>
          </a:xfrm>
          <a:prstGeom prst="rect">
            <a:avLst/>
          </a:prstGeom>
        </p:spPr>
        <p:txBody>
          <a:bodyPr wrap="square">
            <a:spAutoFit/>
          </a:bodyPr>
          <a:lstStyle/>
          <a:p>
            <a:pPr>
              <a:lnSpc>
                <a:spcPct val="90000"/>
              </a:lnSpc>
            </a:pPr>
            <a:r>
              <a:rPr lang="en-US" b="1" dirty="0" smtClean="0">
                <a:latin typeface="Courier New" pitchFamily="4" charset="0"/>
              </a:rPr>
              <a:t>type Alert is (Warning, Caution, Advisory);</a:t>
            </a:r>
          </a:p>
          <a:p>
            <a:pPr>
              <a:lnSpc>
                <a:spcPct val="90000"/>
              </a:lnSpc>
            </a:pPr>
            <a:endParaRPr lang="en-US" dirty="0" smtClean="0">
              <a:latin typeface="Courier New" pitchFamily="4" charset="0"/>
            </a:endParaRPr>
          </a:p>
          <a:p>
            <a:pPr>
              <a:lnSpc>
                <a:spcPct val="90000"/>
              </a:lnSpc>
            </a:pPr>
            <a:r>
              <a:rPr lang="en-US" b="1" dirty="0" smtClean="0">
                <a:latin typeface="Courier New" pitchFamily="4" charset="0"/>
              </a:rPr>
              <a:t>function </a:t>
            </a:r>
            <a:r>
              <a:rPr lang="en-US" b="1" dirty="0" err="1" smtClean="0">
                <a:latin typeface="Courier New" pitchFamily="4" charset="0"/>
              </a:rPr>
              <a:t>RingBell</a:t>
            </a:r>
            <a:r>
              <a:rPr lang="en-US" b="1" dirty="0" smtClean="0">
                <a:latin typeface="Courier New" pitchFamily="4" charset="0"/>
              </a:rPr>
              <a:t>  (Event : Alert) return Boolean</a:t>
            </a:r>
          </a:p>
          <a:p>
            <a:pPr>
              <a:lnSpc>
                <a:spcPct val="90000"/>
              </a:lnSpc>
            </a:pPr>
            <a:endParaRPr lang="en-US" b="1" dirty="0" smtClean="0">
              <a:latin typeface="Courier New" pitchFamily="4" charset="0"/>
            </a:endParaRPr>
          </a:p>
          <a:p>
            <a:pPr>
              <a:lnSpc>
                <a:spcPct val="90000"/>
              </a:lnSpc>
            </a:pPr>
            <a:r>
              <a:rPr lang="en-US" b="1" dirty="0" smtClean="0">
                <a:latin typeface="Courier New" pitchFamily="4" charset="0"/>
              </a:rPr>
              <a:t>-- return True  for Event = Warning or Event = Caution, </a:t>
            </a:r>
          </a:p>
          <a:p>
            <a:pPr>
              <a:lnSpc>
                <a:spcPct val="90000"/>
              </a:lnSpc>
            </a:pPr>
            <a:r>
              <a:rPr lang="en-US" b="1" dirty="0" smtClean="0">
                <a:latin typeface="Courier New" pitchFamily="4" charset="0"/>
              </a:rPr>
              <a:t>-- return False for Event = Advisory</a:t>
            </a:r>
          </a:p>
          <a:p>
            <a:pPr>
              <a:lnSpc>
                <a:spcPct val="90000"/>
              </a:lnSpc>
            </a:pPr>
            <a:r>
              <a:rPr lang="en-US" b="1" dirty="0" smtClean="0">
                <a:latin typeface="Courier New" pitchFamily="4" charset="0"/>
              </a:rPr>
              <a:t>is</a:t>
            </a:r>
          </a:p>
          <a:p>
            <a:pPr>
              <a:lnSpc>
                <a:spcPct val="90000"/>
              </a:lnSpc>
            </a:pPr>
            <a:r>
              <a:rPr lang="en-US" b="1" dirty="0" smtClean="0">
                <a:latin typeface="Courier New" pitchFamily="4" charset="0"/>
              </a:rPr>
              <a:t>  Result : Boolean;</a:t>
            </a:r>
          </a:p>
          <a:p>
            <a:pPr>
              <a:lnSpc>
                <a:spcPct val="90000"/>
              </a:lnSpc>
            </a:pPr>
            <a:endParaRPr lang="en-US" b="1" dirty="0" smtClean="0">
              <a:latin typeface="Courier New" pitchFamily="4" charset="0"/>
            </a:endParaRPr>
          </a:p>
          <a:p>
            <a:pPr>
              <a:lnSpc>
                <a:spcPct val="90000"/>
              </a:lnSpc>
            </a:pPr>
            <a:r>
              <a:rPr lang="en-US" b="1" dirty="0" smtClean="0">
                <a:latin typeface="Courier New" pitchFamily="4" charset="0"/>
              </a:rPr>
              <a:t>begin</a:t>
            </a:r>
          </a:p>
          <a:p>
            <a:pPr>
              <a:lnSpc>
                <a:spcPct val="90000"/>
              </a:lnSpc>
            </a:pPr>
            <a:r>
              <a:rPr lang="en-US" b="1" dirty="0" smtClean="0">
                <a:latin typeface="Courier New" pitchFamily="4" charset="0"/>
              </a:rPr>
              <a:t>  if Event = Warning then</a:t>
            </a:r>
          </a:p>
          <a:p>
            <a:pPr>
              <a:lnSpc>
                <a:spcPct val="90000"/>
              </a:lnSpc>
            </a:pPr>
            <a:r>
              <a:rPr lang="en-US" b="1" dirty="0" smtClean="0">
                <a:latin typeface="Courier New" pitchFamily="4" charset="0"/>
              </a:rPr>
              <a:t>    Result := True;</a:t>
            </a:r>
          </a:p>
          <a:p>
            <a:pPr>
              <a:lnSpc>
                <a:spcPct val="90000"/>
              </a:lnSpc>
            </a:pPr>
            <a:r>
              <a:rPr lang="en-US" b="1" dirty="0" smtClean="0">
                <a:latin typeface="Courier New" pitchFamily="4" charset="0"/>
              </a:rPr>
              <a:t>  </a:t>
            </a:r>
            <a:r>
              <a:rPr lang="en-US" b="1" dirty="0" err="1" smtClean="0">
                <a:latin typeface="Courier New" pitchFamily="4" charset="0"/>
              </a:rPr>
              <a:t>elsif</a:t>
            </a:r>
            <a:r>
              <a:rPr lang="en-US" b="1" dirty="0" smtClean="0">
                <a:latin typeface="Courier New" pitchFamily="4" charset="0"/>
              </a:rPr>
              <a:t> Event = Advisory then</a:t>
            </a:r>
          </a:p>
          <a:p>
            <a:pPr>
              <a:lnSpc>
                <a:spcPct val="90000"/>
              </a:lnSpc>
            </a:pPr>
            <a:r>
              <a:rPr lang="en-US" b="1" dirty="0" smtClean="0">
                <a:latin typeface="Courier New" pitchFamily="4" charset="0"/>
              </a:rPr>
              <a:t>    Result := False;</a:t>
            </a:r>
          </a:p>
          <a:p>
            <a:pPr>
              <a:lnSpc>
                <a:spcPct val="90000"/>
              </a:lnSpc>
            </a:pPr>
            <a:r>
              <a:rPr lang="en-US" b="1" dirty="0" smtClean="0">
                <a:latin typeface="Courier New" pitchFamily="4" charset="0"/>
              </a:rPr>
              <a:t>  end if;</a:t>
            </a:r>
          </a:p>
          <a:p>
            <a:pPr>
              <a:lnSpc>
                <a:spcPct val="90000"/>
              </a:lnSpc>
            </a:pPr>
            <a:r>
              <a:rPr lang="en-US" b="1" dirty="0" smtClean="0">
                <a:latin typeface="Courier New" pitchFamily="4" charset="0"/>
              </a:rPr>
              <a:t>  return Result;</a:t>
            </a:r>
          </a:p>
          <a:p>
            <a:pPr>
              <a:lnSpc>
                <a:spcPct val="90000"/>
              </a:lnSpc>
            </a:pPr>
            <a:r>
              <a:rPr lang="en-US" b="1" dirty="0" smtClean="0">
                <a:latin typeface="Courier New" pitchFamily="4" charset="0"/>
              </a:rPr>
              <a:t>end </a:t>
            </a:r>
            <a:r>
              <a:rPr lang="en-US" b="1" dirty="0" err="1" smtClean="0">
                <a:latin typeface="Courier New" pitchFamily="4" charset="0"/>
              </a:rPr>
              <a:t>RingBell</a:t>
            </a:r>
            <a:r>
              <a:rPr lang="en-US" b="1" dirty="0" smtClean="0">
                <a:latin typeface="Courier New" pitchFamily="4" charset="0"/>
              </a:rPr>
              <a:t>;</a:t>
            </a:r>
          </a:p>
          <a:p>
            <a:pPr>
              <a:lnSpc>
                <a:spcPct val="90000"/>
              </a:lnSpc>
            </a:pPr>
            <a:endParaRPr lang="en-US" b="1" dirty="0" smtClean="0">
              <a:latin typeface="Courier New" pitchFamily="4" charset="0"/>
            </a:endParaRPr>
          </a:p>
          <a:p>
            <a:pPr>
              <a:lnSpc>
                <a:spcPct val="90000"/>
              </a:lnSpc>
            </a:pPr>
            <a:r>
              <a:rPr lang="en-US" b="1" dirty="0" smtClean="0">
                <a:latin typeface="Courier New" pitchFamily="4" charset="0"/>
              </a:rPr>
              <a:t>-- Caution returns </a:t>
            </a:r>
            <a:r>
              <a:rPr lang="en-US" b="1" dirty="0" err="1" smtClean="0">
                <a:latin typeface="Courier New" pitchFamily="4" charset="0"/>
              </a:rPr>
              <a:t>uninitialised</a:t>
            </a:r>
            <a:r>
              <a:rPr lang="en-US" b="1" dirty="0" smtClean="0">
                <a:latin typeface="Courier New" pitchFamily="4" charset="0"/>
              </a:rPr>
              <a:t> (usually TRUE, as required).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Uninitialised variables</a:t>
            </a:r>
            <a:endParaRPr lang="en-US" dirty="0"/>
          </a:p>
        </p:txBody>
      </p:sp>
      <p:sp>
        <p:nvSpPr>
          <p:cNvPr id="5" name="Content Placeholder 4"/>
          <p:cNvSpPr>
            <a:spLocks noGrp="1"/>
          </p:cNvSpPr>
          <p:nvPr>
            <p:ph idx="1"/>
          </p:nvPr>
        </p:nvSpPr>
        <p:spPr/>
        <p:txBody>
          <a:bodyPr>
            <a:normAutofit fontScale="92500" lnSpcReduction="10000"/>
          </a:bodyPr>
          <a:lstStyle/>
          <a:p>
            <a:r>
              <a:rPr lang="en-US" smtClean="0"/>
              <a:t>The value that the software uses is whatever happens to be left in the computer memory.</a:t>
            </a:r>
          </a:p>
          <a:p>
            <a:r>
              <a:rPr lang="en-US" smtClean="0"/>
              <a:t>That may change every time the program is run or (perhaps worse still) …</a:t>
            </a:r>
          </a:p>
          <a:p>
            <a:pPr lvl="1"/>
            <a:r>
              <a:rPr lang="en-US" smtClean="0"/>
              <a:t>The program may work until something else is changed, such as a bug fix, upgrade or new data.</a:t>
            </a:r>
          </a:p>
          <a:p>
            <a:pPr lvl="1"/>
            <a:r>
              <a:rPr lang="en-US" smtClean="0"/>
              <a:t>Some years ago, UK airspace was closed for a few hours because an increase in the number of routes caused air-traffic control systems to fail.</a:t>
            </a:r>
          </a:p>
          <a:p>
            <a:pPr lvl="2"/>
            <a:r>
              <a:rPr lang="en-US" smtClean="0"/>
              <a:t>The error had remained undetected for more than 5 years</a:t>
            </a:r>
            <a:endParaRPr lang="en-US" dirty="0"/>
          </a:p>
        </p:txBody>
      </p:sp>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Better quality software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We have seen that software is big and that programmers make a lot of mistakes.</a:t>
            </a:r>
          </a:p>
          <a:p>
            <a:r>
              <a:rPr lang="en-US" dirty="0" smtClean="0"/>
              <a:t>Most software is just </a:t>
            </a:r>
            <a:r>
              <a:rPr lang="en-US" i="1" dirty="0" smtClean="0"/>
              <a:t>tested</a:t>
            </a:r>
            <a:r>
              <a:rPr lang="en-US" dirty="0" smtClean="0"/>
              <a:t>. That provides very weak evidence of quality.</a:t>
            </a:r>
          </a:p>
          <a:p>
            <a:r>
              <a:rPr lang="en-US" dirty="0" smtClean="0"/>
              <a:t>To show that there are no defects such as </a:t>
            </a:r>
            <a:r>
              <a:rPr lang="en-US" dirty="0" err="1" smtClean="0"/>
              <a:t>uninitialised</a:t>
            </a:r>
            <a:r>
              <a:rPr lang="en-US" dirty="0" smtClean="0"/>
              <a:t> variables and overflows, we need to </a:t>
            </a:r>
            <a:r>
              <a:rPr lang="en-US" i="1" dirty="0" smtClean="0"/>
              <a:t>analyse </a:t>
            </a:r>
            <a:r>
              <a:rPr lang="en-US" dirty="0" smtClean="0"/>
              <a:t>the software.</a:t>
            </a:r>
          </a:p>
          <a:p>
            <a:r>
              <a:rPr lang="en-US" dirty="0" smtClean="0"/>
              <a:t>Fortunately, we can </a:t>
            </a:r>
            <a:r>
              <a:rPr lang="en-US" i="1" dirty="0" smtClean="0"/>
              <a:t>prove</a:t>
            </a:r>
            <a:r>
              <a:rPr lang="en-US" dirty="0" smtClean="0"/>
              <a:t> that there are no such defects, if we choose the right programming languages and tools: </a:t>
            </a:r>
            <a:r>
              <a:rPr lang="en-US" i="1" dirty="0" smtClean="0"/>
              <a:t>formal methods.</a:t>
            </a:r>
            <a:r>
              <a:rPr lang="en-US" dirty="0" smtClean="0"/>
              <a:t>  </a:t>
            </a:r>
          </a:p>
          <a:p>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Formal Methods</a:t>
            </a:r>
            <a:endParaRPr lang="en-US" dirty="0"/>
          </a:p>
        </p:txBody>
      </p:sp>
      <p:sp>
        <p:nvSpPr>
          <p:cNvPr id="3" name="Content Placeholder 2"/>
          <p:cNvSpPr>
            <a:spLocks noGrp="1"/>
          </p:cNvSpPr>
          <p:nvPr>
            <p:ph idx="1"/>
          </p:nvPr>
        </p:nvSpPr>
        <p:spPr/>
        <p:txBody>
          <a:bodyPr>
            <a:normAutofit fontScale="92500" lnSpcReduction="10000"/>
          </a:bodyPr>
          <a:lstStyle/>
          <a:p>
            <a:r>
              <a:rPr lang="en-US" smtClean="0"/>
              <a:t>Using the power of mathematics and computer-based tools to analyse software and find defects – or prove that there are none.</a:t>
            </a:r>
          </a:p>
          <a:p>
            <a:r>
              <a:rPr lang="en-US" smtClean="0"/>
              <a:t>Can be used on major projects (iFACTS)</a:t>
            </a:r>
          </a:p>
          <a:p>
            <a:r>
              <a:rPr lang="en-US" smtClean="0"/>
              <a:t>Can be cost-effective (Tokeneer)</a:t>
            </a:r>
          </a:p>
          <a:p>
            <a:r>
              <a:rPr lang="en-US" smtClean="0"/>
              <a:t>Increasingly used by industry leading companies</a:t>
            </a:r>
          </a:p>
          <a:p>
            <a:endParaRPr lang="en-US" smtClean="0"/>
          </a:p>
          <a:p>
            <a:r>
              <a:rPr lang="en-US" smtClean="0"/>
              <a:t>I shall give explanations and examples in a future talk</a:t>
            </a:r>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 defects and cybersecurity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It’s bad when a system fails, but may be acceptable if it’s not very frequent</a:t>
            </a:r>
          </a:p>
          <a:p>
            <a:r>
              <a:rPr lang="en-US" dirty="0" smtClean="0"/>
              <a:t>It’s worse when a defect can be used maliciously: for example, the </a:t>
            </a:r>
            <a:r>
              <a:rPr lang="en-US" i="1" dirty="0" err="1" smtClean="0"/>
              <a:t>StageFright</a:t>
            </a:r>
            <a:r>
              <a:rPr lang="en-US" i="1" dirty="0" smtClean="0"/>
              <a:t> </a:t>
            </a:r>
            <a:r>
              <a:rPr lang="en-US" dirty="0" smtClean="0"/>
              <a:t> attack on Android smartphones …</a:t>
            </a:r>
          </a:p>
          <a:p>
            <a:pPr lvl="1"/>
            <a:r>
              <a:rPr lang="en-US" dirty="0" smtClean="0"/>
              <a:t>Perhaps 950 million phones, tablets etc at risk</a:t>
            </a:r>
          </a:p>
          <a:p>
            <a:endParaRPr lang="en-US" dirty="0" smtClean="0"/>
          </a:p>
          <a:p>
            <a:r>
              <a:rPr lang="en-US" dirty="0" smtClean="0"/>
              <a:t>I shall talk about cybersecurity and how </a:t>
            </a:r>
            <a:r>
              <a:rPr lang="en-US" dirty="0" err="1" smtClean="0"/>
              <a:t>cyberattacks</a:t>
            </a:r>
            <a:r>
              <a:rPr lang="en-US" dirty="0" smtClean="0"/>
              <a:t> work, on 3 May 2016.</a:t>
            </a:r>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19</a:t>
            </a:fld>
            <a:endParaRPr lang="en-US"/>
          </a:p>
        </p:txBody>
      </p:sp>
      <p:pic>
        <p:nvPicPr>
          <p:cNvPr id="5" name="Picture 4" descr="stagefright.tiff"/>
          <p:cNvPicPr>
            <a:picLocks noChangeAspect="1"/>
          </p:cNvPicPr>
          <p:nvPr/>
        </p:nvPicPr>
        <p:blipFill>
          <a:blip r:embed="rId3"/>
          <a:stretch>
            <a:fillRect/>
          </a:stretch>
        </p:blipFill>
        <p:spPr>
          <a:xfrm>
            <a:off x="1307804" y="259746"/>
            <a:ext cx="6528391" cy="64617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Join the discussions …</a:t>
            </a:r>
            <a:endParaRPr lang="en-US" dirty="0"/>
          </a:p>
        </p:txBody>
      </p:sp>
      <p:sp>
        <p:nvSpPr>
          <p:cNvPr id="3" name="Content Placeholder 2"/>
          <p:cNvSpPr>
            <a:spLocks noGrp="1"/>
          </p:cNvSpPr>
          <p:nvPr>
            <p:ph idx="1"/>
          </p:nvPr>
        </p:nvSpPr>
        <p:spPr/>
        <p:txBody>
          <a:bodyPr/>
          <a:lstStyle/>
          <a:p>
            <a:pPr>
              <a:buNone/>
            </a:pPr>
            <a:r>
              <a:rPr lang="en-US" dirty="0" smtClean="0"/>
              <a:t>Visit and discuss at </a:t>
            </a:r>
            <a:r>
              <a:rPr lang="en-US" dirty="0" err="1" smtClean="0"/>
              <a:t>http:www.cyberliving.uk</a:t>
            </a:r>
            <a:endParaRPr lang="en-US" dirty="0" smtClean="0"/>
          </a:p>
          <a:p>
            <a:pPr>
              <a:buNone/>
            </a:pPr>
            <a:r>
              <a:rPr lang="en-US" dirty="0" smtClean="0"/>
              <a:t>Use hashtag #cyberliving on Twitter</a:t>
            </a:r>
          </a:p>
          <a:p>
            <a:pPr>
              <a:buNone/>
            </a:pPr>
            <a:endParaRPr lang="en-US" dirty="0" smtClean="0"/>
          </a:p>
          <a:p>
            <a:pPr>
              <a:buNone/>
            </a:pPr>
            <a:r>
              <a:rPr lang="en-US" dirty="0" smtClean="0"/>
              <a:t>… and please keep your comments positive and relevant!</a:t>
            </a:r>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20</a:t>
            </a:fld>
            <a:endParaRPr lang="en-US"/>
          </a:p>
        </p:txBody>
      </p:sp>
      <p:pic>
        <p:nvPicPr>
          <p:cNvPr id="4" name="Picture 3" descr="Stagefright code.tiff"/>
          <p:cNvPicPr>
            <a:picLocks noChangeAspect="1"/>
          </p:cNvPicPr>
          <p:nvPr/>
        </p:nvPicPr>
        <p:blipFill>
          <a:blip r:embed="rId3"/>
          <a:stretch>
            <a:fillRect/>
          </a:stretch>
        </p:blipFill>
        <p:spPr>
          <a:xfrm>
            <a:off x="933450" y="-1"/>
            <a:ext cx="7277100" cy="672147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software causes great damage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Major economic loss: the </a:t>
            </a:r>
            <a:r>
              <a:rPr lang="en-US" i="1" dirty="0" smtClean="0"/>
              <a:t>Slammer </a:t>
            </a:r>
            <a:r>
              <a:rPr lang="en-US" dirty="0" smtClean="0"/>
              <a:t>worm</a:t>
            </a:r>
            <a:r>
              <a:rPr lang="en-US" i="1" dirty="0" smtClean="0"/>
              <a:t>, Code Red worm </a:t>
            </a:r>
            <a:r>
              <a:rPr lang="en-US" dirty="0" smtClean="0"/>
              <a:t>and </a:t>
            </a:r>
            <a:r>
              <a:rPr lang="en-US" i="1" dirty="0" smtClean="0"/>
              <a:t>Melissa </a:t>
            </a:r>
            <a:r>
              <a:rPr lang="en-US" dirty="0" smtClean="0"/>
              <a:t>computer virus each caused over $1B damage.</a:t>
            </a:r>
          </a:p>
          <a:p>
            <a:r>
              <a:rPr lang="en-US" dirty="0" err="1" smtClean="0"/>
              <a:t>Therac</a:t>
            </a:r>
            <a:r>
              <a:rPr lang="en-US" dirty="0" smtClean="0"/>
              <a:t> 25 Radiotherapy machine massively overdosed 6 patients. </a:t>
            </a:r>
          </a:p>
          <a:p>
            <a:r>
              <a:rPr lang="en-US" dirty="0" smtClean="0"/>
              <a:t>Hundreds of thousands of pacemakers and other medical devices have been recalled because of software errors.</a:t>
            </a:r>
          </a:p>
          <a:p>
            <a:r>
              <a:rPr lang="en-US" dirty="0" smtClean="0"/>
              <a:t>No-one knows how many deaths have been caused by software failures</a:t>
            </a:r>
          </a:p>
          <a:p>
            <a:r>
              <a:rPr lang="en-US" dirty="0" smtClean="0"/>
              <a:t>Security vulnerabilities make the problems far worse</a:t>
            </a:r>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Reported software problems in cars</a:t>
            </a:r>
            <a:endParaRPr lang="en-US" dirty="0"/>
          </a:p>
        </p:txBody>
      </p:sp>
      <p:sp>
        <p:nvSpPr>
          <p:cNvPr id="3" name="Content Placeholder 2"/>
          <p:cNvSpPr>
            <a:spLocks noGrp="1"/>
          </p:cNvSpPr>
          <p:nvPr>
            <p:ph idx="1"/>
          </p:nvPr>
        </p:nvSpPr>
        <p:spPr>
          <a:xfrm>
            <a:off x="457199" y="1600201"/>
            <a:ext cx="8466190" cy="4756150"/>
          </a:xfrm>
        </p:spPr>
        <p:txBody>
          <a:bodyPr>
            <a:normAutofit fontScale="85000" lnSpcReduction="10000"/>
          </a:bodyPr>
          <a:lstStyle/>
          <a:p>
            <a:r>
              <a:rPr lang="en-US" dirty="0" smtClean="0">
                <a:ea typeface="ＭＳ Ｐゴシック" pitchFamily="-105" charset="-128"/>
                <a:cs typeface="ＭＳ Ｐゴシック" pitchFamily="-105" charset="-128"/>
              </a:rPr>
              <a:t>2005 Toyota Camry L4 uncommanded acceleration claims</a:t>
            </a:r>
          </a:p>
          <a:p>
            <a:pPr lvl="1">
              <a:buFontTx/>
              <a:buChar char="-"/>
            </a:pPr>
            <a:r>
              <a:rPr lang="en-US" dirty="0" smtClean="0">
                <a:ea typeface="ＭＳ Ｐゴシック" pitchFamily="-105" charset="-128"/>
                <a:cs typeface="ＭＳ Ｐゴシック" pitchFamily="-105" charset="-128"/>
              </a:rPr>
              <a:t>see Michael Barr’s expert report in the </a:t>
            </a:r>
            <a:r>
              <a:rPr lang="en-US" dirty="0" err="1" smtClean="0">
                <a:ea typeface="ＭＳ Ｐゴシック" pitchFamily="-105" charset="-128"/>
                <a:cs typeface="ＭＳ Ｐゴシック" pitchFamily="-105" charset="-128"/>
              </a:rPr>
              <a:t>Bookout</a:t>
            </a:r>
            <a:r>
              <a:rPr lang="en-US" dirty="0" smtClean="0">
                <a:ea typeface="ＭＳ Ｐゴシック" pitchFamily="-105" charset="-128"/>
                <a:cs typeface="ＭＳ Ｐゴシック" pitchFamily="-105" charset="-128"/>
              </a:rPr>
              <a:t> </a:t>
            </a:r>
            <a:r>
              <a:rPr lang="en-US" dirty="0" err="1" smtClean="0">
                <a:ea typeface="ＭＳ Ｐゴシック" pitchFamily="-105" charset="-128"/>
                <a:cs typeface="ＭＳ Ｐゴシック" pitchFamily="-105" charset="-128"/>
              </a:rPr>
              <a:t>v</a:t>
            </a:r>
            <a:r>
              <a:rPr lang="en-US" dirty="0" smtClean="0">
                <a:ea typeface="ＭＳ Ｐゴシック" pitchFamily="-105" charset="-128"/>
                <a:cs typeface="ＭＳ Ｐゴシック" pitchFamily="-105" charset="-128"/>
              </a:rPr>
              <a:t> Toyota lawsuit. </a:t>
            </a:r>
            <a:r>
              <a:rPr lang="en-US" sz="2400" dirty="0" smtClean="0">
                <a:ea typeface="ＭＳ Ｐゴシック" pitchFamily="-105" charset="-128"/>
                <a:cs typeface="ＭＳ Ｐゴシック" pitchFamily="-105" charset="-128"/>
                <a:hlinkClick r:id="rId3"/>
              </a:rPr>
              <a:t>http://www.safetyresearch.net/Library/BarrSlides_FINAL_SCRUBBED.pdf</a:t>
            </a:r>
            <a:endParaRPr lang="en-US" dirty="0" smtClean="0">
              <a:ea typeface="ＭＳ Ｐゴシック" pitchFamily="-105" charset="-128"/>
              <a:cs typeface="ＭＳ Ｐゴシック" pitchFamily="-105" charset="-128"/>
            </a:endParaRPr>
          </a:p>
          <a:p>
            <a:pPr lvl="1">
              <a:buFontTx/>
              <a:buChar char="-"/>
            </a:pPr>
            <a:r>
              <a:rPr lang="en-US" dirty="0" smtClean="0">
                <a:ea typeface="ＭＳ Ｐゴシック" pitchFamily="-105" charset="-128"/>
                <a:cs typeface="ＭＳ Ｐゴシック" pitchFamily="-105" charset="-128"/>
              </a:rPr>
              <a:t>Barr inspected the electronic throttle control system code. He stated that he found buffer overflow, invalid pointer dereferencing, stack overflow, undetected task death, unsafe casting, race conditions and &gt;80,000 violations of MISRA-C coding standards.</a:t>
            </a:r>
          </a:p>
          <a:p>
            <a:r>
              <a:rPr lang="en-US" dirty="0" smtClean="0">
                <a:ea typeface="ＭＳ Ｐゴシック" pitchFamily="-105" charset="-128"/>
                <a:cs typeface="ＭＳ Ｐゴシック" pitchFamily="-105" charset="-128"/>
              </a:rPr>
              <a:t>In Nov 2013, Honda recalled 344,000 Odyssey vans for a software bug that could cause sudden braking.</a:t>
            </a:r>
            <a:br>
              <a:rPr lang="en-US" dirty="0" smtClean="0">
                <a:ea typeface="ＭＳ Ｐゴシック" pitchFamily="-105" charset="-128"/>
                <a:cs typeface="ＭＳ Ｐゴシック" pitchFamily="-105" charset="-128"/>
              </a:rPr>
            </a:br>
            <a:r>
              <a:rPr lang="en-US" sz="1412" dirty="0" smtClean="0">
                <a:ea typeface="ＭＳ Ｐゴシック" pitchFamily="-105" charset="-128"/>
                <a:cs typeface="ＭＳ Ｐゴシック" pitchFamily="-105" charset="-128"/>
              </a:rPr>
              <a:t>http://www.autonews.com/article/20131102/OEM11/131109934/honda-to-recall-344000-minivans-in-u.s.-due-to-braking-glitch</a:t>
            </a:r>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23</a:t>
            </a:fld>
            <a:endParaRPr lang="en-US"/>
          </a:p>
        </p:txBody>
      </p:sp>
      <p:pic>
        <p:nvPicPr>
          <p:cNvPr id="6" name="Content Placeholder 5" descr="toyota.tiff"/>
          <p:cNvPicPr>
            <a:picLocks noChangeAspect="1"/>
          </p:cNvPicPr>
          <p:nvPr/>
        </p:nvPicPr>
        <p:blipFill>
          <a:blip r:embed="rId3"/>
          <a:srcRect t="-2689" b="-2689"/>
          <a:stretch>
            <a:fillRect/>
          </a:stretch>
        </p:blipFill>
        <p:spPr>
          <a:xfrm>
            <a:off x="609600" y="313414"/>
            <a:ext cx="8229600" cy="5965149"/>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24</a:t>
            </a:fld>
            <a:endParaRPr lang="en-US"/>
          </a:p>
        </p:txBody>
      </p:sp>
      <p:pic>
        <p:nvPicPr>
          <p:cNvPr id="7" name="Content Placeholder 7" descr="car hack report guardian 9 2 15.tiff"/>
          <p:cNvPicPr>
            <a:picLocks noChangeAspect="1"/>
          </p:cNvPicPr>
          <p:nvPr/>
        </p:nvPicPr>
        <p:blipFill>
          <a:blip r:embed="rId3"/>
          <a:srcRect t="-57342" b="-57342"/>
          <a:stretch>
            <a:fillRect/>
          </a:stretch>
        </p:blipFill>
        <p:spPr>
          <a:xfrm>
            <a:off x="457200" y="709443"/>
            <a:ext cx="8229600" cy="4525963"/>
          </a:xfrm>
          <a:prstGeom prst="rect">
            <a:avLst/>
          </a:prstGeom>
        </p:spPr>
      </p:pic>
      <p:sp>
        <p:nvSpPr>
          <p:cNvPr id="8" name="TextBox 7"/>
          <p:cNvSpPr txBox="1"/>
          <p:nvPr/>
        </p:nvSpPr>
        <p:spPr>
          <a:xfrm>
            <a:off x="742241" y="5235406"/>
            <a:ext cx="7669827" cy="646331"/>
          </a:xfrm>
          <a:prstGeom prst="rect">
            <a:avLst/>
          </a:prstGeom>
          <a:noFill/>
        </p:spPr>
        <p:txBody>
          <a:bodyPr wrap="square" rtlCol="0">
            <a:spAutoFit/>
          </a:bodyPr>
          <a:lstStyle/>
          <a:p>
            <a:r>
              <a:rPr lang="en-US" dirty="0" smtClean="0"/>
              <a:t>http://www.theguardian.com/business/2015/feb/09/most-cars-vulnerable-hacking-privacy-intrusions-senate-report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25</a:t>
            </a:fld>
            <a:endParaRPr lang="en-US"/>
          </a:p>
        </p:txBody>
      </p:sp>
      <p:pic>
        <p:nvPicPr>
          <p:cNvPr id="4" name="Picture 3" descr="hack car text.tiff"/>
          <p:cNvPicPr>
            <a:picLocks noChangeAspect="1"/>
          </p:cNvPicPr>
          <p:nvPr/>
        </p:nvPicPr>
        <p:blipFill>
          <a:blip r:embed="rId3"/>
          <a:stretch>
            <a:fillRect/>
          </a:stretch>
        </p:blipFill>
        <p:spPr>
          <a:xfrm>
            <a:off x="0" y="742950"/>
            <a:ext cx="9144000" cy="53721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26</a:t>
            </a:fld>
            <a:endParaRPr lang="en-US"/>
          </a:p>
        </p:txBody>
      </p:sp>
      <p:pic>
        <p:nvPicPr>
          <p:cNvPr id="4" name="Picture 3" descr="Jeep hack.tiff"/>
          <p:cNvPicPr>
            <a:picLocks noChangeAspect="1"/>
          </p:cNvPicPr>
          <p:nvPr/>
        </p:nvPicPr>
        <p:blipFill>
          <a:blip r:embed="rId3"/>
          <a:stretch>
            <a:fillRect/>
          </a:stretch>
        </p:blipFill>
        <p:spPr>
          <a:xfrm>
            <a:off x="715107" y="0"/>
            <a:ext cx="7713785"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27</a:t>
            </a:fld>
            <a:endParaRPr lang="en-US"/>
          </a:p>
        </p:txBody>
      </p:sp>
      <p:pic>
        <p:nvPicPr>
          <p:cNvPr id="4" name="Picture 3" descr="infusion pump2.tiff"/>
          <p:cNvPicPr>
            <a:picLocks noChangeAspect="1"/>
          </p:cNvPicPr>
          <p:nvPr/>
        </p:nvPicPr>
        <p:blipFill>
          <a:blip r:embed="rId3"/>
          <a:stretch>
            <a:fillRect/>
          </a:stretch>
        </p:blipFill>
        <p:spPr>
          <a:xfrm>
            <a:off x="303028" y="0"/>
            <a:ext cx="8537944"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28</a:t>
            </a:fld>
            <a:endParaRPr lang="en-US"/>
          </a:p>
        </p:txBody>
      </p:sp>
      <p:pic>
        <p:nvPicPr>
          <p:cNvPr id="4" name="Picture 3" descr="HACKED-office-of-personnel-management-monitor.jpg"/>
          <p:cNvPicPr>
            <a:picLocks noChangeAspect="1"/>
          </p:cNvPicPr>
          <p:nvPr/>
        </p:nvPicPr>
        <p:blipFill>
          <a:blip r:embed="rId3"/>
          <a:stretch>
            <a:fillRect/>
          </a:stretch>
        </p:blipFill>
        <p:spPr>
          <a:xfrm>
            <a:off x="0" y="857250"/>
            <a:ext cx="9144000" cy="51435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29</a:t>
            </a:fld>
            <a:endParaRPr lang="en-US"/>
          </a:p>
        </p:txBody>
      </p:sp>
      <p:pic>
        <p:nvPicPr>
          <p:cNvPr id="4" name="Picture 3" descr="AshleyMadison.tiff"/>
          <p:cNvPicPr>
            <a:picLocks noChangeAspect="1"/>
          </p:cNvPicPr>
          <p:nvPr/>
        </p:nvPicPr>
        <p:blipFill>
          <a:blip r:embed="rId3"/>
          <a:stretch>
            <a:fillRect/>
          </a:stretch>
        </p:blipFill>
        <p:spPr>
          <a:xfrm>
            <a:off x="0" y="27806"/>
            <a:ext cx="9144000" cy="680238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where it all started</a:t>
            </a:r>
            <a:br>
              <a:rPr lang="en-US" dirty="0" smtClean="0"/>
            </a:br>
            <a:endParaRPr lang="en-US" dirty="0"/>
          </a:p>
        </p:txBody>
      </p:sp>
      <p:sp>
        <p:nvSpPr>
          <p:cNvPr id="3" name="Footer Placeholder 2"/>
          <p:cNvSpPr>
            <a:spLocks noGrp="1"/>
          </p:cNvSpPr>
          <p:nvPr>
            <p:ph type="ftr" sz="quarter" idx="11"/>
          </p:nvPr>
        </p:nvSpPr>
        <p:spPr/>
        <p:txBody>
          <a:bodyPr/>
          <a:lstStyle/>
          <a:p>
            <a:r>
              <a:rPr lang="en-US" smtClean="0"/>
              <a:t>www.cyberliving.uk    #cyberliving</a:t>
            </a:r>
            <a:endParaRPr lang="en-US"/>
          </a:p>
        </p:txBody>
      </p:sp>
      <p:sp>
        <p:nvSpPr>
          <p:cNvPr id="4" name="Slide Number Placeholder 3"/>
          <p:cNvSpPr>
            <a:spLocks noGrp="1"/>
          </p:cNvSpPr>
          <p:nvPr>
            <p:ph type="sldNum" sz="quarter" idx="12"/>
          </p:nvPr>
        </p:nvSpPr>
        <p:spPr/>
        <p:txBody>
          <a:bodyPr/>
          <a:lstStyle/>
          <a:p>
            <a:fld id="{FBB34D79-63A9-AC45-AA8A-2394DB920C61}" type="slidenum">
              <a:rPr lang="en-US" smtClean="0"/>
              <a:pPr/>
              <a:t>3</a:t>
            </a:fld>
            <a:endParaRPr lang="en-US"/>
          </a:p>
        </p:txBody>
      </p:sp>
      <p:pic>
        <p:nvPicPr>
          <p:cNvPr id="6" name="Picture 5" descr="Manchester SSEM.tiff"/>
          <p:cNvPicPr>
            <a:picLocks noChangeAspect="1"/>
          </p:cNvPicPr>
          <p:nvPr/>
        </p:nvPicPr>
        <p:blipFill>
          <a:blip r:embed="rId3"/>
          <a:stretch>
            <a:fillRect/>
          </a:stretch>
        </p:blipFill>
        <p:spPr>
          <a:xfrm>
            <a:off x="514350" y="1435100"/>
            <a:ext cx="8115300" cy="3987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30</a:t>
            </a:fld>
            <a:endParaRPr lang="en-US"/>
          </a:p>
        </p:txBody>
      </p:sp>
      <p:pic>
        <p:nvPicPr>
          <p:cNvPr id="4" name="Picture 3" descr="AM ruin.tiff"/>
          <p:cNvPicPr>
            <a:picLocks noChangeAspect="1"/>
          </p:cNvPicPr>
          <p:nvPr/>
        </p:nvPicPr>
        <p:blipFill>
          <a:blip r:embed="rId3"/>
          <a:stretch>
            <a:fillRect/>
          </a:stretch>
        </p:blipFill>
        <p:spPr>
          <a:xfrm>
            <a:off x="0" y="1900778"/>
            <a:ext cx="9144000" cy="305644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31</a:t>
            </a:fld>
            <a:endParaRPr lang="en-US"/>
          </a:p>
        </p:txBody>
      </p:sp>
      <p:pic>
        <p:nvPicPr>
          <p:cNvPr id="4" name="Picture 3" descr="medical data.tiff"/>
          <p:cNvPicPr>
            <a:picLocks noChangeAspect="1"/>
          </p:cNvPicPr>
          <p:nvPr/>
        </p:nvPicPr>
        <p:blipFill>
          <a:blip r:embed="rId3"/>
          <a:stretch>
            <a:fillRect/>
          </a:stretch>
        </p:blipFill>
        <p:spPr>
          <a:xfrm>
            <a:off x="0" y="2172809"/>
            <a:ext cx="9144000" cy="25123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32</a:t>
            </a:fld>
            <a:endParaRPr lang="en-US"/>
          </a:p>
        </p:txBody>
      </p:sp>
      <p:pic>
        <p:nvPicPr>
          <p:cNvPr id="4" name="Picture 3" descr="medical records.tiff"/>
          <p:cNvPicPr>
            <a:picLocks noChangeAspect="1"/>
          </p:cNvPicPr>
          <p:nvPr/>
        </p:nvPicPr>
        <p:blipFill>
          <a:blip r:embed="rId3"/>
          <a:stretch>
            <a:fillRect/>
          </a:stretch>
        </p:blipFill>
        <p:spPr>
          <a:xfrm>
            <a:off x="0" y="2017830"/>
            <a:ext cx="9144000" cy="28223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33</a:t>
            </a:fld>
            <a:endParaRPr lang="en-US"/>
          </a:p>
        </p:txBody>
      </p:sp>
      <p:pic>
        <p:nvPicPr>
          <p:cNvPr id="6" name="Picture 5" descr="Malware cyber warning (Guardian).tiff"/>
          <p:cNvPicPr>
            <a:picLocks noChangeAspect="1"/>
          </p:cNvPicPr>
          <p:nvPr/>
        </p:nvPicPr>
        <p:blipFill>
          <a:blip r:embed="rId3"/>
          <a:stretch>
            <a:fillRect/>
          </a:stretch>
        </p:blipFill>
        <p:spPr>
          <a:xfrm>
            <a:off x="0" y="99763"/>
            <a:ext cx="9144000" cy="665847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Should we trust computers?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Developing </a:t>
            </a:r>
            <a:r>
              <a:rPr lang="en-US" i="1" dirty="0" smtClean="0"/>
              <a:t>dependable </a:t>
            </a:r>
            <a:r>
              <a:rPr lang="en-US" dirty="0" smtClean="0"/>
              <a:t>software for important systems is an engineering problem, but the software industry is still a long way from becoming an engineering profession.</a:t>
            </a:r>
          </a:p>
          <a:p>
            <a:r>
              <a:rPr lang="en-US" dirty="0" smtClean="0"/>
              <a:t>AS a result, most important computer systems contain an unknown number of defects and probably many of these can be exploited by criminals, vandals or worse.</a:t>
            </a:r>
          </a:p>
          <a:p>
            <a:r>
              <a:rPr lang="en-US" dirty="0" smtClean="0"/>
              <a:t>There are many practical improvements that can be made: but how do we change the culture of an industry?</a:t>
            </a:r>
          </a:p>
          <a:p>
            <a:endParaRPr lang="en-US" dirty="0"/>
          </a:p>
        </p:txBody>
      </p:sp>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for the future</a:t>
            </a:r>
            <a:endParaRPr lang="en-US" dirty="0"/>
          </a:p>
        </p:txBody>
      </p:sp>
      <p:sp>
        <p:nvSpPr>
          <p:cNvPr id="3" name="Content Placeholder 2"/>
          <p:cNvSpPr>
            <a:spLocks noGrp="1"/>
          </p:cNvSpPr>
          <p:nvPr>
            <p:ph idx="1"/>
          </p:nvPr>
        </p:nvSpPr>
        <p:spPr/>
        <p:txBody>
          <a:bodyPr>
            <a:normAutofit lnSpcReduction="10000"/>
          </a:bodyPr>
          <a:lstStyle/>
          <a:p>
            <a:r>
              <a:rPr lang="en-US" dirty="0" smtClean="0"/>
              <a:t>12 January: </a:t>
            </a:r>
            <a:r>
              <a:rPr lang="en-US" i="1" dirty="0" smtClean="0"/>
              <a:t>A very brief history of computing</a:t>
            </a:r>
          </a:p>
          <a:p>
            <a:r>
              <a:rPr lang="en-US" dirty="0" smtClean="0"/>
              <a:t>9 February: </a:t>
            </a:r>
            <a:r>
              <a:rPr lang="en-US" i="1" dirty="0" smtClean="0"/>
              <a:t>How can software be so hard?</a:t>
            </a:r>
          </a:p>
          <a:p>
            <a:r>
              <a:rPr lang="en-US" dirty="0" smtClean="0"/>
              <a:t>5 April: </a:t>
            </a:r>
            <a:r>
              <a:rPr lang="en-US" i="1" dirty="0" smtClean="0"/>
              <a:t>Computers, people and the real world</a:t>
            </a:r>
          </a:p>
          <a:p>
            <a:r>
              <a:rPr lang="en-US" dirty="0" smtClean="0"/>
              <a:t>3 May: </a:t>
            </a:r>
            <a:r>
              <a:rPr lang="en-US" i="1" dirty="0" smtClean="0"/>
              <a:t>Cybersecurity</a:t>
            </a:r>
          </a:p>
          <a:p>
            <a:r>
              <a:rPr lang="en-US" dirty="0" smtClean="0"/>
              <a:t>14 June: </a:t>
            </a:r>
            <a:r>
              <a:rPr lang="en-US" i="1" dirty="0" smtClean="0"/>
              <a:t>Big data: The broken promise of anonymisation</a:t>
            </a:r>
          </a:p>
          <a:p>
            <a:endParaRPr lang="en-US" i="1" dirty="0" smtClean="0"/>
          </a:p>
          <a:p>
            <a:pPr>
              <a:buNone/>
            </a:pPr>
            <a:r>
              <a:rPr lang="en-US" dirty="0" smtClean="0"/>
              <a:t>Please continue the discussions on line.</a:t>
            </a:r>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
        <p:nvSpPr>
          <p:cNvPr id="6" name="Slide Number Placeholder 5"/>
          <p:cNvSpPr>
            <a:spLocks noGrp="1"/>
          </p:cNvSpPr>
          <p:nvPr>
            <p:ph type="sldNum" sz="quarter" idx="12"/>
          </p:nvPr>
        </p:nvSpPr>
        <p:spPr/>
        <p:txBody>
          <a:bodyPr/>
          <a:lstStyle/>
          <a:p>
            <a:fld id="{FBB34D79-63A9-AC45-AA8A-2394DB920C61}" type="slidenum">
              <a:rPr lang="en-US" smtClean="0"/>
              <a:pPr/>
              <a:t>4</a:t>
            </a:fld>
            <a:endParaRPr lang="en-US"/>
          </a:p>
        </p:txBody>
      </p:sp>
      <p:pic>
        <p:nvPicPr>
          <p:cNvPr id="8" name="Picture 7"/>
          <p:cNvPicPr>
            <a:picLocks noChangeAspect="1"/>
          </p:cNvPicPr>
          <p:nvPr/>
        </p:nvPicPr>
        <p:blipFill>
          <a:blip r:embed="rId3"/>
          <a:srcRect l="443" t="631" r="443" b="631"/>
          <a:stretch>
            <a:fillRect/>
          </a:stretch>
        </p:blipFill>
        <p:spPr>
          <a:xfrm>
            <a:off x="457200" y="672708"/>
            <a:ext cx="8128656" cy="5683642"/>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smtClean="0"/>
              <a:t>An armed drone</a:t>
            </a:r>
            <a:endParaRPr lang="en-US" sz="2400" dirty="0"/>
          </a:p>
        </p:txBody>
      </p:sp>
      <p:sp>
        <p:nvSpPr>
          <p:cNvPr id="2" name="Footer Placeholder 1"/>
          <p:cNvSpPr>
            <a:spLocks noGrp="1"/>
          </p:cNvSpPr>
          <p:nvPr>
            <p:ph type="ftr" sz="quarter" idx="11"/>
          </p:nvPr>
        </p:nvSpPr>
        <p:spPr/>
        <p:txBody>
          <a:bodyPr/>
          <a:lstStyle/>
          <a:p>
            <a:r>
              <a:rPr lang="en-US" smtClean="0"/>
              <a:t>www.cyberliving.uk    #cyberliving</a:t>
            </a:r>
            <a:endParaRPr lang="en-US"/>
          </a:p>
        </p:txBody>
      </p:sp>
      <p:sp>
        <p:nvSpPr>
          <p:cNvPr id="3" name="Slide Number Placeholder 2"/>
          <p:cNvSpPr>
            <a:spLocks noGrp="1"/>
          </p:cNvSpPr>
          <p:nvPr>
            <p:ph type="sldNum" sz="quarter" idx="12"/>
          </p:nvPr>
        </p:nvSpPr>
        <p:spPr/>
        <p:txBody>
          <a:bodyPr/>
          <a:lstStyle/>
          <a:p>
            <a:fld id="{FBB34D79-63A9-AC45-AA8A-2394DB920C61}" type="slidenum">
              <a:rPr lang="en-US" smtClean="0"/>
              <a:pPr/>
              <a:t>5</a:t>
            </a:fld>
            <a:endParaRPr lang="en-US"/>
          </a:p>
        </p:txBody>
      </p:sp>
      <p:pic>
        <p:nvPicPr>
          <p:cNvPr id="4" name="Flying Gun.mp4">
            <a:hlinkClick r:id="" action="ppaction://media"/>
          </p:cNvPr>
          <p:cNvPicPr/>
          <p:nvPr>
            <a:videoFile r:link="rId1"/>
          </p:nvPr>
        </p:nvPicPr>
        <p:blipFill>
          <a:blip r:embed="rId4"/>
          <a:stretch>
            <a:fillRect/>
          </a:stretch>
        </p:blipFill>
        <p:spPr>
          <a:xfrm>
            <a:off x="0" y="1212850"/>
            <a:ext cx="9144000" cy="51435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Software is almost everywhere</a:t>
            </a:r>
            <a:br>
              <a:rPr lang="en-US" dirty="0" smtClean="0"/>
            </a:br>
            <a:r>
              <a:rPr lang="en-US" sz="3111" dirty="0" smtClean="0"/>
              <a:t>Every 60 seconds in cyberspace</a:t>
            </a:r>
            <a:endParaRPr lang="en-US" sz="3111" dirty="0"/>
          </a:p>
        </p:txBody>
      </p:sp>
      <p:sp>
        <p:nvSpPr>
          <p:cNvPr id="8" name="Content Placeholder 7"/>
          <p:cNvSpPr>
            <a:spLocks noGrp="1"/>
          </p:cNvSpPr>
          <p:nvPr>
            <p:ph sz="half" idx="1"/>
          </p:nvPr>
        </p:nvSpPr>
        <p:spPr/>
        <p:txBody>
          <a:bodyPr>
            <a:normAutofit lnSpcReduction="10000"/>
          </a:bodyPr>
          <a:lstStyle/>
          <a:p>
            <a:r>
              <a:rPr lang="en-US" dirty="0" smtClean="0"/>
              <a:t>200 million emails</a:t>
            </a:r>
          </a:p>
          <a:p>
            <a:r>
              <a:rPr lang="en-US" dirty="0" smtClean="0"/>
              <a:t>2m Google searches</a:t>
            </a:r>
          </a:p>
          <a:p>
            <a:r>
              <a:rPr lang="en-US" dirty="0" smtClean="0"/>
              <a:t>40,000 Facebook posts</a:t>
            </a:r>
          </a:p>
          <a:p>
            <a:r>
              <a:rPr lang="en-US" dirty="0" smtClean="0"/>
              <a:t>75 hours of YouTube videos uploaded</a:t>
            </a:r>
          </a:p>
          <a:p>
            <a:r>
              <a:rPr lang="en-US" dirty="0" smtClean="0"/>
              <a:t>280,000 tweets</a:t>
            </a:r>
          </a:p>
          <a:p>
            <a:r>
              <a:rPr lang="en-US" dirty="0" smtClean="0"/>
              <a:t>$80,000 Amazon sales </a:t>
            </a:r>
          </a:p>
          <a:p>
            <a:r>
              <a:rPr lang="en-US" dirty="0" smtClean="0"/>
              <a:t>100,000 </a:t>
            </a:r>
            <a:r>
              <a:rPr lang="en-US" dirty="0" err="1" smtClean="0"/>
              <a:t>Snapchat</a:t>
            </a:r>
            <a:r>
              <a:rPr lang="en-US" dirty="0" smtClean="0"/>
              <a:t> photos</a:t>
            </a:r>
          </a:p>
          <a:p>
            <a:endParaRPr lang="en-US" dirty="0" smtClean="0"/>
          </a:p>
          <a:p>
            <a:endParaRPr lang="en-US" dirty="0"/>
          </a:p>
        </p:txBody>
      </p:sp>
      <p:sp>
        <p:nvSpPr>
          <p:cNvPr id="13" name="Content Placeholder 12"/>
          <p:cNvSpPr>
            <a:spLocks noGrp="1"/>
          </p:cNvSpPr>
          <p:nvPr>
            <p:ph sz="half" idx="2"/>
          </p:nvPr>
        </p:nvSpPr>
        <p:spPr/>
        <p:txBody>
          <a:bodyPr>
            <a:normAutofit lnSpcReduction="10000"/>
          </a:bodyPr>
          <a:lstStyle/>
          <a:p>
            <a:r>
              <a:rPr lang="en-US" dirty="0" smtClean="0"/>
              <a:t>2m Facebook Likes</a:t>
            </a:r>
          </a:p>
          <a:p>
            <a:r>
              <a:rPr lang="en-US" dirty="0" smtClean="0"/>
              <a:t>570 new websites</a:t>
            </a:r>
          </a:p>
          <a:p>
            <a:r>
              <a:rPr lang="en-US" dirty="0" smtClean="0"/>
              <a:t>150,000 </a:t>
            </a:r>
            <a:r>
              <a:rPr lang="en-US" dirty="0" err="1" smtClean="0"/>
              <a:t>instagram</a:t>
            </a:r>
            <a:r>
              <a:rPr lang="en-US" dirty="0" smtClean="0"/>
              <a:t> photos</a:t>
            </a:r>
          </a:p>
          <a:p>
            <a:r>
              <a:rPr lang="en-US" dirty="0" smtClean="0"/>
              <a:t>10,000 searches on LinkedIn</a:t>
            </a:r>
          </a:p>
          <a:p>
            <a:r>
              <a:rPr lang="en-US" dirty="0" smtClean="0"/>
              <a:t>20m photos viewed on </a:t>
            </a:r>
            <a:r>
              <a:rPr lang="en-US" dirty="0" err="1" smtClean="0"/>
              <a:t>Tumblr</a:t>
            </a:r>
            <a:endParaRPr lang="en-US" dirty="0" smtClean="0"/>
          </a:p>
          <a:p>
            <a:r>
              <a:rPr lang="en-US" dirty="0" smtClean="0"/>
              <a:t>1.5 million people using Skype</a:t>
            </a:r>
            <a:endParaRPr lang="en-US" dirty="0"/>
          </a:p>
        </p:txBody>
      </p:sp>
      <p:sp>
        <p:nvSpPr>
          <p:cNvPr id="3" name="Footer Placeholder 2"/>
          <p:cNvSpPr>
            <a:spLocks noGrp="1"/>
          </p:cNvSpPr>
          <p:nvPr>
            <p:ph type="ftr" sz="quarter" idx="11"/>
          </p:nvPr>
        </p:nvSpPr>
        <p:spPr/>
        <p:txBody>
          <a:bodyPr/>
          <a:lstStyle/>
          <a:p>
            <a:r>
              <a:rPr lang="en-US" dirty="0" err="1" smtClean="0"/>
              <a:t>www.cyberliving.uk</a:t>
            </a:r>
            <a:r>
              <a:rPr lang="en-US" dirty="0" smtClean="0"/>
              <a:t>    #cyberliving</a:t>
            </a:r>
            <a:endParaRPr lang="en-US" dirty="0"/>
          </a:p>
        </p:txBody>
      </p:sp>
      <p:sp>
        <p:nvSpPr>
          <p:cNvPr id="4" name="Slide Number Placeholder 3"/>
          <p:cNvSpPr>
            <a:spLocks noGrp="1"/>
          </p:cNvSpPr>
          <p:nvPr>
            <p:ph type="sldNum" sz="quarter" idx="12"/>
          </p:nvPr>
        </p:nvSpPr>
        <p:spPr/>
        <p:txBody>
          <a:bodyPr/>
          <a:lstStyle/>
          <a:p>
            <a:fld id="{FBB34D79-63A9-AC45-AA8A-2394DB920C6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Software is almost everywhere</a:t>
            </a:r>
            <a:br>
              <a:rPr lang="en-US" dirty="0" smtClean="0"/>
            </a:br>
            <a:r>
              <a:rPr lang="en-US" sz="2800" dirty="0" smtClean="0"/>
              <a:t>-</a:t>
            </a:r>
            <a:r>
              <a:rPr lang="en-US" sz="3111" dirty="0" smtClean="0"/>
              <a:t>but software contains a lot of defects</a:t>
            </a:r>
            <a:endParaRPr lang="en-US" sz="3111" dirty="0"/>
          </a:p>
        </p:txBody>
      </p:sp>
      <p:sp>
        <p:nvSpPr>
          <p:cNvPr id="8" name="Content Placeholder 7"/>
          <p:cNvSpPr>
            <a:spLocks noGrp="1"/>
          </p:cNvSpPr>
          <p:nvPr>
            <p:ph idx="1"/>
          </p:nvPr>
        </p:nvSpPr>
        <p:spPr/>
        <p:txBody>
          <a:bodyPr/>
          <a:lstStyle/>
          <a:p>
            <a:r>
              <a:rPr lang="en-US" dirty="0" smtClean="0"/>
              <a:t>Many studies have analysed the number of defects in software</a:t>
            </a:r>
          </a:p>
          <a:p>
            <a:r>
              <a:rPr lang="en-US" dirty="0" smtClean="0"/>
              <a:t>This is usually reported as a rate per thousand lines of program source (Thousand Lines of Code or </a:t>
            </a:r>
            <a:r>
              <a:rPr lang="en-US" dirty="0" err="1" smtClean="0"/>
              <a:t>KLoC</a:t>
            </a:r>
            <a:r>
              <a:rPr lang="en-US" dirty="0" smtClean="0"/>
              <a:t>)</a:t>
            </a:r>
          </a:p>
          <a:p>
            <a:r>
              <a:rPr lang="en-US" dirty="0" smtClean="0"/>
              <a:t>Different studies have different definitions of “defect” and different ways of counting lines</a:t>
            </a:r>
          </a:p>
          <a:p>
            <a:r>
              <a:rPr lang="en-US" dirty="0" smtClean="0"/>
              <a:t>But they all show that we have a problem …</a:t>
            </a:r>
            <a:endParaRPr lang="en-US" dirty="0"/>
          </a:p>
        </p:txBody>
      </p:sp>
      <p:sp>
        <p:nvSpPr>
          <p:cNvPr id="5" name="Footer Placeholder 4"/>
          <p:cNvSpPr>
            <a:spLocks noGrp="1"/>
          </p:cNvSpPr>
          <p:nvPr>
            <p:ph type="ftr" sz="quarter" idx="11"/>
          </p:nvPr>
        </p:nvSpPr>
        <p:spPr/>
        <p:txBody>
          <a:bodyPr/>
          <a:lstStyle/>
          <a:p>
            <a:r>
              <a:rPr lang="en-US" smtClean="0"/>
              <a:t>www.cyberliving.uk    #cyberliving</a:t>
            </a:r>
            <a:endParaRPr lang="en-US"/>
          </a:p>
        </p:txBody>
      </p:sp>
      <p:sp>
        <p:nvSpPr>
          <p:cNvPr id="6" name="Slide Number Placeholder 5"/>
          <p:cNvSpPr>
            <a:spLocks noGrp="1"/>
          </p:cNvSpPr>
          <p:nvPr>
            <p:ph type="sldNum" sz="quarter" idx="12"/>
          </p:nvPr>
        </p:nvSpPr>
        <p:spPr/>
        <p:txBody>
          <a:bodyPr/>
          <a:lstStyle/>
          <a:p>
            <a:fld id="{FBB34D79-63A9-AC45-AA8A-2394DB920C6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Software defect rates in the software for a military aircraft</a:t>
            </a:r>
            <a:endParaRPr lang="en-US" dirty="0"/>
          </a:p>
        </p:txBody>
      </p:sp>
      <p:pic>
        <p:nvPicPr>
          <p:cNvPr id="7" name="Content Placeholder 6" descr="crosstalk defect table.tiff"/>
          <p:cNvPicPr>
            <a:picLocks noGrp="1" noChangeAspect="1"/>
          </p:cNvPicPr>
          <p:nvPr>
            <p:ph idx="1"/>
          </p:nvPr>
        </p:nvPicPr>
        <p:blipFill>
          <a:blip r:embed="rId3"/>
          <a:srcRect t="-654" b="-654"/>
          <a:stretch>
            <a:fillRect/>
          </a:stretch>
        </p:blipFill>
        <p:spPr>
          <a:xfrm>
            <a:off x="247924" y="1600200"/>
            <a:ext cx="8648151" cy="4756150"/>
          </a:xfrm>
        </p:spPr>
      </p:pic>
      <p:sp>
        <p:nvSpPr>
          <p:cNvPr id="3" name="Footer Placeholder 2"/>
          <p:cNvSpPr>
            <a:spLocks noGrp="1"/>
          </p:cNvSpPr>
          <p:nvPr>
            <p:ph type="ftr" sz="quarter" idx="11"/>
          </p:nvPr>
        </p:nvSpPr>
        <p:spPr/>
        <p:txBody>
          <a:bodyPr/>
          <a:lstStyle/>
          <a:p>
            <a:r>
              <a:rPr lang="en-US" smtClean="0"/>
              <a:t>www.cyberliving.uk    #cyberliving</a:t>
            </a:r>
            <a:endParaRPr lang="en-US"/>
          </a:p>
        </p:txBody>
      </p:sp>
      <p:sp>
        <p:nvSpPr>
          <p:cNvPr id="4" name="Slide Number Placeholder 3"/>
          <p:cNvSpPr>
            <a:spLocks noGrp="1"/>
          </p:cNvSpPr>
          <p:nvPr>
            <p:ph type="sldNum" sz="quarter" idx="12"/>
          </p:nvPr>
        </p:nvSpPr>
        <p:spPr/>
        <p:txBody>
          <a:bodyPr/>
          <a:lstStyle/>
          <a:p>
            <a:fld id="{FBB34D79-63A9-AC45-AA8A-2394DB920C61}"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the defects?</a:t>
            </a:r>
            <a:endParaRPr lang="en-US" dirty="0"/>
          </a:p>
        </p:txBody>
      </p:sp>
      <p:sp>
        <p:nvSpPr>
          <p:cNvPr id="3" name="Content Placeholder 2"/>
          <p:cNvSpPr>
            <a:spLocks noGrp="1"/>
          </p:cNvSpPr>
          <p:nvPr>
            <p:ph idx="1"/>
          </p:nvPr>
        </p:nvSpPr>
        <p:spPr/>
        <p:txBody>
          <a:bodyPr>
            <a:normAutofit lnSpcReduction="10000"/>
          </a:bodyPr>
          <a:lstStyle/>
          <a:p>
            <a:pPr>
              <a:lnSpc>
                <a:spcPct val="90000"/>
              </a:lnSpc>
            </a:pPr>
            <a:r>
              <a:rPr lang="en-US" dirty="0" smtClean="0"/>
              <a:t>Erroneous signal de-activation. </a:t>
            </a:r>
          </a:p>
          <a:p>
            <a:pPr>
              <a:lnSpc>
                <a:spcPct val="90000"/>
              </a:lnSpc>
            </a:pPr>
            <a:r>
              <a:rPr lang="en-US" dirty="0" smtClean="0"/>
              <a:t>Data not sent or lost</a:t>
            </a:r>
          </a:p>
          <a:p>
            <a:pPr>
              <a:lnSpc>
                <a:spcPct val="90000"/>
              </a:lnSpc>
            </a:pPr>
            <a:r>
              <a:rPr lang="en-US" dirty="0" smtClean="0"/>
              <a:t>Inadequate defensive programming with respected to </a:t>
            </a:r>
            <a:r>
              <a:rPr lang="en-US" dirty="0" err="1" smtClean="0"/>
              <a:t>untrusted</a:t>
            </a:r>
            <a:r>
              <a:rPr lang="en-US" dirty="0" smtClean="0"/>
              <a:t> input data</a:t>
            </a:r>
          </a:p>
          <a:p>
            <a:pPr>
              <a:lnSpc>
                <a:spcPct val="90000"/>
              </a:lnSpc>
            </a:pPr>
            <a:r>
              <a:rPr lang="en-US" dirty="0" smtClean="0"/>
              <a:t>Warnings not sent</a:t>
            </a:r>
          </a:p>
          <a:p>
            <a:pPr>
              <a:lnSpc>
                <a:spcPct val="90000"/>
              </a:lnSpc>
            </a:pPr>
            <a:r>
              <a:rPr lang="en-US" dirty="0" smtClean="0"/>
              <a:t>Display of misleading data</a:t>
            </a:r>
          </a:p>
          <a:p>
            <a:pPr>
              <a:lnSpc>
                <a:spcPct val="90000"/>
              </a:lnSpc>
            </a:pPr>
            <a:r>
              <a:rPr lang="en-US" dirty="0" smtClean="0"/>
              <a:t>Stale values inconsistently treated</a:t>
            </a:r>
          </a:p>
          <a:p>
            <a:pPr>
              <a:lnSpc>
                <a:spcPct val="90000"/>
              </a:lnSpc>
            </a:pPr>
            <a:r>
              <a:rPr lang="en-US" dirty="0" smtClean="0"/>
              <a:t>Undefined array, local data and output parameters</a:t>
            </a:r>
            <a:endParaRPr lang="en-GB" dirty="0" smtClean="0"/>
          </a:p>
          <a:p>
            <a:endParaRPr lang="en-US" dirty="0"/>
          </a:p>
        </p:txBody>
      </p:sp>
      <p:sp>
        <p:nvSpPr>
          <p:cNvPr id="4" name="Footer Placeholder 3"/>
          <p:cNvSpPr>
            <a:spLocks noGrp="1"/>
          </p:cNvSpPr>
          <p:nvPr>
            <p:ph type="ftr" sz="quarter" idx="11"/>
          </p:nvPr>
        </p:nvSpPr>
        <p:spPr/>
        <p:txBody>
          <a:bodyPr/>
          <a:lstStyle/>
          <a:p>
            <a:r>
              <a:rPr lang="en-US" smtClean="0"/>
              <a:t>www.cyberliving.uk    #cyberliving</a:t>
            </a:r>
            <a:endParaRPr lang="en-US"/>
          </a:p>
        </p:txBody>
      </p:sp>
      <p:sp>
        <p:nvSpPr>
          <p:cNvPr id="5" name="Slide Number Placeholder 4"/>
          <p:cNvSpPr>
            <a:spLocks noGrp="1"/>
          </p:cNvSpPr>
          <p:nvPr>
            <p:ph type="sldNum" sz="quarter" idx="12"/>
          </p:nvPr>
        </p:nvSpPr>
        <p:spPr/>
        <p:txBody>
          <a:bodyPr/>
          <a:lstStyle/>
          <a:p>
            <a:fld id="{FBB34D79-63A9-AC45-AA8A-2394DB920C61}"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3066</TotalTime>
  <Words>6230</Words>
  <Application>Microsoft Macintosh PowerPoint</Application>
  <PresentationFormat>On-screen Show (4:3)</PresentationFormat>
  <Paragraphs>370</Paragraphs>
  <Slides>35</Slides>
  <Notes>35</Notes>
  <HiddenSlides>0</HiddenSlides>
  <MMClips>1</MMClips>
  <ScaleCrop>false</ScaleCrop>
  <HeadingPairs>
    <vt:vector size="4" baseType="variant">
      <vt:variant>
        <vt:lpstr>Design Template</vt:lpstr>
      </vt:variant>
      <vt:variant>
        <vt:i4>1</vt:i4>
      </vt:variant>
      <vt:variant>
        <vt:lpstr>Slide Titles</vt:lpstr>
      </vt:variant>
      <vt:variant>
        <vt:i4>35</vt:i4>
      </vt:variant>
    </vt:vector>
  </HeadingPairs>
  <TitlesOfParts>
    <vt:vector size="36" baseType="lpstr">
      <vt:lpstr>Office Theme</vt:lpstr>
      <vt:lpstr>Should We Trust Computers?</vt:lpstr>
      <vt:lpstr>Join the discussions …</vt:lpstr>
      <vt:lpstr>This is where it all started </vt:lpstr>
      <vt:lpstr>Slide 4</vt:lpstr>
      <vt:lpstr>An armed drone</vt:lpstr>
      <vt:lpstr>Software is almost everywhere Every 60 seconds in cyberspace</vt:lpstr>
      <vt:lpstr>Software is almost everywhere -but software contains a lot of defects</vt:lpstr>
      <vt:lpstr>Software defect rates in the software for a military aircraft</vt:lpstr>
      <vt:lpstr>What were the defects?</vt:lpstr>
      <vt:lpstr>… and many more</vt:lpstr>
      <vt:lpstr>Watts Humphrey’s experiment</vt:lpstr>
      <vt:lpstr>Software: big and getting bigger!</vt:lpstr>
      <vt:lpstr>How does software fail?</vt:lpstr>
      <vt:lpstr>Another way to fail …</vt:lpstr>
      <vt:lpstr>Uninitialised variables</vt:lpstr>
      <vt:lpstr>Better quality software</vt:lpstr>
      <vt:lpstr>Formal Methods</vt:lpstr>
      <vt:lpstr>Functional defects and cybersecurity</vt:lpstr>
      <vt:lpstr>Slide 19</vt:lpstr>
      <vt:lpstr>Slide 20</vt:lpstr>
      <vt:lpstr>Bad software causes great damage</vt:lpstr>
      <vt:lpstr>Reported software problems in cars</vt:lpstr>
      <vt:lpstr>Slide 23</vt:lpstr>
      <vt:lpstr>Slide 24</vt:lpstr>
      <vt:lpstr>Slide 25</vt:lpstr>
      <vt:lpstr>Slide 26</vt:lpstr>
      <vt:lpstr>Slide 27</vt:lpstr>
      <vt:lpstr>Slide 28</vt:lpstr>
      <vt:lpstr>Slide 29</vt:lpstr>
      <vt:lpstr>Slide 30</vt:lpstr>
      <vt:lpstr>Slide 31</vt:lpstr>
      <vt:lpstr>Slide 32</vt:lpstr>
      <vt:lpstr>Slide 33</vt:lpstr>
      <vt:lpstr>Should we trust computers?</vt:lpstr>
      <vt:lpstr>Topics for the future</vt:lpstr>
    </vt:vector>
  </TitlesOfParts>
  <Company>MTAL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We Trust Computers?</dc:title>
  <dc:creator>Martyn Thomas</dc:creator>
  <cp:lastModifiedBy>Martyn Thomas</cp:lastModifiedBy>
  <cp:revision>19</cp:revision>
  <cp:lastPrinted>2015-10-19T19:37:23Z</cp:lastPrinted>
  <dcterms:created xsi:type="dcterms:W3CDTF">2015-10-20T10:53:26Z</dcterms:created>
  <dcterms:modified xsi:type="dcterms:W3CDTF">2015-10-20T10:56:46Z</dcterms:modified>
</cp:coreProperties>
</file>