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2.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5"/>
  </p:notesMasterIdLst>
  <p:handoutMasterIdLst>
    <p:handoutMasterId r:id="rId36"/>
  </p:handoutMasterIdLst>
  <p:sldIdLst>
    <p:sldId id="403" r:id="rId3"/>
    <p:sldId id="405" r:id="rId4"/>
    <p:sldId id="417" r:id="rId5"/>
    <p:sldId id="418" r:id="rId6"/>
    <p:sldId id="406" r:id="rId7"/>
    <p:sldId id="410" r:id="rId8"/>
    <p:sldId id="404" r:id="rId9"/>
    <p:sldId id="376" r:id="rId10"/>
    <p:sldId id="380" r:id="rId11"/>
    <p:sldId id="378" r:id="rId12"/>
    <p:sldId id="379" r:id="rId13"/>
    <p:sldId id="388" r:id="rId14"/>
    <p:sldId id="392" r:id="rId15"/>
    <p:sldId id="393" r:id="rId16"/>
    <p:sldId id="411" r:id="rId17"/>
    <p:sldId id="416" r:id="rId18"/>
    <p:sldId id="381" r:id="rId19"/>
    <p:sldId id="385" r:id="rId20"/>
    <p:sldId id="414" r:id="rId21"/>
    <p:sldId id="386" r:id="rId22"/>
    <p:sldId id="399" r:id="rId23"/>
    <p:sldId id="395" r:id="rId24"/>
    <p:sldId id="400" r:id="rId25"/>
    <p:sldId id="383" r:id="rId26"/>
    <p:sldId id="384" r:id="rId27"/>
    <p:sldId id="391" r:id="rId28"/>
    <p:sldId id="389" r:id="rId29"/>
    <p:sldId id="390" r:id="rId30"/>
    <p:sldId id="394" r:id="rId31"/>
    <p:sldId id="401" r:id="rId32"/>
    <p:sldId id="387" r:id="rId33"/>
    <p:sldId id="409" r:id="rId34"/>
  </p:sldIdLst>
  <p:sldSz cx="9144000" cy="6858000" type="screen4x3"/>
  <p:notesSz cx="6789738"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7" userDrawn="1">
          <p15:clr>
            <a:srgbClr val="A4A3A4"/>
          </p15:clr>
        </p15:guide>
        <p15:guide id="2" pos="2142" userDrawn="1">
          <p15:clr>
            <a:srgbClr val="A4A3A4"/>
          </p15:clr>
        </p15:guide>
        <p15:guide id="3" orient="horz" pos="3128">
          <p15:clr>
            <a:srgbClr val="A4A3A4"/>
          </p15:clr>
        </p15:guide>
        <p15:guide id="4" pos="213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gjit Chadha" initials="JC"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429" autoAdjust="0"/>
  </p:normalViewPr>
  <p:slideViewPr>
    <p:cSldViewPr>
      <p:cViewPr>
        <p:scale>
          <a:sx n="124" d="100"/>
          <a:sy n="124" d="100"/>
        </p:scale>
        <p:origin x="-1242" y="258"/>
      </p:cViewPr>
      <p:guideLst>
        <p:guide orient="horz" pos="2160"/>
        <p:guide pos="2880"/>
      </p:guideLst>
    </p:cSldViewPr>
  </p:slideViewPr>
  <p:notesTextViewPr>
    <p:cViewPr>
      <p:scale>
        <a:sx n="100" d="100"/>
        <a:sy n="100" d="100"/>
      </p:scale>
      <p:origin x="0" y="0"/>
    </p:cViewPr>
  </p:notesTextViewPr>
  <p:notesViewPr>
    <p:cSldViewPr>
      <p:cViewPr varScale="1">
        <p:scale>
          <a:sx n="88" d="100"/>
          <a:sy n="88" d="100"/>
        </p:scale>
        <p:origin x="-3870" y="-108"/>
      </p:cViewPr>
      <p:guideLst>
        <p:guide orient="horz" pos="3127"/>
        <p:guide orient="horz" pos="3128"/>
        <p:guide pos="2142"/>
        <p:guide pos="2139"/>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p.labonne\Downloads\pnbp.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p.labonne\Downloads\pnbp.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p.labonne\Documents\NIESR\Gresham%20Lecture\real%20gdp%20-%20ca.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p.labonne\Downloads\pnbp.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p.labonne\Downloads\pnbp.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p.labonne\Downloads\pnbp.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p.labonne\Documents\Copy%20of%20Rates%20of%20return%20(2).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p.labonne\Downloads\pnbp.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p.labonne\Documents\NIESR\Gresham%20Lecture\data.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lineChart>
        <c:grouping val="standard"/>
        <c:varyColors val="0"/>
        <c:ser>
          <c:idx val="0"/>
          <c:order val="0"/>
          <c:tx>
            <c:strRef>
              <c:f>Sheet7!$B$1</c:f>
              <c:strCache>
                <c:ptCount val="1"/>
                <c:pt idx="0">
                  <c:v>Trade in goods and services balance</c:v>
                </c:pt>
              </c:strCache>
            </c:strRef>
          </c:tx>
          <c:spPr>
            <a:ln>
              <a:solidFill>
                <a:schemeClr val="accent2">
                  <a:tint val="77000"/>
                  <a:shade val="95000"/>
                  <a:satMod val="105000"/>
                </a:schemeClr>
              </a:solidFill>
              <a:prstDash val="sysDash"/>
            </a:ln>
          </c:spPr>
          <c:marker>
            <c:symbol val="none"/>
          </c:marker>
          <c:cat>
            <c:strRef>
              <c:f>Sheet7!$A$10:$A$78</c:f>
              <c:strCache>
                <c:ptCount val="69"/>
                <c:pt idx="0">
                  <c:v>1948</c:v>
                </c:pt>
                <c:pt idx="1">
                  <c:v>1949</c:v>
                </c:pt>
                <c:pt idx="2">
                  <c:v>1950</c:v>
                </c:pt>
                <c:pt idx="3">
                  <c:v>1951</c:v>
                </c:pt>
                <c:pt idx="4">
                  <c:v>1952</c:v>
                </c:pt>
                <c:pt idx="5">
                  <c:v>1953</c:v>
                </c:pt>
                <c:pt idx="6">
                  <c:v>1954</c:v>
                </c:pt>
                <c:pt idx="7">
                  <c:v>1955</c:v>
                </c:pt>
                <c:pt idx="8">
                  <c:v>1956</c:v>
                </c:pt>
                <c:pt idx="9">
                  <c:v>1957</c:v>
                </c:pt>
                <c:pt idx="10">
                  <c:v>1958</c:v>
                </c:pt>
                <c:pt idx="11">
                  <c:v>1959</c:v>
                </c:pt>
                <c:pt idx="12">
                  <c:v>1960</c:v>
                </c:pt>
                <c:pt idx="13">
                  <c:v>1961</c:v>
                </c:pt>
                <c:pt idx="14">
                  <c:v>1962</c:v>
                </c:pt>
                <c:pt idx="15">
                  <c:v>1963</c:v>
                </c:pt>
                <c:pt idx="16">
                  <c:v>1964</c:v>
                </c:pt>
                <c:pt idx="17">
                  <c:v>1965</c:v>
                </c:pt>
                <c:pt idx="18">
                  <c:v>1966</c:v>
                </c:pt>
                <c:pt idx="19">
                  <c:v>1967</c:v>
                </c:pt>
                <c:pt idx="20">
                  <c:v>1968</c:v>
                </c:pt>
                <c:pt idx="21">
                  <c:v>1969</c:v>
                </c:pt>
                <c:pt idx="22">
                  <c:v>1970</c:v>
                </c:pt>
                <c:pt idx="23">
                  <c:v>1971</c:v>
                </c:pt>
                <c:pt idx="24">
                  <c:v>1972</c:v>
                </c:pt>
                <c:pt idx="25">
                  <c:v>1973</c:v>
                </c:pt>
                <c:pt idx="26">
                  <c:v>1974</c:v>
                </c:pt>
                <c:pt idx="27">
                  <c:v>1975</c:v>
                </c:pt>
                <c:pt idx="28">
                  <c:v>1976</c:v>
                </c:pt>
                <c:pt idx="29">
                  <c:v>1977</c:v>
                </c:pt>
                <c:pt idx="30">
                  <c:v>1978</c:v>
                </c:pt>
                <c:pt idx="31">
                  <c:v>1979</c:v>
                </c:pt>
                <c:pt idx="32">
                  <c:v>1980</c:v>
                </c:pt>
                <c:pt idx="33">
                  <c:v>1981</c:v>
                </c:pt>
                <c:pt idx="34">
                  <c:v>1982</c:v>
                </c:pt>
                <c:pt idx="35">
                  <c:v>1983</c:v>
                </c:pt>
                <c:pt idx="36">
                  <c:v>1984</c:v>
                </c:pt>
                <c:pt idx="37">
                  <c:v>1985</c:v>
                </c:pt>
                <c:pt idx="38">
                  <c:v>1986</c:v>
                </c:pt>
                <c:pt idx="39">
                  <c:v>1987</c:v>
                </c:pt>
                <c:pt idx="40">
                  <c:v>1988</c:v>
                </c:pt>
                <c:pt idx="41">
                  <c:v>1989</c:v>
                </c:pt>
                <c:pt idx="42">
                  <c:v>1990</c:v>
                </c:pt>
                <c:pt idx="43">
                  <c:v>1991</c:v>
                </c:pt>
                <c:pt idx="44">
                  <c:v>1992</c:v>
                </c:pt>
                <c:pt idx="45">
                  <c:v>1993</c:v>
                </c:pt>
                <c:pt idx="46">
                  <c:v>1994</c:v>
                </c:pt>
                <c:pt idx="47">
                  <c:v>1995</c:v>
                </c:pt>
                <c:pt idx="48">
                  <c:v>1996</c:v>
                </c:pt>
                <c:pt idx="49">
                  <c:v>1997</c:v>
                </c:pt>
                <c:pt idx="50">
                  <c:v>1998</c:v>
                </c:pt>
                <c:pt idx="51">
                  <c:v>1999</c:v>
                </c:pt>
                <c:pt idx="52">
                  <c:v>2000</c:v>
                </c:pt>
                <c:pt idx="53">
                  <c:v>2001</c:v>
                </c:pt>
                <c:pt idx="54">
                  <c:v>2002</c:v>
                </c:pt>
                <c:pt idx="55">
                  <c:v>2003</c:v>
                </c:pt>
                <c:pt idx="56">
                  <c:v>2004</c:v>
                </c:pt>
                <c:pt idx="57">
                  <c:v>2005</c:v>
                </c:pt>
                <c:pt idx="58">
                  <c:v>2006</c:v>
                </c:pt>
                <c:pt idx="59">
                  <c:v>2007</c:v>
                </c:pt>
                <c:pt idx="60">
                  <c:v>2008</c:v>
                </c:pt>
                <c:pt idx="61">
                  <c:v>2009</c:v>
                </c:pt>
                <c:pt idx="62">
                  <c:v>2010</c:v>
                </c:pt>
                <c:pt idx="63">
                  <c:v>2011</c:v>
                </c:pt>
                <c:pt idx="64">
                  <c:v>2012</c:v>
                </c:pt>
                <c:pt idx="65">
                  <c:v>2013</c:v>
                </c:pt>
                <c:pt idx="66">
                  <c:v>2014</c:v>
                </c:pt>
                <c:pt idx="67">
                  <c:v>2015</c:v>
                </c:pt>
                <c:pt idx="68">
                  <c:v>2016</c:v>
                </c:pt>
              </c:strCache>
            </c:strRef>
          </c:cat>
          <c:val>
            <c:numRef>
              <c:f>Sheet7!$C$10:$C$78</c:f>
              <c:numCache>
                <c:formatCode>General</c:formatCode>
                <c:ptCount val="69"/>
                <c:pt idx="0">
                  <c:v>-1.8651239098523443E-2</c:v>
                </c:pt>
                <c:pt idx="1">
                  <c:v>-1.4664182127521672E-2</c:v>
                </c:pt>
                <c:pt idx="2">
                  <c:v>-4.5665634674922602E-3</c:v>
                </c:pt>
                <c:pt idx="3">
                  <c:v>-4.5561069754618141E-2</c:v>
                </c:pt>
                <c:pt idx="4">
                  <c:v>-9.5818262580112945E-3</c:v>
                </c:pt>
                <c:pt idx="5">
                  <c:v>-7.335975862272969E-3</c:v>
                </c:pt>
                <c:pt idx="6">
                  <c:v>-5.5515056356193575E-3</c:v>
                </c:pt>
                <c:pt idx="7">
                  <c:v>-1.428718795131009E-2</c:v>
                </c:pt>
                <c:pt idx="8">
                  <c:v>3.2775983279498383E-3</c:v>
                </c:pt>
                <c:pt idx="9">
                  <c:v>3.6285445504636474E-3</c:v>
                </c:pt>
                <c:pt idx="10">
                  <c:v>5.926999829438854E-3</c:v>
                </c:pt>
                <c:pt idx="11">
                  <c:v>-5.2851973817945276E-4</c:v>
                </c:pt>
                <c:pt idx="12">
                  <c:v>-1.4463122822959262E-2</c:v>
                </c:pt>
                <c:pt idx="13">
                  <c:v>-3.9901670882468206E-3</c:v>
                </c:pt>
                <c:pt idx="14">
                  <c:v>-2.5532784094777694E-3</c:v>
                </c:pt>
                <c:pt idx="15">
                  <c:v>-4.5150341029171603E-3</c:v>
                </c:pt>
                <c:pt idx="16">
                  <c:v>-1.7874410290971959E-2</c:v>
                </c:pt>
                <c:pt idx="17">
                  <c:v>-9.7003197312090176E-3</c:v>
                </c:pt>
                <c:pt idx="18">
                  <c:v>-2.6634198310630849E-3</c:v>
                </c:pt>
                <c:pt idx="19">
                  <c:v>-1.1862538343558281E-2</c:v>
                </c:pt>
                <c:pt idx="20">
                  <c:v>-9.53961012028204E-3</c:v>
                </c:pt>
                <c:pt idx="21">
                  <c:v>1.9926734028420756E-3</c:v>
                </c:pt>
                <c:pt idx="22">
                  <c:v>6.2415051148150798E-3</c:v>
                </c:pt>
                <c:pt idx="23">
                  <c:v>1.152618135376756E-2</c:v>
                </c:pt>
                <c:pt idx="24">
                  <c:v>-1.7921911670578195E-3</c:v>
                </c:pt>
                <c:pt idx="25">
                  <c:v>-2.2008911583831489E-2</c:v>
                </c:pt>
                <c:pt idx="26">
                  <c:v>-4.4444685395816842E-2</c:v>
                </c:pt>
                <c:pt idx="27">
                  <c:v>-1.4972804497952697E-2</c:v>
                </c:pt>
                <c:pt idx="28">
                  <c:v>-9.2823781687865342E-3</c:v>
                </c:pt>
                <c:pt idx="29">
                  <c:v>7.5384479740027458E-3</c:v>
                </c:pt>
                <c:pt idx="30">
                  <c:v>1.3099610040510355E-2</c:v>
                </c:pt>
                <c:pt idx="31">
                  <c:v>4.3496281181823566E-3</c:v>
                </c:pt>
                <c:pt idx="32">
                  <c:v>2.0924031871708246E-2</c:v>
                </c:pt>
                <c:pt idx="33">
                  <c:v>2.6409588327253777E-2</c:v>
                </c:pt>
                <c:pt idx="34">
                  <c:v>1.7963485718255245E-2</c:v>
                </c:pt>
                <c:pt idx="35">
                  <c:v>9.4721821047826053E-3</c:v>
                </c:pt>
                <c:pt idx="36">
                  <c:v>3.4976797834108519E-4</c:v>
                </c:pt>
                <c:pt idx="37">
                  <c:v>1.089003202950597E-2</c:v>
                </c:pt>
                <c:pt idx="38">
                  <c:v>-4.706857373213252E-3</c:v>
                </c:pt>
                <c:pt idx="39">
                  <c:v>-7.070143209475575E-3</c:v>
                </c:pt>
                <c:pt idx="40">
                  <c:v>-2.7358625652291333E-2</c:v>
                </c:pt>
                <c:pt idx="41">
                  <c:v>-3.0063628637152694E-2</c:v>
                </c:pt>
                <c:pt idx="42">
                  <c:v>-1.6771516934449726E-2</c:v>
                </c:pt>
                <c:pt idx="43">
                  <c:v>-3.6530962497743676E-3</c:v>
                </c:pt>
                <c:pt idx="44">
                  <c:v>-6.7184608667327375E-3</c:v>
                </c:pt>
                <c:pt idx="45">
                  <c:v>-3.5045388920752329E-3</c:v>
                </c:pt>
                <c:pt idx="46">
                  <c:v>-2.3209482516359548E-4</c:v>
                </c:pt>
                <c:pt idx="47">
                  <c:v>2.8614252622973157E-3</c:v>
                </c:pt>
                <c:pt idx="48">
                  <c:v>1.7963937730988912E-3</c:v>
                </c:pt>
                <c:pt idx="49">
                  <c:v>4.0773069323803996E-3</c:v>
                </c:pt>
                <c:pt idx="50">
                  <c:v>-8.0688926337436802E-3</c:v>
                </c:pt>
                <c:pt idx="51">
                  <c:v>-1.5833255810537551E-2</c:v>
                </c:pt>
                <c:pt idx="52">
                  <c:v>-1.8909889597479052E-2</c:v>
                </c:pt>
                <c:pt idx="53">
                  <c:v>-2.3298752872409255E-2</c:v>
                </c:pt>
                <c:pt idx="54">
                  <c:v>-2.8094438929878601E-2</c:v>
                </c:pt>
                <c:pt idx="55">
                  <c:v>-2.4456537049005633E-2</c:v>
                </c:pt>
                <c:pt idx="56">
                  <c:v>-2.7126757066199495E-2</c:v>
                </c:pt>
                <c:pt idx="57">
                  <c:v>-2.6461136519659548E-2</c:v>
                </c:pt>
                <c:pt idx="58">
                  <c:v>-2.4808950540104586E-2</c:v>
                </c:pt>
                <c:pt idx="59">
                  <c:v>-2.6090705406658872E-2</c:v>
                </c:pt>
                <c:pt idx="60">
                  <c:v>-2.9527851011218142E-2</c:v>
                </c:pt>
                <c:pt idx="61">
                  <c:v>-2.2610021066708612E-2</c:v>
                </c:pt>
                <c:pt idx="62">
                  <c:v>-2.7087219281638271E-2</c:v>
                </c:pt>
                <c:pt idx="63">
                  <c:v>-1.6618824595860403E-2</c:v>
                </c:pt>
                <c:pt idx="64">
                  <c:v>-2.228836973834717E-2</c:v>
                </c:pt>
                <c:pt idx="65">
                  <c:v>-2.2556239699280795E-2</c:v>
                </c:pt>
                <c:pt idx="66">
                  <c:v>-1.9875663930468374E-2</c:v>
                </c:pt>
                <c:pt idx="67">
                  <c:v>-1.5906326326390469E-2</c:v>
                </c:pt>
                <c:pt idx="68">
                  <c:v>-1.9089138844020814E-2</c:v>
                </c:pt>
              </c:numCache>
            </c:numRef>
          </c:val>
          <c:smooth val="0"/>
        </c:ser>
        <c:ser>
          <c:idx val="1"/>
          <c:order val="1"/>
          <c:tx>
            <c:strRef>
              <c:f>Sheet7!$G$1</c:f>
              <c:strCache>
                <c:ptCount val="1"/>
                <c:pt idx="0">
                  <c:v>Current account balance</c:v>
                </c:pt>
              </c:strCache>
            </c:strRef>
          </c:tx>
          <c:spPr>
            <a:ln>
              <a:solidFill>
                <a:schemeClr val="accent2">
                  <a:lumMod val="75000"/>
                </a:schemeClr>
              </a:solidFill>
            </a:ln>
          </c:spPr>
          <c:marker>
            <c:symbol val="none"/>
          </c:marker>
          <c:cat>
            <c:strRef>
              <c:f>Sheet7!$A$10:$A$78</c:f>
              <c:strCache>
                <c:ptCount val="69"/>
                <c:pt idx="0">
                  <c:v>1948</c:v>
                </c:pt>
                <c:pt idx="1">
                  <c:v>1949</c:v>
                </c:pt>
                <c:pt idx="2">
                  <c:v>1950</c:v>
                </c:pt>
                <c:pt idx="3">
                  <c:v>1951</c:v>
                </c:pt>
                <c:pt idx="4">
                  <c:v>1952</c:v>
                </c:pt>
                <c:pt idx="5">
                  <c:v>1953</c:v>
                </c:pt>
                <c:pt idx="6">
                  <c:v>1954</c:v>
                </c:pt>
                <c:pt idx="7">
                  <c:v>1955</c:v>
                </c:pt>
                <c:pt idx="8">
                  <c:v>1956</c:v>
                </c:pt>
                <c:pt idx="9">
                  <c:v>1957</c:v>
                </c:pt>
                <c:pt idx="10">
                  <c:v>1958</c:v>
                </c:pt>
                <c:pt idx="11">
                  <c:v>1959</c:v>
                </c:pt>
                <c:pt idx="12">
                  <c:v>1960</c:v>
                </c:pt>
                <c:pt idx="13">
                  <c:v>1961</c:v>
                </c:pt>
                <c:pt idx="14">
                  <c:v>1962</c:v>
                </c:pt>
                <c:pt idx="15">
                  <c:v>1963</c:v>
                </c:pt>
                <c:pt idx="16">
                  <c:v>1964</c:v>
                </c:pt>
                <c:pt idx="17">
                  <c:v>1965</c:v>
                </c:pt>
                <c:pt idx="18">
                  <c:v>1966</c:v>
                </c:pt>
                <c:pt idx="19">
                  <c:v>1967</c:v>
                </c:pt>
                <c:pt idx="20">
                  <c:v>1968</c:v>
                </c:pt>
                <c:pt idx="21">
                  <c:v>1969</c:v>
                </c:pt>
                <c:pt idx="22">
                  <c:v>1970</c:v>
                </c:pt>
                <c:pt idx="23">
                  <c:v>1971</c:v>
                </c:pt>
                <c:pt idx="24">
                  <c:v>1972</c:v>
                </c:pt>
                <c:pt idx="25">
                  <c:v>1973</c:v>
                </c:pt>
                <c:pt idx="26">
                  <c:v>1974</c:v>
                </c:pt>
                <c:pt idx="27">
                  <c:v>1975</c:v>
                </c:pt>
                <c:pt idx="28">
                  <c:v>1976</c:v>
                </c:pt>
                <c:pt idx="29">
                  <c:v>1977</c:v>
                </c:pt>
                <c:pt idx="30">
                  <c:v>1978</c:v>
                </c:pt>
                <c:pt idx="31">
                  <c:v>1979</c:v>
                </c:pt>
                <c:pt idx="32">
                  <c:v>1980</c:v>
                </c:pt>
                <c:pt idx="33">
                  <c:v>1981</c:v>
                </c:pt>
                <c:pt idx="34">
                  <c:v>1982</c:v>
                </c:pt>
                <c:pt idx="35">
                  <c:v>1983</c:v>
                </c:pt>
                <c:pt idx="36">
                  <c:v>1984</c:v>
                </c:pt>
                <c:pt idx="37">
                  <c:v>1985</c:v>
                </c:pt>
                <c:pt idx="38">
                  <c:v>1986</c:v>
                </c:pt>
                <c:pt idx="39">
                  <c:v>1987</c:v>
                </c:pt>
                <c:pt idx="40">
                  <c:v>1988</c:v>
                </c:pt>
                <c:pt idx="41">
                  <c:v>1989</c:v>
                </c:pt>
                <c:pt idx="42">
                  <c:v>1990</c:v>
                </c:pt>
                <c:pt idx="43">
                  <c:v>1991</c:v>
                </c:pt>
                <c:pt idx="44">
                  <c:v>1992</c:v>
                </c:pt>
                <c:pt idx="45">
                  <c:v>1993</c:v>
                </c:pt>
                <c:pt idx="46">
                  <c:v>1994</c:v>
                </c:pt>
                <c:pt idx="47">
                  <c:v>1995</c:v>
                </c:pt>
                <c:pt idx="48">
                  <c:v>1996</c:v>
                </c:pt>
                <c:pt idx="49">
                  <c:v>1997</c:v>
                </c:pt>
                <c:pt idx="50">
                  <c:v>1998</c:v>
                </c:pt>
                <c:pt idx="51">
                  <c:v>1999</c:v>
                </c:pt>
                <c:pt idx="52">
                  <c:v>2000</c:v>
                </c:pt>
                <c:pt idx="53">
                  <c:v>2001</c:v>
                </c:pt>
                <c:pt idx="54">
                  <c:v>2002</c:v>
                </c:pt>
                <c:pt idx="55">
                  <c:v>2003</c:v>
                </c:pt>
                <c:pt idx="56">
                  <c:v>2004</c:v>
                </c:pt>
                <c:pt idx="57">
                  <c:v>2005</c:v>
                </c:pt>
                <c:pt idx="58">
                  <c:v>2006</c:v>
                </c:pt>
                <c:pt idx="59">
                  <c:v>2007</c:v>
                </c:pt>
                <c:pt idx="60">
                  <c:v>2008</c:v>
                </c:pt>
                <c:pt idx="61">
                  <c:v>2009</c:v>
                </c:pt>
                <c:pt idx="62">
                  <c:v>2010</c:v>
                </c:pt>
                <c:pt idx="63">
                  <c:v>2011</c:v>
                </c:pt>
                <c:pt idx="64">
                  <c:v>2012</c:v>
                </c:pt>
                <c:pt idx="65">
                  <c:v>2013</c:v>
                </c:pt>
                <c:pt idx="66">
                  <c:v>2014</c:v>
                </c:pt>
                <c:pt idx="67">
                  <c:v>2015</c:v>
                </c:pt>
                <c:pt idx="68">
                  <c:v>2016</c:v>
                </c:pt>
              </c:strCache>
            </c:strRef>
          </c:cat>
          <c:val>
            <c:numRef>
              <c:f>Sheet7!$H$10:$H$78</c:f>
              <c:numCache>
                <c:formatCode>General</c:formatCode>
                <c:ptCount val="69"/>
                <c:pt idx="0">
                  <c:v>6.9999999999999993E-3</c:v>
                </c:pt>
                <c:pt idx="1">
                  <c:v>3.0000000000000001E-3</c:v>
                </c:pt>
                <c:pt idx="2">
                  <c:v>2.6000000000000002E-2</c:v>
                </c:pt>
                <c:pt idx="3">
                  <c:v>-2.3E-2</c:v>
                </c:pt>
                <c:pt idx="4">
                  <c:v>1.4999999999999999E-2</c:v>
                </c:pt>
                <c:pt idx="5">
                  <c:v>1.2E-2</c:v>
                </c:pt>
                <c:pt idx="6">
                  <c:v>9.0000000000000011E-3</c:v>
                </c:pt>
                <c:pt idx="7">
                  <c:v>-6.0000000000000001E-3</c:v>
                </c:pt>
                <c:pt idx="8">
                  <c:v>1.2E-2</c:v>
                </c:pt>
                <c:pt idx="9">
                  <c:v>1.2E-2</c:v>
                </c:pt>
                <c:pt idx="10">
                  <c:v>1.6E-2</c:v>
                </c:pt>
                <c:pt idx="11">
                  <c:v>6.9999999999999993E-3</c:v>
                </c:pt>
                <c:pt idx="12">
                  <c:v>-8.0000000000000002E-3</c:v>
                </c:pt>
                <c:pt idx="13">
                  <c:v>2E-3</c:v>
                </c:pt>
                <c:pt idx="14">
                  <c:v>6.0000000000000001E-3</c:v>
                </c:pt>
                <c:pt idx="15">
                  <c:v>5.0000000000000001E-3</c:v>
                </c:pt>
                <c:pt idx="16">
                  <c:v>-0.01</c:v>
                </c:pt>
                <c:pt idx="17">
                  <c:v>-2E-3</c:v>
                </c:pt>
                <c:pt idx="18">
                  <c:v>3.0000000000000001E-3</c:v>
                </c:pt>
                <c:pt idx="19">
                  <c:v>-6.9999999999999993E-3</c:v>
                </c:pt>
                <c:pt idx="20">
                  <c:v>-6.9999999999999993E-3</c:v>
                </c:pt>
                <c:pt idx="21">
                  <c:v>8.0000000000000002E-3</c:v>
                </c:pt>
                <c:pt idx="22">
                  <c:v>1.3000000000000001E-2</c:v>
                </c:pt>
                <c:pt idx="23">
                  <c:v>1.6E-2</c:v>
                </c:pt>
                <c:pt idx="24">
                  <c:v>0</c:v>
                </c:pt>
                <c:pt idx="25">
                  <c:v>-1.4999999999999999E-2</c:v>
                </c:pt>
                <c:pt idx="26">
                  <c:v>-3.7999999999999999E-2</c:v>
                </c:pt>
                <c:pt idx="27">
                  <c:v>-1.6E-2</c:v>
                </c:pt>
                <c:pt idx="28">
                  <c:v>-9.0000000000000011E-3</c:v>
                </c:pt>
                <c:pt idx="29">
                  <c:v>-3.0000000000000001E-3</c:v>
                </c:pt>
                <c:pt idx="30">
                  <c:v>3.0000000000000001E-3</c:v>
                </c:pt>
                <c:pt idx="31">
                  <c:v>-6.0000000000000001E-3</c:v>
                </c:pt>
                <c:pt idx="32">
                  <c:v>5.0000000000000001E-3</c:v>
                </c:pt>
                <c:pt idx="33">
                  <c:v>1.4999999999999999E-2</c:v>
                </c:pt>
                <c:pt idx="34">
                  <c:v>6.0000000000000001E-3</c:v>
                </c:pt>
                <c:pt idx="35">
                  <c:v>2E-3</c:v>
                </c:pt>
                <c:pt idx="36">
                  <c:v>-5.0000000000000001E-3</c:v>
                </c:pt>
                <c:pt idx="37">
                  <c:v>-3.0000000000000001E-3</c:v>
                </c:pt>
                <c:pt idx="38">
                  <c:v>-0.01</c:v>
                </c:pt>
                <c:pt idx="39">
                  <c:v>-1.6E-2</c:v>
                </c:pt>
                <c:pt idx="40">
                  <c:v>-3.6000000000000004E-2</c:v>
                </c:pt>
                <c:pt idx="41">
                  <c:v>-4.0999999999999995E-2</c:v>
                </c:pt>
                <c:pt idx="42">
                  <c:v>-3.1E-2</c:v>
                </c:pt>
                <c:pt idx="43">
                  <c:v>-1.3000000000000001E-2</c:v>
                </c:pt>
                <c:pt idx="44">
                  <c:v>-1.4999999999999999E-2</c:v>
                </c:pt>
                <c:pt idx="45">
                  <c:v>-1.3000000000000001E-2</c:v>
                </c:pt>
                <c:pt idx="46">
                  <c:v>-5.0000000000000001E-3</c:v>
                </c:pt>
                <c:pt idx="47">
                  <c:v>-6.9999999999999993E-3</c:v>
                </c:pt>
                <c:pt idx="48">
                  <c:v>-6.0000000000000001E-3</c:v>
                </c:pt>
                <c:pt idx="49">
                  <c:v>-2E-3</c:v>
                </c:pt>
                <c:pt idx="50">
                  <c:v>-4.0000000000000001E-3</c:v>
                </c:pt>
                <c:pt idx="51">
                  <c:v>-2.4E-2</c:v>
                </c:pt>
                <c:pt idx="52">
                  <c:v>-2.1000000000000001E-2</c:v>
                </c:pt>
                <c:pt idx="53">
                  <c:v>-1.9E-2</c:v>
                </c:pt>
                <c:pt idx="54">
                  <c:v>-0.02</c:v>
                </c:pt>
                <c:pt idx="55">
                  <c:v>-1.7000000000000001E-2</c:v>
                </c:pt>
                <c:pt idx="56">
                  <c:v>-1.8000000000000002E-2</c:v>
                </c:pt>
                <c:pt idx="57">
                  <c:v>-1.2E-2</c:v>
                </c:pt>
                <c:pt idx="58">
                  <c:v>-2.2000000000000002E-2</c:v>
                </c:pt>
                <c:pt idx="59">
                  <c:v>-2.4E-2</c:v>
                </c:pt>
                <c:pt idx="60">
                  <c:v>-3.5000000000000003E-2</c:v>
                </c:pt>
                <c:pt idx="61">
                  <c:v>-0.03</c:v>
                </c:pt>
                <c:pt idx="62">
                  <c:v>-2.7000000000000003E-2</c:v>
                </c:pt>
                <c:pt idx="63">
                  <c:v>-1.8000000000000002E-2</c:v>
                </c:pt>
                <c:pt idx="64">
                  <c:v>-3.7000000000000005E-2</c:v>
                </c:pt>
                <c:pt idx="65">
                  <c:v>-4.4000000000000004E-2</c:v>
                </c:pt>
                <c:pt idx="66">
                  <c:v>-4.7E-2</c:v>
                </c:pt>
                <c:pt idx="67">
                  <c:v>-4.2999999999999997E-2</c:v>
                </c:pt>
                <c:pt idx="68">
                  <c:v>-4.4000000000000004E-2</c:v>
                </c:pt>
              </c:numCache>
            </c:numRef>
          </c:val>
          <c:smooth val="0"/>
        </c:ser>
        <c:dLbls>
          <c:showLegendKey val="0"/>
          <c:showVal val="0"/>
          <c:showCatName val="0"/>
          <c:showSerName val="0"/>
          <c:showPercent val="0"/>
          <c:showBubbleSize val="0"/>
        </c:dLbls>
        <c:marker val="1"/>
        <c:smooth val="0"/>
        <c:axId val="232428544"/>
        <c:axId val="132082496"/>
      </c:lineChart>
      <c:catAx>
        <c:axId val="232428544"/>
        <c:scaling>
          <c:orientation val="minMax"/>
        </c:scaling>
        <c:delete val="0"/>
        <c:axPos val="b"/>
        <c:numFmt formatCode="General" sourceLinked="0"/>
        <c:majorTickMark val="none"/>
        <c:minorTickMark val="none"/>
        <c:tickLblPos val="low"/>
        <c:txPr>
          <a:bodyPr/>
          <a:lstStyle/>
          <a:p>
            <a:pPr>
              <a:defRPr sz="1400"/>
            </a:pPr>
            <a:endParaRPr lang="en-US"/>
          </a:p>
        </c:txPr>
        <c:crossAx val="132082496"/>
        <c:crosses val="autoZero"/>
        <c:auto val="1"/>
        <c:lblAlgn val="ctr"/>
        <c:lblOffset val="100"/>
        <c:tickLblSkip val="5"/>
        <c:noMultiLvlLbl val="0"/>
      </c:catAx>
      <c:valAx>
        <c:axId val="132082496"/>
        <c:scaling>
          <c:orientation val="minMax"/>
        </c:scaling>
        <c:delete val="0"/>
        <c:axPos val="l"/>
        <c:majorGridlines>
          <c:spPr>
            <a:ln>
              <a:solidFill>
                <a:schemeClr val="bg1">
                  <a:lumMod val="95000"/>
                </a:schemeClr>
              </a:solidFill>
            </a:ln>
          </c:spPr>
        </c:majorGridlines>
        <c:title>
          <c:tx>
            <c:rich>
              <a:bodyPr rot="0" vert="horz"/>
              <a:lstStyle/>
              <a:p>
                <a:pPr>
                  <a:defRPr sz="1400" b="0"/>
                </a:pPr>
                <a:r>
                  <a:rPr lang="en-US" sz="1400" b="0"/>
                  <a:t>% of GDP</a:t>
                </a:r>
              </a:p>
            </c:rich>
          </c:tx>
          <c:layout>
            <c:manualLayout>
              <c:xMode val="edge"/>
              <c:yMode val="edge"/>
              <c:x val="1.6033572027350496E-2"/>
              <c:y val="0.42146992485843721"/>
            </c:manualLayout>
          </c:layout>
          <c:overlay val="0"/>
        </c:title>
        <c:numFmt formatCode="0%" sourceLinked="0"/>
        <c:majorTickMark val="out"/>
        <c:minorTickMark val="none"/>
        <c:tickLblPos val="nextTo"/>
        <c:txPr>
          <a:bodyPr/>
          <a:lstStyle/>
          <a:p>
            <a:pPr>
              <a:defRPr sz="1400"/>
            </a:pPr>
            <a:endParaRPr lang="en-US"/>
          </a:p>
        </c:txPr>
        <c:crossAx val="232428544"/>
        <c:crosses val="autoZero"/>
        <c:crossBetween val="between"/>
      </c:valAx>
    </c:plotArea>
    <c:legend>
      <c:legendPos val="t"/>
      <c:layout/>
      <c:overlay val="0"/>
      <c:txPr>
        <a:bodyPr/>
        <a:lstStyle/>
        <a:p>
          <a:pPr>
            <a:defRPr sz="1400"/>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Sheet9!$I$16</c:f>
              <c:strCache>
                <c:ptCount val="1"/>
                <c:pt idx="0">
                  <c:v>Pri Inc</c:v>
                </c:pt>
              </c:strCache>
            </c:strRef>
          </c:tx>
          <c:invertIfNegative val="0"/>
          <c:cat>
            <c:strRef>
              <c:f>Sheet9!$B$17:$B$78</c:f>
              <c:strCache>
                <c:ptCount val="62"/>
                <c:pt idx="0">
                  <c:v>1955</c:v>
                </c:pt>
                <c:pt idx="1">
                  <c:v>1956</c:v>
                </c:pt>
                <c:pt idx="2">
                  <c:v>1957</c:v>
                </c:pt>
                <c:pt idx="3">
                  <c:v>1958</c:v>
                </c:pt>
                <c:pt idx="4">
                  <c:v>1959</c:v>
                </c:pt>
                <c:pt idx="5">
                  <c:v>1960</c:v>
                </c:pt>
                <c:pt idx="6">
                  <c:v>1961</c:v>
                </c:pt>
                <c:pt idx="7">
                  <c:v>1962</c:v>
                </c:pt>
                <c:pt idx="8">
                  <c:v>1963</c:v>
                </c:pt>
                <c:pt idx="9">
                  <c:v>1964</c:v>
                </c:pt>
                <c:pt idx="10">
                  <c:v>1965</c:v>
                </c:pt>
                <c:pt idx="11">
                  <c:v>1966</c:v>
                </c:pt>
                <c:pt idx="12">
                  <c:v>1967</c:v>
                </c:pt>
                <c:pt idx="13">
                  <c:v>1968</c:v>
                </c:pt>
                <c:pt idx="14">
                  <c:v>1969</c:v>
                </c:pt>
                <c:pt idx="15">
                  <c:v>1970</c:v>
                </c:pt>
                <c:pt idx="16">
                  <c:v>1971</c:v>
                </c:pt>
                <c:pt idx="17">
                  <c:v>1972</c:v>
                </c:pt>
                <c:pt idx="18">
                  <c:v>1973</c:v>
                </c:pt>
                <c:pt idx="19">
                  <c:v>1974</c:v>
                </c:pt>
                <c:pt idx="20">
                  <c:v>1975</c:v>
                </c:pt>
                <c:pt idx="21">
                  <c:v>1976</c:v>
                </c:pt>
                <c:pt idx="22">
                  <c:v>1977</c:v>
                </c:pt>
                <c:pt idx="23">
                  <c:v>1978</c:v>
                </c:pt>
                <c:pt idx="24">
                  <c:v>1979</c:v>
                </c:pt>
                <c:pt idx="25">
                  <c:v>1980</c:v>
                </c:pt>
                <c:pt idx="26">
                  <c:v>1981</c:v>
                </c:pt>
                <c:pt idx="27">
                  <c:v>1982</c:v>
                </c:pt>
                <c:pt idx="28">
                  <c:v>1983</c:v>
                </c:pt>
                <c:pt idx="29">
                  <c:v>1984</c:v>
                </c:pt>
                <c:pt idx="30">
                  <c:v>1985</c:v>
                </c:pt>
                <c:pt idx="31">
                  <c:v>1986</c:v>
                </c:pt>
                <c:pt idx="32">
                  <c:v>1987</c:v>
                </c:pt>
                <c:pt idx="33">
                  <c:v>1988</c:v>
                </c:pt>
                <c:pt idx="34">
                  <c:v>1989</c:v>
                </c:pt>
                <c:pt idx="35">
                  <c:v>1990</c:v>
                </c:pt>
                <c:pt idx="36">
                  <c:v>1991</c:v>
                </c:pt>
                <c:pt idx="37">
                  <c:v>1992</c:v>
                </c:pt>
                <c:pt idx="38">
                  <c:v>1993</c:v>
                </c:pt>
                <c:pt idx="39">
                  <c:v>1994</c:v>
                </c:pt>
                <c:pt idx="40">
                  <c:v>1995</c:v>
                </c:pt>
                <c:pt idx="41">
                  <c:v>1996</c:v>
                </c:pt>
                <c:pt idx="42">
                  <c:v>1997</c:v>
                </c:pt>
                <c:pt idx="43">
                  <c:v>1998</c:v>
                </c:pt>
                <c:pt idx="44">
                  <c:v>1999</c:v>
                </c:pt>
                <c:pt idx="45">
                  <c:v>2000</c:v>
                </c:pt>
                <c:pt idx="46">
                  <c:v>2001</c:v>
                </c:pt>
                <c:pt idx="47">
                  <c:v>2002</c:v>
                </c:pt>
                <c:pt idx="48">
                  <c:v>2003</c:v>
                </c:pt>
                <c:pt idx="49">
                  <c:v>2004</c:v>
                </c:pt>
                <c:pt idx="50">
                  <c:v>2005</c:v>
                </c:pt>
                <c:pt idx="51">
                  <c:v>2006</c:v>
                </c:pt>
                <c:pt idx="52">
                  <c:v>2007</c:v>
                </c:pt>
                <c:pt idx="53">
                  <c:v>2008</c:v>
                </c:pt>
                <c:pt idx="54">
                  <c:v>2009</c:v>
                </c:pt>
                <c:pt idx="55">
                  <c:v>2010</c:v>
                </c:pt>
                <c:pt idx="56">
                  <c:v>2011</c:v>
                </c:pt>
                <c:pt idx="57">
                  <c:v>2012</c:v>
                </c:pt>
                <c:pt idx="58">
                  <c:v>2013</c:v>
                </c:pt>
                <c:pt idx="59">
                  <c:v>2014</c:v>
                </c:pt>
                <c:pt idx="60">
                  <c:v>2015</c:v>
                </c:pt>
                <c:pt idx="61">
                  <c:v>2016</c:v>
                </c:pt>
              </c:strCache>
            </c:strRef>
          </c:cat>
          <c:val>
            <c:numRef>
              <c:f>Sheet9!$I$17:$I$78</c:f>
              <c:numCache>
                <c:formatCode>General</c:formatCode>
                <c:ptCount val="62"/>
                <c:pt idx="0">
                  <c:v>6.2925520940788114E-3</c:v>
                </c:pt>
                <c:pt idx="1">
                  <c:v>8.2177465323959725E-3</c:v>
                </c:pt>
                <c:pt idx="2">
                  <c:v>8.5561976436858839E-3</c:v>
                </c:pt>
                <c:pt idx="3">
                  <c:v>9.6793450451987031E-3</c:v>
                </c:pt>
                <c:pt idx="4">
                  <c:v>7.9684514371671337E-3</c:v>
                </c:pt>
                <c:pt idx="5">
                  <c:v>6.2850219597152812E-3</c:v>
                </c:pt>
                <c:pt idx="6">
                  <c:v>6.6977804695571626E-3</c:v>
                </c:pt>
                <c:pt idx="7">
                  <c:v>8.987540001361748E-3</c:v>
                </c:pt>
                <c:pt idx="8">
                  <c:v>1.0439015018092157E-2</c:v>
                </c:pt>
                <c:pt idx="9">
                  <c:v>9.7283675682011319E-3</c:v>
                </c:pt>
                <c:pt idx="10">
                  <c:v>1.0052565978431691E-2</c:v>
                </c:pt>
                <c:pt idx="11">
                  <c:v>8.0917231058011824E-3</c:v>
                </c:pt>
                <c:pt idx="12">
                  <c:v>7.5488880368098157E-3</c:v>
                </c:pt>
                <c:pt idx="13">
                  <c:v>5.5665917177847146E-3</c:v>
                </c:pt>
                <c:pt idx="14">
                  <c:v>8.4738939656213517E-3</c:v>
                </c:pt>
                <c:pt idx="15">
                  <c:v>8.4233493096788035E-3</c:v>
                </c:pt>
                <c:pt idx="16">
                  <c:v>6.2420178799489148E-3</c:v>
                </c:pt>
                <c:pt idx="17">
                  <c:v>4.2386743474859536E-3</c:v>
                </c:pt>
                <c:pt idx="18">
                  <c:v>1.1071967790639155E-2</c:v>
                </c:pt>
                <c:pt idx="19">
                  <c:v>9.9537011937935738E-3</c:v>
                </c:pt>
                <c:pt idx="20">
                  <c:v>1.3532272286779405E-3</c:v>
                </c:pt>
                <c:pt idx="21">
                  <c:v>4.5530652410187113E-3</c:v>
                </c:pt>
                <c:pt idx="22">
                  <c:v>-5.2271610847303921E-3</c:v>
                </c:pt>
                <c:pt idx="23">
                  <c:v>-2.3797805193330125E-3</c:v>
                </c:pt>
                <c:pt idx="24">
                  <c:v>-2.1497638447979814E-3</c:v>
                </c:pt>
                <c:pt idx="25">
                  <c:v>-9.0940401143914159E-3</c:v>
                </c:pt>
                <c:pt idx="26">
                  <c:v>-6.770887615077297E-3</c:v>
                </c:pt>
                <c:pt idx="27">
                  <c:v>-7.676082577092372E-3</c:v>
                </c:pt>
                <c:pt idx="28">
                  <c:v>-3.2703290140489198E-3</c:v>
                </c:pt>
                <c:pt idx="29">
                  <c:v>-1.121393518345464E-3</c:v>
                </c:pt>
                <c:pt idx="30">
                  <c:v>-6.6218577113462095E-3</c:v>
                </c:pt>
                <c:pt idx="31">
                  <c:v>-1.9142721374312268E-4</c:v>
                </c:pt>
                <c:pt idx="32">
                  <c:v>-1.946674515615009E-3</c:v>
                </c:pt>
                <c:pt idx="33">
                  <c:v>-2.3526895519195806E-3</c:v>
                </c:pt>
                <c:pt idx="34">
                  <c:v>-4.1101014973567371E-3</c:v>
                </c:pt>
                <c:pt idx="35">
                  <c:v>-7.1720600437504712E-3</c:v>
                </c:pt>
                <c:pt idx="36">
                  <c:v>-8.2431042436085147E-3</c:v>
                </c:pt>
                <c:pt idx="37">
                  <c:v>-1.4401652239602464E-3</c:v>
                </c:pt>
                <c:pt idx="38">
                  <c:v>-3.2342490226713867E-3</c:v>
                </c:pt>
                <c:pt idx="39">
                  <c:v>1.8253944357461158E-3</c:v>
                </c:pt>
                <c:pt idx="40">
                  <c:v>-8.7372676137816951E-4</c:v>
                </c:pt>
                <c:pt idx="41">
                  <c:v>-2.5288386157464441E-3</c:v>
                </c:pt>
                <c:pt idx="42">
                  <c:v>5.006097853236123E-4</c:v>
                </c:pt>
                <c:pt idx="43">
                  <c:v>1.285412339795248E-2</c:v>
                </c:pt>
                <c:pt idx="44">
                  <c:v>-6.0516742475800642E-4</c:v>
                </c:pt>
                <c:pt idx="45">
                  <c:v>6.7205557040994094E-3</c:v>
                </c:pt>
                <c:pt idx="46">
                  <c:v>1.004841264529371E-2</c:v>
                </c:pt>
                <c:pt idx="47">
                  <c:v>1.6113902504749918E-2</c:v>
                </c:pt>
                <c:pt idx="48">
                  <c:v>1.6624424825485793E-2</c:v>
                </c:pt>
                <c:pt idx="49">
                  <c:v>1.799484088118853E-2</c:v>
                </c:pt>
                <c:pt idx="50">
                  <c:v>2.3649885425932087E-2</c:v>
                </c:pt>
                <c:pt idx="51">
                  <c:v>1.1302214002874329E-2</c:v>
                </c:pt>
                <c:pt idx="52">
                  <c:v>1.0731665893695824E-2</c:v>
                </c:pt>
                <c:pt idx="53">
                  <c:v>3.3760544976129164E-3</c:v>
                </c:pt>
                <c:pt idx="54">
                  <c:v>3.5275713263733998E-3</c:v>
                </c:pt>
                <c:pt idx="55">
                  <c:v>1.2841833610079628E-2</c:v>
                </c:pt>
                <c:pt idx="56">
                  <c:v>1.2064922734134427E-2</c:v>
                </c:pt>
                <c:pt idx="57">
                  <c:v>-1.3050403452088423E-3</c:v>
                </c:pt>
                <c:pt idx="58">
                  <c:v>-5.9445964302528853E-3</c:v>
                </c:pt>
                <c:pt idx="59">
                  <c:v>-1.3040472323427418E-2</c:v>
                </c:pt>
                <c:pt idx="60">
                  <c:v>-1.3747961514678697E-2</c:v>
                </c:pt>
                <c:pt idx="61">
                  <c:v>-1.1924396162787161E-2</c:v>
                </c:pt>
              </c:numCache>
            </c:numRef>
          </c:val>
        </c:ser>
        <c:ser>
          <c:idx val="1"/>
          <c:order val="1"/>
          <c:tx>
            <c:strRef>
              <c:f>Sheet9!$J$16</c:f>
              <c:strCache>
                <c:ptCount val="1"/>
                <c:pt idx="0">
                  <c:v>Sec Inc</c:v>
                </c:pt>
              </c:strCache>
            </c:strRef>
          </c:tx>
          <c:invertIfNegative val="0"/>
          <c:cat>
            <c:strRef>
              <c:f>Sheet9!$B$17:$B$78</c:f>
              <c:strCache>
                <c:ptCount val="62"/>
                <c:pt idx="0">
                  <c:v>1955</c:v>
                </c:pt>
                <c:pt idx="1">
                  <c:v>1956</c:v>
                </c:pt>
                <c:pt idx="2">
                  <c:v>1957</c:v>
                </c:pt>
                <c:pt idx="3">
                  <c:v>1958</c:v>
                </c:pt>
                <c:pt idx="4">
                  <c:v>1959</c:v>
                </c:pt>
                <c:pt idx="5">
                  <c:v>1960</c:v>
                </c:pt>
                <c:pt idx="6">
                  <c:v>1961</c:v>
                </c:pt>
                <c:pt idx="7">
                  <c:v>1962</c:v>
                </c:pt>
                <c:pt idx="8">
                  <c:v>1963</c:v>
                </c:pt>
                <c:pt idx="9">
                  <c:v>1964</c:v>
                </c:pt>
                <c:pt idx="10">
                  <c:v>1965</c:v>
                </c:pt>
                <c:pt idx="11">
                  <c:v>1966</c:v>
                </c:pt>
                <c:pt idx="12">
                  <c:v>1967</c:v>
                </c:pt>
                <c:pt idx="13">
                  <c:v>1968</c:v>
                </c:pt>
                <c:pt idx="14">
                  <c:v>1969</c:v>
                </c:pt>
                <c:pt idx="15">
                  <c:v>1970</c:v>
                </c:pt>
                <c:pt idx="16">
                  <c:v>1971</c:v>
                </c:pt>
                <c:pt idx="17">
                  <c:v>1972</c:v>
                </c:pt>
                <c:pt idx="18">
                  <c:v>1973</c:v>
                </c:pt>
                <c:pt idx="19">
                  <c:v>1974</c:v>
                </c:pt>
                <c:pt idx="20">
                  <c:v>1975</c:v>
                </c:pt>
                <c:pt idx="21">
                  <c:v>1976</c:v>
                </c:pt>
                <c:pt idx="22">
                  <c:v>1977</c:v>
                </c:pt>
                <c:pt idx="23">
                  <c:v>1978</c:v>
                </c:pt>
                <c:pt idx="24">
                  <c:v>1979</c:v>
                </c:pt>
                <c:pt idx="25">
                  <c:v>1980</c:v>
                </c:pt>
                <c:pt idx="26">
                  <c:v>1981</c:v>
                </c:pt>
                <c:pt idx="27">
                  <c:v>1982</c:v>
                </c:pt>
                <c:pt idx="28">
                  <c:v>1983</c:v>
                </c:pt>
                <c:pt idx="29">
                  <c:v>1984</c:v>
                </c:pt>
                <c:pt idx="30">
                  <c:v>1985</c:v>
                </c:pt>
                <c:pt idx="31">
                  <c:v>1986</c:v>
                </c:pt>
                <c:pt idx="32">
                  <c:v>1987</c:v>
                </c:pt>
                <c:pt idx="33">
                  <c:v>1988</c:v>
                </c:pt>
                <c:pt idx="34">
                  <c:v>1989</c:v>
                </c:pt>
                <c:pt idx="35">
                  <c:v>1990</c:v>
                </c:pt>
                <c:pt idx="36">
                  <c:v>1991</c:v>
                </c:pt>
                <c:pt idx="37">
                  <c:v>1992</c:v>
                </c:pt>
                <c:pt idx="38">
                  <c:v>1993</c:v>
                </c:pt>
                <c:pt idx="39">
                  <c:v>1994</c:v>
                </c:pt>
                <c:pt idx="40">
                  <c:v>1995</c:v>
                </c:pt>
                <c:pt idx="41">
                  <c:v>1996</c:v>
                </c:pt>
                <c:pt idx="42">
                  <c:v>1997</c:v>
                </c:pt>
                <c:pt idx="43">
                  <c:v>1998</c:v>
                </c:pt>
                <c:pt idx="44">
                  <c:v>1999</c:v>
                </c:pt>
                <c:pt idx="45">
                  <c:v>2000</c:v>
                </c:pt>
                <c:pt idx="46">
                  <c:v>2001</c:v>
                </c:pt>
                <c:pt idx="47">
                  <c:v>2002</c:v>
                </c:pt>
                <c:pt idx="48">
                  <c:v>2003</c:v>
                </c:pt>
                <c:pt idx="49">
                  <c:v>2004</c:v>
                </c:pt>
                <c:pt idx="50">
                  <c:v>2005</c:v>
                </c:pt>
                <c:pt idx="51">
                  <c:v>2006</c:v>
                </c:pt>
                <c:pt idx="52">
                  <c:v>2007</c:v>
                </c:pt>
                <c:pt idx="53">
                  <c:v>2008</c:v>
                </c:pt>
                <c:pt idx="54">
                  <c:v>2009</c:v>
                </c:pt>
                <c:pt idx="55">
                  <c:v>2010</c:v>
                </c:pt>
                <c:pt idx="56">
                  <c:v>2011</c:v>
                </c:pt>
                <c:pt idx="57">
                  <c:v>2012</c:v>
                </c:pt>
                <c:pt idx="58">
                  <c:v>2013</c:v>
                </c:pt>
                <c:pt idx="59">
                  <c:v>2014</c:v>
                </c:pt>
                <c:pt idx="60">
                  <c:v>2015</c:v>
                </c:pt>
                <c:pt idx="61">
                  <c:v>2016</c:v>
                </c:pt>
              </c:strCache>
            </c:strRef>
          </c:cat>
          <c:val>
            <c:numRef>
              <c:f>Sheet9!$J$17:$J$78</c:f>
              <c:numCache>
                <c:formatCode>General</c:formatCode>
                <c:ptCount val="62"/>
                <c:pt idx="0">
                  <c:v>2.2178667216835157E-3</c:v>
                </c:pt>
                <c:pt idx="1">
                  <c:v>9.500285008550257E-5</c:v>
                </c:pt>
                <c:pt idx="2">
                  <c:v>-2.2398423151010169E-4</c:v>
                </c:pt>
                <c:pt idx="3">
                  <c:v>1.7056114617090227E-4</c:v>
                </c:pt>
                <c:pt idx="4">
                  <c:v>0</c:v>
                </c:pt>
                <c:pt idx="5">
                  <c:v>-2.2716946842344388E-4</c:v>
                </c:pt>
                <c:pt idx="6">
                  <c:v>-3.2063842673411949E-4</c:v>
                </c:pt>
                <c:pt idx="7">
                  <c:v>-4.7661196976918362E-4</c:v>
                </c:pt>
                <c:pt idx="8">
                  <c:v>-1.1847961830349996E-3</c:v>
                </c:pt>
                <c:pt idx="9">
                  <c:v>-2.1683710844785653E-3</c:v>
                </c:pt>
                <c:pt idx="10">
                  <c:v>-2.0321898878231182E-3</c:v>
                </c:pt>
                <c:pt idx="11">
                  <c:v>-2.3082971869213403E-3</c:v>
                </c:pt>
                <c:pt idx="12">
                  <c:v>-2.8278374233128836E-3</c:v>
                </c:pt>
                <c:pt idx="13">
                  <c:v>-2.597742801632867E-3</c:v>
                </c:pt>
                <c:pt idx="14">
                  <c:v>-2.1939535445432952E-3</c:v>
                </c:pt>
                <c:pt idx="15">
                  <c:v>-1.5916732241218971E-3</c:v>
                </c:pt>
                <c:pt idx="16">
                  <c:v>-1.4367816091954023E-3</c:v>
                </c:pt>
                <c:pt idx="17">
                  <c:v>-2.0197709977953205E-3</c:v>
                </c:pt>
                <c:pt idx="18">
                  <c:v>-4.1243693765573792E-3</c:v>
                </c:pt>
                <c:pt idx="19">
                  <c:v>-3.2745291508994114E-3</c:v>
                </c:pt>
                <c:pt idx="20">
                  <c:v>-2.7326459521044865E-3</c:v>
                </c:pt>
                <c:pt idx="21">
                  <c:v>-3.9215110301677293E-3</c:v>
                </c:pt>
                <c:pt idx="22">
                  <c:v>-5.59873036665701E-3</c:v>
                </c:pt>
                <c:pt idx="23">
                  <c:v>-7.6802007669383582E-3</c:v>
                </c:pt>
                <c:pt idx="24">
                  <c:v>-8.0934965089110439E-3</c:v>
                </c:pt>
                <c:pt idx="25">
                  <c:v>-6.3967865145059611E-3</c:v>
                </c:pt>
                <c:pt idx="26">
                  <c:v>-4.2348445370852875E-3</c:v>
                </c:pt>
                <c:pt idx="27">
                  <c:v>-4.6605914783168821E-3</c:v>
                </c:pt>
                <c:pt idx="28">
                  <c:v>-3.9938785413011829E-3</c:v>
                </c:pt>
                <c:pt idx="29">
                  <c:v>-4.1811958326880873E-3</c:v>
                </c:pt>
                <c:pt idx="30">
                  <c:v>-7.0950208677084342E-3</c:v>
                </c:pt>
                <c:pt idx="31">
                  <c:v>-4.7158657126835169E-3</c:v>
                </c:pt>
                <c:pt idx="32">
                  <c:v>-6.9767677895399231E-3</c:v>
                </c:pt>
                <c:pt idx="33">
                  <c:v>-5.968726266926949E-3</c:v>
                </c:pt>
                <c:pt idx="34">
                  <c:v>-6.9371293935426284E-3</c:v>
                </c:pt>
                <c:pt idx="35">
                  <c:v>-7.2444746171833746E-3</c:v>
                </c:pt>
                <c:pt idx="36">
                  <c:v>-1.4311541778527816E-3</c:v>
                </c:pt>
                <c:pt idx="37">
                  <c:v>-7.2465676524197968E-3</c:v>
                </c:pt>
                <c:pt idx="38">
                  <c:v>-6.6662711205163197E-3</c:v>
                </c:pt>
                <c:pt idx="39">
                  <c:v>-6.507437070938215E-3</c:v>
                </c:pt>
                <c:pt idx="40">
                  <c:v>-8.8006157921032314E-3</c:v>
                </c:pt>
                <c:pt idx="41">
                  <c:v>-5.0834359950722363E-3</c:v>
                </c:pt>
                <c:pt idx="42">
                  <c:v>-6.4940805555703486E-3</c:v>
                </c:pt>
                <c:pt idx="43">
                  <c:v>-9.0563373960020725E-3</c:v>
                </c:pt>
                <c:pt idx="44">
                  <c:v>-7.7007065182798755E-3</c:v>
                </c:pt>
                <c:pt idx="45">
                  <c:v>-9.3009012242994717E-3</c:v>
                </c:pt>
                <c:pt idx="46">
                  <c:v>-6.1513062490239382E-3</c:v>
                </c:pt>
                <c:pt idx="47">
                  <c:v>-8.0006685700446511E-3</c:v>
                </c:pt>
                <c:pt idx="48">
                  <c:v>-8.7102166769018278E-3</c:v>
                </c:pt>
                <c:pt idx="49">
                  <c:v>-8.4989048751067161E-3</c:v>
                </c:pt>
                <c:pt idx="50">
                  <c:v>-9.3261333988663656E-3</c:v>
                </c:pt>
                <c:pt idx="51">
                  <c:v>-8.7260346623212817E-3</c:v>
                </c:pt>
                <c:pt idx="52">
                  <c:v>-9.1299832123797262E-3</c:v>
                </c:pt>
                <c:pt idx="53">
                  <c:v>-9.0100572030593542E-3</c:v>
                </c:pt>
                <c:pt idx="54">
                  <c:v>-1.0422130508292755E-2</c:v>
                </c:pt>
                <c:pt idx="55">
                  <c:v>-1.3140096372577887E-2</c:v>
                </c:pt>
                <c:pt idx="56">
                  <c:v>-1.3310413357948355E-2</c:v>
                </c:pt>
                <c:pt idx="57">
                  <c:v>-1.3082044411967685E-2</c:v>
                </c:pt>
                <c:pt idx="58">
                  <c:v>-1.5442384093016464E-2</c:v>
                </c:pt>
                <c:pt idx="59">
                  <c:v>-1.3722509986392168E-2</c:v>
                </c:pt>
                <c:pt idx="60">
                  <c:v>-1.3188879882352565E-2</c:v>
                </c:pt>
                <c:pt idx="61">
                  <c:v>-1.2553379833443061E-2</c:v>
                </c:pt>
              </c:numCache>
            </c:numRef>
          </c:val>
        </c:ser>
        <c:ser>
          <c:idx val="2"/>
          <c:order val="2"/>
          <c:tx>
            <c:strRef>
              <c:f>Sheet9!$K$16</c:f>
              <c:strCache>
                <c:ptCount val="1"/>
                <c:pt idx="0">
                  <c:v>TB</c:v>
                </c:pt>
              </c:strCache>
            </c:strRef>
          </c:tx>
          <c:invertIfNegative val="0"/>
          <c:cat>
            <c:strRef>
              <c:f>Sheet9!$B$17:$B$78</c:f>
              <c:strCache>
                <c:ptCount val="62"/>
                <c:pt idx="0">
                  <c:v>1955</c:v>
                </c:pt>
                <c:pt idx="1">
                  <c:v>1956</c:v>
                </c:pt>
                <c:pt idx="2">
                  <c:v>1957</c:v>
                </c:pt>
                <c:pt idx="3">
                  <c:v>1958</c:v>
                </c:pt>
                <c:pt idx="4">
                  <c:v>1959</c:v>
                </c:pt>
                <c:pt idx="5">
                  <c:v>1960</c:v>
                </c:pt>
                <c:pt idx="6">
                  <c:v>1961</c:v>
                </c:pt>
                <c:pt idx="7">
                  <c:v>1962</c:v>
                </c:pt>
                <c:pt idx="8">
                  <c:v>1963</c:v>
                </c:pt>
                <c:pt idx="9">
                  <c:v>1964</c:v>
                </c:pt>
                <c:pt idx="10">
                  <c:v>1965</c:v>
                </c:pt>
                <c:pt idx="11">
                  <c:v>1966</c:v>
                </c:pt>
                <c:pt idx="12">
                  <c:v>1967</c:v>
                </c:pt>
                <c:pt idx="13">
                  <c:v>1968</c:v>
                </c:pt>
                <c:pt idx="14">
                  <c:v>1969</c:v>
                </c:pt>
                <c:pt idx="15">
                  <c:v>1970</c:v>
                </c:pt>
                <c:pt idx="16">
                  <c:v>1971</c:v>
                </c:pt>
                <c:pt idx="17">
                  <c:v>1972</c:v>
                </c:pt>
                <c:pt idx="18">
                  <c:v>1973</c:v>
                </c:pt>
                <c:pt idx="19">
                  <c:v>1974</c:v>
                </c:pt>
                <c:pt idx="20">
                  <c:v>1975</c:v>
                </c:pt>
                <c:pt idx="21">
                  <c:v>1976</c:v>
                </c:pt>
                <c:pt idx="22">
                  <c:v>1977</c:v>
                </c:pt>
                <c:pt idx="23">
                  <c:v>1978</c:v>
                </c:pt>
                <c:pt idx="24">
                  <c:v>1979</c:v>
                </c:pt>
                <c:pt idx="25">
                  <c:v>1980</c:v>
                </c:pt>
                <c:pt idx="26">
                  <c:v>1981</c:v>
                </c:pt>
                <c:pt idx="27">
                  <c:v>1982</c:v>
                </c:pt>
                <c:pt idx="28">
                  <c:v>1983</c:v>
                </c:pt>
                <c:pt idx="29">
                  <c:v>1984</c:v>
                </c:pt>
                <c:pt idx="30">
                  <c:v>1985</c:v>
                </c:pt>
                <c:pt idx="31">
                  <c:v>1986</c:v>
                </c:pt>
                <c:pt idx="32">
                  <c:v>1987</c:v>
                </c:pt>
                <c:pt idx="33">
                  <c:v>1988</c:v>
                </c:pt>
                <c:pt idx="34">
                  <c:v>1989</c:v>
                </c:pt>
                <c:pt idx="35">
                  <c:v>1990</c:v>
                </c:pt>
                <c:pt idx="36">
                  <c:v>1991</c:v>
                </c:pt>
                <c:pt idx="37">
                  <c:v>1992</c:v>
                </c:pt>
                <c:pt idx="38">
                  <c:v>1993</c:v>
                </c:pt>
                <c:pt idx="39">
                  <c:v>1994</c:v>
                </c:pt>
                <c:pt idx="40">
                  <c:v>1995</c:v>
                </c:pt>
                <c:pt idx="41">
                  <c:v>1996</c:v>
                </c:pt>
                <c:pt idx="42">
                  <c:v>1997</c:v>
                </c:pt>
                <c:pt idx="43">
                  <c:v>1998</c:v>
                </c:pt>
                <c:pt idx="44">
                  <c:v>1999</c:v>
                </c:pt>
                <c:pt idx="45">
                  <c:v>2000</c:v>
                </c:pt>
                <c:pt idx="46">
                  <c:v>2001</c:v>
                </c:pt>
                <c:pt idx="47">
                  <c:v>2002</c:v>
                </c:pt>
                <c:pt idx="48">
                  <c:v>2003</c:v>
                </c:pt>
                <c:pt idx="49">
                  <c:v>2004</c:v>
                </c:pt>
                <c:pt idx="50">
                  <c:v>2005</c:v>
                </c:pt>
                <c:pt idx="51">
                  <c:v>2006</c:v>
                </c:pt>
                <c:pt idx="52">
                  <c:v>2007</c:v>
                </c:pt>
                <c:pt idx="53">
                  <c:v>2008</c:v>
                </c:pt>
                <c:pt idx="54">
                  <c:v>2009</c:v>
                </c:pt>
                <c:pt idx="55">
                  <c:v>2010</c:v>
                </c:pt>
                <c:pt idx="56">
                  <c:v>2011</c:v>
                </c:pt>
                <c:pt idx="57">
                  <c:v>2012</c:v>
                </c:pt>
                <c:pt idx="58">
                  <c:v>2013</c:v>
                </c:pt>
                <c:pt idx="59">
                  <c:v>2014</c:v>
                </c:pt>
                <c:pt idx="60">
                  <c:v>2015</c:v>
                </c:pt>
                <c:pt idx="61">
                  <c:v>2016</c:v>
                </c:pt>
              </c:strCache>
            </c:strRef>
          </c:cat>
          <c:val>
            <c:numRef>
              <c:f>Sheet9!$K$17:$K$78</c:f>
              <c:numCache>
                <c:formatCode>General</c:formatCode>
                <c:ptCount val="62"/>
                <c:pt idx="0">
                  <c:v>-1.428718795131009E-2</c:v>
                </c:pt>
                <c:pt idx="1">
                  <c:v>3.2775983279498383E-3</c:v>
                </c:pt>
                <c:pt idx="2">
                  <c:v>3.6285445504636474E-3</c:v>
                </c:pt>
                <c:pt idx="3">
                  <c:v>5.926999829438854E-3</c:v>
                </c:pt>
                <c:pt idx="4">
                  <c:v>-5.2851973817945276E-4</c:v>
                </c:pt>
                <c:pt idx="5">
                  <c:v>-1.4463122822959262E-2</c:v>
                </c:pt>
                <c:pt idx="6">
                  <c:v>-3.9901670882468206E-3</c:v>
                </c:pt>
                <c:pt idx="7">
                  <c:v>-2.5532784094777694E-3</c:v>
                </c:pt>
                <c:pt idx="8">
                  <c:v>-4.5150341029171603E-3</c:v>
                </c:pt>
                <c:pt idx="9">
                  <c:v>-1.7874410290971959E-2</c:v>
                </c:pt>
                <c:pt idx="10">
                  <c:v>-9.7003197312090176E-3</c:v>
                </c:pt>
                <c:pt idx="11">
                  <c:v>-2.6634198310630849E-3</c:v>
                </c:pt>
                <c:pt idx="12">
                  <c:v>-1.1862538343558281E-2</c:v>
                </c:pt>
                <c:pt idx="13">
                  <c:v>-9.53961012028204E-3</c:v>
                </c:pt>
                <c:pt idx="14">
                  <c:v>1.9926734028420756E-3</c:v>
                </c:pt>
                <c:pt idx="15">
                  <c:v>6.2415051148150798E-3</c:v>
                </c:pt>
                <c:pt idx="16">
                  <c:v>1.152618135376756E-2</c:v>
                </c:pt>
                <c:pt idx="17">
                  <c:v>-1.7921911670578195E-3</c:v>
                </c:pt>
                <c:pt idx="18">
                  <c:v>-2.2008911583831489E-2</c:v>
                </c:pt>
                <c:pt idx="19">
                  <c:v>-4.4444685395816842E-2</c:v>
                </c:pt>
                <c:pt idx="20">
                  <c:v>-1.4972804497952697E-2</c:v>
                </c:pt>
                <c:pt idx="21">
                  <c:v>-9.2823781687865342E-3</c:v>
                </c:pt>
                <c:pt idx="22">
                  <c:v>7.5384479740027458E-3</c:v>
                </c:pt>
                <c:pt idx="23">
                  <c:v>1.3099610040510355E-2</c:v>
                </c:pt>
                <c:pt idx="24">
                  <c:v>4.3496281181823566E-3</c:v>
                </c:pt>
                <c:pt idx="25">
                  <c:v>2.0924031871708246E-2</c:v>
                </c:pt>
                <c:pt idx="26">
                  <c:v>2.6409588327253777E-2</c:v>
                </c:pt>
                <c:pt idx="27">
                  <c:v>1.7963485718255245E-2</c:v>
                </c:pt>
                <c:pt idx="28">
                  <c:v>9.4721821047826053E-3</c:v>
                </c:pt>
                <c:pt idx="29">
                  <c:v>3.4976797834108519E-4</c:v>
                </c:pt>
                <c:pt idx="30">
                  <c:v>1.089003202950597E-2</c:v>
                </c:pt>
                <c:pt idx="31">
                  <c:v>-4.706857373213252E-3</c:v>
                </c:pt>
                <c:pt idx="32">
                  <c:v>-7.070143209475575E-3</c:v>
                </c:pt>
                <c:pt idx="33">
                  <c:v>-2.7358625652291333E-2</c:v>
                </c:pt>
                <c:pt idx="34">
                  <c:v>-3.0063628637152694E-2</c:v>
                </c:pt>
                <c:pt idx="35">
                  <c:v>-1.6771516934449726E-2</c:v>
                </c:pt>
                <c:pt idx="36">
                  <c:v>-3.6530962497743676E-3</c:v>
                </c:pt>
                <c:pt idx="37">
                  <c:v>-6.7184608667327375E-3</c:v>
                </c:pt>
                <c:pt idx="38">
                  <c:v>-3.5045388920752329E-3</c:v>
                </c:pt>
                <c:pt idx="39">
                  <c:v>-2.3209482516359548E-4</c:v>
                </c:pt>
                <c:pt idx="40">
                  <c:v>2.8614252622973157E-3</c:v>
                </c:pt>
                <c:pt idx="41">
                  <c:v>1.7963937730988912E-3</c:v>
                </c:pt>
                <c:pt idx="42">
                  <c:v>4.0773069323803996E-3</c:v>
                </c:pt>
                <c:pt idx="43">
                  <c:v>-8.0688926337436802E-3</c:v>
                </c:pt>
                <c:pt idx="44">
                  <c:v>-1.5833255810537551E-2</c:v>
                </c:pt>
                <c:pt idx="45">
                  <c:v>-1.8909889597479052E-2</c:v>
                </c:pt>
                <c:pt idx="46">
                  <c:v>-2.3298752872409255E-2</c:v>
                </c:pt>
                <c:pt idx="47">
                  <c:v>-2.8094438929878601E-2</c:v>
                </c:pt>
                <c:pt idx="48">
                  <c:v>-2.4456537049005633E-2</c:v>
                </c:pt>
                <c:pt idx="49">
                  <c:v>-2.7126757066199495E-2</c:v>
                </c:pt>
                <c:pt idx="50">
                  <c:v>-2.6461136519659548E-2</c:v>
                </c:pt>
                <c:pt idx="51">
                  <c:v>-2.4808950540104586E-2</c:v>
                </c:pt>
                <c:pt idx="52">
                  <c:v>-2.6090705406658872E-2</c:v>
                </c:pt>
                <c:pt idx="53">
                  <c:v>-2.9527851011218142E-2</c:v>
                </c:pt>
                <c:pt idx="54">
                  <c:v>-2.2610021066708612E-2</c:v>
                </c:pt>
                <c:pt idx="55">
                  <c:v>-2.7087219281638271E-2</c:v>
                </c:pt>
                <c:pt idx="56">
                  <c:v>-1.6618824595860403E-2</c:v>
                </c:pt>
                <c:pt idx="57">
                  <c:v>-2.228836973834717E-2</c:v>
                </c:pt>
                <c:pt idx="58">
                  <c:v>-2.2556239699280795E-2</c:v>
                </c:pt>
                <c:pt idx="59">
                  <c:v>-1.9875663930468374E-2</c:v>
                </c:pt>
                <c:pt idx="60">
                  <c:v>-1.5906326326390469E-2</c:v>
                </c:pt>
                <c:pt idx="61">
                  <c:v>-1.9089138844020814E-2</c:v>
                </c:pt>
              </c:numCache>
            </c:numRef>
          </c:val>
        </c:ser>
        <c:dLbls>
          <c:showLegendKey val="0"/>
          <c:showVal val="0"/>
          <c:showCatName val="0"/>
          <c:showSerName val="0"/>
          <c:showPercent val="0"/>
          <c:showBubbleSize val="0"/>
        </c:dLbls>
        <c:gapWidth val="150"/>
        <c:overlap val="100"/>
        <c:axId val="138038272"/>
        <c:axId val="132084800"/>
      </c:barChart>
      <c:lineChart>
        <c:grouping val="standard"/>
        <c:varyColors val="0"/>
        <c:ser>
          <c:idx val="3"/>
          <c:order val="3"/>
          <c:tx>
            <c:strRef>
              <c:f>Sheet9!$L$16</c:f>
              <c:strCache>
                <c:ptCount val="1"/>
                <c:pt idx="0">
                  <c:v>CA</c:v>
                </c:pt>
              </c:strCache>
            </c:strRef>
          </c:tx>
          <c:spPr>
            <a:ln w="38100"/>
          </c:spPr>
          <c:marker>
            <c:symbol val="none"/>
          </c:marker>
          <c:val>
            <c:numRef>
              <c:f>Sheet9!$L$17:$L$78</c:f>
              <c:numCache>
                <c:formatCode>General</c:formatCode>
                <c:ptCount val="62"/>
                <c:pt idx="0">
                  <c:v>-5.7767691355477616E-3</c:v>
                </c:pt>
                <c:pt idx="1">
                  <c:v>1.1590347710431314E-2</c:v>
                </c:pt>
                <c:pt idx="2">
                  <c:v>1.1960757962639431E-2</c:v>
                </c:pt>
                <c:pt idx="3">
                  <c:v>1.5776906020808459E-2</c:v>
                </c:pt>
                <c:pt idx="4">
                  <c:v>7.4399316989876814E-3</c:v>
                </c:pt>
                <c:pt idx="5">
                  <c:v>-8.4052703316674238E-3</c:v>
                </c:pt>
                <c:pt idx="6">
                  <c:v>2.3869749545762228E-3</c:v>
                </c:pt>
                <c:pt idx="7">
                  <c:v>5.9576496221147952E-3</c:v>
                </c:pt>
                <c:pt idx="8">
                  <c:v>4.7391847321399984E-3</c:v>
                </c:pt>
                <c:pt idx="9">
                  <c:v>-1.0314413807249392E-2</c:v>
                </c:pt>
                <c:pt idx="10">
                  <c:v>-1.6799436406004444E-3</c:v>
                </c:pt>
                <c:pt idx="11">
                  <c:v>3.1200060878167567E-3</c:v>
                </c:pt>
                <c:pt idx="12">
                  <c:v>-7.1414877300613501E-3</c:v>
                </c:pt>
                <c:pt idx="13">
                  <c:v>-6.5707612041301924E-3</c:v>
                </c:pt>
                <c:pt idx="14">
                  <c:v>8.2726138239201316E-3</c:v>
                </c:pt>
                <c:pt idx="15">
                  <c:v>1.3073181200371986E-2</c:v>
                </c:pt>
                <c:pt idx="16">
                  <c:v>1.6331417624521071E-2</c:v>
                </c:pt>
                <c:pt idx="17">
                  <c:v>4.2671218263281419E-4</c:v>
                </c:pt>
                <c:pt idx="18">
                  <c:v>-1.5061313169749714E-2</c:v>
                </c:pt>
                <c:pt idx="19">
                  <c:v>-3.7765513352922678E-2</c:v>
                </c:pt>
                <c:pt idx="20">
                  <c:v>-1.6352223221379244E-2</c:v>
                </c:pt>
                <c:pt idx="21">
                  <c:v>-8.6508239579355523E-3</c:v>
                </c:pt>
                <c:pt idx="22">
                  <c:v>-3.2874434773846562E-3</c:v>
                </c:pt>
                <c:pt idx="23">
                  <c:v>3.0396287542389842E-3</c:v>
                </c:pt>
                <c:pt idx="24">
                  <c:v>-5.8936322355266696E-3</c:v>
                </c:pt>
                <c:pt idx="25">
                  <c:v>5.4332052428108712E-3</c:v>
                </c:pt>
                <c:pt idx="26">
                  <c:v>1.5403856175091194E-2</c:v>
                </c:pt>
                <c:pt idx="27">
                  <c:v>5.6268116628459923E-3</c:v>
                </c:pt>
                <c:pt idx="28">
                  <c:v>2.2079745494325018E-3</c:v>
                </c:pt>
                <c:pt idx="29">
                  <c:v>-4.9528213726924659E-3</c:v>
                </c:pt>
                <c:pt idx="30">
                  <c:v>-2.8268465495486753E-3</c:v>
                </c:pt>
                <c:pt idx="31">
                  <c:v>-9.6141502996398912E-3</c:v>
                </c:pt>
                <c:pt idx="32">
                  <c:v>-1.5993585514630506E-2</c:v>
                </c:pt>
                <c:pt idx="33">
                  <c:v>-3.5680041471137867E-2</c:v>
                </c:pt>
                <c:pt idx="34">
                  <c:v>-4.111085952805206E-2</c:v>
                </c:pt>
                <c:pt idx="35">
                  <c:v>-3.118805159538357E-2</c:v>
                </c:pt>
                <c:pt idx="36">
                  <c:v>-1.3327354671235664E-2</c:v>
                </c:pt>
                <c:pt idx="37">
                  <c:v>-1.5405193743112781E-2</c:v>
                </c:pt>
                <c:pt idx="38">
                  <c:v>-1.3405059035262939E-2</c:v>
                </c:pt>
                <c:pt idx="39">
                  <c:v>-4.9141374603556944E-3</c:v>
                </c:pt>
                <c:pt idx="40">
                  <c:v>-6.8129172911840855E-3</c:v>
                </c:pt>
                <c:pt idx="41">
                  <c:v>-5.8158808377197892E-3</c:v>
                </c:pt>
                <c:pt idx="42">
                  <c:v>-1.9161638378663371E-3</c:v>
                </c:pt>
                <c:pt idx="43">
                  <c:v>-4.2711066317932733E-3</c:v>
                </c:pt>
                <c:pt idx="44">
                  <c:v>-2.4139129753575433E-2</c:v>
                </c:pt>
                <c:pt idx="45">
                  <c:v>-2.1490235117679113E-2</c:v>
                </c:pt>
                <c:pt idx="46">
                  <c:v>-1.9401646476139484E-2</c:v>
                </c:pt>
                <c:pt idx="47">
                  <c:v>-1.9981204995173335E-2</c:v>
                </c:pt>
                <c:pt idx="48">
                  <c:v>-1.6542328900421666E-2</c:v>
                </c:pt>
                <c:pt idx="49">
                  <c:v>-1.7630821060117683E-2</c:v>
                </c:pt>
                <c:pt idx="50">
                  <c:v>-1.2137384492593824E-2</c:v>
                </c:pt>
                <c:pt idx="51">
                  <c:v>-2.223277119955154E-2</c:v>
                </c:pt>
                <c:pt idx="52">
                  <c:v>-2.4489022725342775E-2</c:v>
                </c:pt>
                <c:pt idx="53">
                  <c:v>-3.5161853716664582E-2</c:v>
                </c:pt>
                <c:pt idx="54">
                  <c:v>-2.9504580248627964E-2</c:v>
                </c:pt>
                <c:pt idx="55">
                  <c:v>-2.738548204413653E-2</c:v>
                </c:pt>
                <c:pt idx="56">
                  <c:v>-1.7864315219674329E-2</c:v>
                </c:pt>
                <c:pt idx="57">
                  <c:v>-3.6675454495523702E-2</c:v>
                </c:pt>
                <c:pt idx="58">
                  <c:v>-4.3943220222550143E-2</c:v>
                </c:pt>
                <c:pt idx="59">
                  <c:v>-4.6638646240287962E-2</c:v>
                </c:pt>
                <c:pt idx="60">
                  <c:v>-4.2843167723421727E-2</c:v>
                </c:pt>
                <c:pt idx="61">
                  <c:v>-4.3566914840251034E-2</c:v>
                </c:pt>
              </c:numCache>
            </c:numRef>
          </c:val>
          <c:smooth val="0"/>
        </c:ser>
        <c:dLbls>
          <c:showLegendKey val="0"/>
          <c:showVal val="0"/>
          <c:showCatName val="0"/>
          <c:showSerName val="0"/>
          <c:showPercent val="0"/>
          <c:showBubbleSize val="0"/>
        </c:dLbls>
        <c:marker val="1"/>
        <c:smooth val="0"/>
        <c:axId val="138038272"/>
        <c:axId val="132084800"/>
      </c:lineChart>
      <c:catAx>
        <c:axId val="138038272"/>
        <c:scaling>
          <c:orientation val="minMax"/>
        </c:scaling>
        <c:delete val="0"/>
        <c:axPos val="b"/>
        <c:numFmt formatCode="General" sourceLinked="0"/>
        <c:majorTickMark val="none"/>
        <c:minorTickMark val="none"/>
        <c:tickLblPos val="low"/>
        <c:txPr>
          <a:bodyPr/>
          <a:lstStyle/>
          <a:p>
            <a:pPr>
              <a:defRPr sz="1400"/>
            </a:pPr>
            <a:endParaRPr lang="en-US"/>
          </a:p>
        </c:txPr>
        <c:crossAx val="132084800"/>
        <c:crosses val="autoZero"/>
        <c:auto val="1"/>
        <c:lblAlgn val="ctr"/>
        <c:lblOffset val="100"/>
        <c:tickLblSkip val="4"/>
        <c:noMultiLvlLbl val="0"/>
      </c:catAx>
      <c:valAx>
        <c:axId val="132084800"/>
        <c:scaling>
          <c:orientation val="minMax"/>
        </c:scaling>
        <c:delete val="0"/>
        <c:axPos val="l"/>
        <c:majorGridlines>
          <c:spPr>
            <a:ln>
              <a:solidFill>
                <a:schemeClr val="bg1">
                  <a:lumMod val="95000"/>
                </a:schemeClr>
              </a:solidFill>
            </a:ln>
          </c:spPr>
        </c:majorGridlines>
        <c:numFmt formatCode="0%" sourceLinked="0"/>
        <c:majorTickMark val="out"/>
        <c:minorTickMark val="none"/>
        <c:tickLblPos val="nextTo"/>
        <c:txPr>
          <a:bodyPr/>
          <a:lstStyle/>
          <a:p>
            <a:pPr>
              <a:defRPr sz="1400"/>
            </a:pPr>
            <a:endParaRPr lang="en-US"/>
          </a:p>
        </c:txPr>
        <c:crossAx val="138038272"/>
        <c:crosses val="autoZero"/>
        <c:crossBetween val="between"/>
      </c:valAx>
    </c:plotArea>
    <c:legend>
      <c:legendPos val="t"/>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Sheet1!$F$4</c:f>
              <c:strCache>
                <c:ptCount val="1"/>
                <c:pt idx="0">
                  <c:v>Cyclical GDP</c:v>
                </c:pt>
              </c:strCache>
            </c:strRef>
          </c:tx>
          <c:marker>
            <c:symbol val="none"/>
          </c:marker>
          <c:cat>
            <c:numRef>
              <c:f>Sheet1!$A$179:$A$248</c:f>
              <c:numCache>
                <c:formatCode>General</c:formatCode>
                <c:ptCount val="70"/>
                <c:pt idx="0">
                  <c:v>1946</c:v>
                </c:pt>
                <c:pt idx="1">
                  <c:v>1947</c:v>
                </c:pt>
                <c:pt idx="2">
                  <c:v>1948</c:v>
                </c:pt>
                <c:pt idx="3">
                  <c:v>1949</c:v>
                </c:pt>
                <c:pt idx="4">
                  <c:v>1950</c:v>
                </c:pt>
                <c:pt idx="5">
                  <c:v>1951</c:v>
                </c:pt>
                <c:pt idx="6">
                  <c:v>1952</c:v>
                </c:pt>
                <c:pt idx="7">
                  <c:v>1953</c:v>
                </c:pt>
                <c:pt idx="8">
                  <c:v>1954</c:v>
                </c:pt>
                <c:pt idx="9">
                  <c:v>1955</c:v>
                </c:pt>
                <c:pt idx="10">
                  <c:v>1956</c:v>
                </c:pt>
                <c:pt idx="11">
                  <c:v>1957</c:v>
                </c:pt>
                <c:pt idx="12">
                  <c:v>1958</c:v>
                </c:pt>
                <c:pt idx="13">
                  <c:v>1959</c:v>
                </c:pt>
                <c:pt idx="14">
                  <c:v>1960</c:v>
                </c:pt>
                <c:pt idx="15">
                  <c:v>1961</c:v>
                </c:pt>
                <c:pt idx="16">
                  <c:v>1962</c:v>
                </c:pt>
                <c:pt idx="17">
                  <c:v>1963</c:v>
                </c:pt>
                <c:pt idx="18">
                  <c:v>1964</c:v>
                </c:pt>
                <c:pt idx="19">
                  <c:v>1965</c:v>
                </c:pt>
                <c:pt idx="20">
                  <c:v>1966</c:v>
                </c:pt>
                <c:pt idx="21">
                  <c:v>1967</c:v>
                </c:pt>
                <c:pt idx="22">
                  <c:v>1968</c:v>
                </c:pt>
                <c:pt idx="23">
                  <c:v>1969</c:v>
                </c:pt>
                <c:pt idx="24">
                  <c:v>1970</c:v>
                </c:pt>
                <c:pt idx="25">
                  <c:v>1971</c:v>
                </c:pt>
                <c:pt idx="26">
                  <c:v>1972</c:v>
                </c:pt>
                <c:pt idx="27">
                  <c:v>1973</c:v>
                </c:pt>
                <c:pt idx="28">
                  <c:v>1974</c:v>
                </c:pt>
                <c:pt idx="29">
                  <c:v>1975</c:v>
                </c:pt>
                <c:pt idx="30">
                  <c:v>1976</c:v>
                </c:pt>
                <c:pt idx="31">
                  <c:v>1977</c:v>
                </c:pt>
                <c:pt idx="32">
                  <c:v>1978</c:v>
                </c:pt>
                <c:pt idx="33">
                  <c:v>1979</c:v>
                </c:pt>
                <c:pt idx="34">
                  <c:v>1980</c:v>
                </c:pt>
                <c:pt idx="35">
                  <c:v>1981</c:v>
                </c:pt>
                <c:pt idx="36">
                  <c:v>1982</c:v>
                </c:pt>
                <c:pt idx="37">
                  <c:v>1983</c:v>
                </c:pt>
                <c:pt idx="38">
                  <c:v>1984</c:v>
                </c:pt>
                <c:pt idx="39">
                  <c:v>1985</c:v>
                </c:pt>
                <c:pt idx="40">
                  <c:v>1986</c:v>
                </c:pt>
                <c:pt idx="41">
                  <c:v>1987</c:v>
                </c:pt>
                <c:pt idx="42">
                  <c:v>1988</c:v>
                </c:pt>
                <c:pt idx="43">
                  <c:v>1989</c:v>
                </c:pt>
                <c:pt idx="44">
                  <c:v>1990</c:v>
                </c:pt>
                <c:pt idx="45">
                  <c:v>1991</c:v>
                </c:pt>
                <c:pt idx="46">
                  <c:v>1992</c:v>
                </c:pt>
                <c:pt idx="47">
                  <c:v>1993</c:v>
                </c:pt>
                <c:pt idx="48">
                  <c:v>1994</c:v>
                </c:pt>
                <c:pt idx="49">
                  <c:v>1995</c:v>
                </c:pt>
                <c:pt idx="50">
                  <c:v>1996</c:v>
                </c:pt>
                <c:pt idx="51">
                  <c:v>1997</c:v>
                </c:pt>
                <c:pt idx="52">
                  <c:v>1998</c:v>
                </c:pt>
                <c:pt idx="53">
                  <c:v>1999</c:v>
                </c:pt>
                <c:pt idx="54">
                  <c:v>2000</c:v>
                </c:pt>
                <c:pt idx="55">
                  <c:v>2001</c:v>
                </c:pt>
                <c:pt idx="56">
                  <c:v>2002</c:v>
                </c:pt>
                <c:pt idx="57">
                  <c:v>2003</c:v>
                </c:pt>
                <c:pt idx="58">
                  <c:v>2004</c:v>
                </c:pt>
                <c:pt idx="59">
                  <c:v>2005</c:v>
                </c:pt>
                <c:pt idx="60">
                  <c:v>2006</c:v>
                </c:pt>
                <c:pt idx="61">
                  <c:v>2007</c:v>
                </c:pt>
                <c:pt idx="62">
                  <c:v>2008</c:v>
                </c:pt>
                <c:pt idx="63">
                  <c:v>2009</c:v>
                </c:pt>
                <c:pt idx="64">
                  <c:v>2010</c:v>
                </c:pt>
                <c:pt idx="65">
                  <c:v>2011</c:v>
                </c:pt>
                <c:pt idx="66">
                  <c:v>2012</c:v>
                </c:pt>
                <c:pt idx="67">
                  <c:v>2013</c:v>
                </c:pt>
                <c:pt idx="68">
                  <c:v>2014</c:v>
                </c:pt>
                <c:pt idx="69">
                  <c:v>2015</c:v>
                </c:pt>
              </c:numCache>
            </c:numRef>
          </c:cat>
          <c:val>
            <c:numRef>
              <c:f>Sheet1!$F$179:$F$248</c:f>
              <c:numCache>
                <c:formatCode>General</c:formatCode>
                <c:ptCount val="70"/>
                <c:pt idx="0">
                  <c:v>-1.4305136752734704E-2</c:v>
                </c:pt>
                <c:pt idx="1">
                  <c:v>-1.8097669409587347E-2</c:v>
                </c:pt>
                <c:pt idx="2">
                  <c:v>-7.5706706501250665E-3</c:v>
                </c:pt>
                <c:pt idx="3">
                  <c:v>-1.0043127258985152E-3</c:v>
                </c:pt>
                <c:pt idx="4">
                  <c:v>1.7146798402709607E-3</c:v>
                </c:pt>
                <c:pt idx="5">
                  <c:v>3.910207152183709E-3</c:v>
                </c:pt>
                <c:pt idx="6">
                  <c:v>-4.3252222940681762E-3</c:v>
                </c:pt>
                <c:pt idx="7">
                  <c:v>3.2573429514748398E-3</c:v>
                </c:pt>
                <c:pt idx="8">
                  <c:v>6.1473564743455E-3</c:v>
                </c:pt>
                <c:pt idx="9">
                  <c:v>8.202247388707562E-3</c:v>
                </c:pt>
                <c:pt idx="10">
                  <c:v>2.2120659994007141E-3</c:v>
                </c:pt>
                <c:pt idx="11">
                  <c:v>-1.9285427344266637E-3</c:v>
                </c:pt>
                <c:pt idx="12">
                  <c:v>-9.158311733266089E-3</c:v>
                </c:pt>
                <c:pt idx="13">
                  <c:v>-5.4063905215100405E-3</c:v>
                </c:pt>
                <c:pt idx="14">
                  <c:v>6.4739811861018737E-3</c:v>
                </c:pt>
                <c:pt idx="15">
                  <c:v>3.2793037660967528E-3</c:v>
                </c:pt>
                <c:pt idx="16">
                  <c:v>-6.6558699779628583E-3</c:v>
                </c:pt>
                <c:pt idx="17">
                  <c:v>-8.7341420798559E-4</c:v>
                </c:pt>
                <c:pt idx="18">
                  <c:v>7.8283279407544981E-3</c:v>
                </c:pt>
                <c:pt idx="19">
                  <c:v>2.9824703822969312E-3</c:v>
                </c:pt>
                <c:pt idx="20">
                  <c:v>-3.8175371738686792E-3</c:v>
                </c:pt>
                <c:pt idx="21">
                  <c:v>-5.5626275754692145E-3</c:v>
                </c:pt>
                <c:pt idx="22">
                  <c:v>3.5241062551696345E-3</c:v>
                </c:pt>
                <c:pt idx="23">
                  <c:v>-2.0859040848302257E-3</c:v>
                </c:pt>
                <c:pt idx="24">
                  <c:v>-4.2196011401491873E-3</c:v>
                </c:pt>
                <c:pt idx="25">
                  <c:v>-2.8058110819797477E-3</c:v>
                </c:pt>
                <c:pt idx="26">
                  <c:v>3.0030899412993861E-3</c:v>
                </c:pt>
                <c:pt idx="27">
                  <c:v>1.9887313768708559E-2</c:v>
                </c:pt>
                <c:pt idx="28">
                  <c:v>1.0378335246796766E-3</c:v>
                </c:pt>
                <c:pt idx="29">
                  <c:v>-1.2250257959673938E-2</c:v>
                </c:pt>
                <c:pt idx="30">
                  <c:v>-6.7774335398542718E-3</c:v>
                </c:pt>
                <c:pt idx="31">
                  <c:v>-3.7364831767909834E-3</c:v>
                </c:pt>
                <c:pt idx="32">
                  <c:v>6.5359358110477217E-3</c:v>
                </c:pt>
                <c:pt idx="33">
                  <c:v>1.5656643091539024E-2</c:v>
                </c:pt>
                <c:pt idx="34">
                  <c:v>8.2652253005033316E-4</c:v>
                </c:pt>
                <c:pt idx="35">
                  <c:v>-8.9120110604206104E-3</c:v>
                </c:pt>
                <c:pt idx="36">
                  <c:v>-8.5406208367340142E-3</c:v>
                </c:pt>
                <c:pt idx="37">
                  <c:v>-1.4288428983677548E-3</c:v>
                </c:pt>
                <c:pt idx="38">
                  <c:v>-4.7881061069956488E-3</c:v>
                </c:pt>
                <c:pt idx="39">
                  <c:v>-1.9816258117915098E-3</c:v>
                </c:pt>
                <c:pt idx="40">
                  <c:v>-4.5058101459281019E-3</c:v>
                </c:pt>
                <c:pt idx="41">
                  <c:v>2.2427315197264264E-3</c:v>
                </c:pt>
                <c:pt idx="42">
                  <c:v>1.2364967097662216E-2</c:v>
                </c:pt>
                <c:pt idx="43">
                  <c:v>1.204870190029439E-2</c:v>
                </c:pt>
                <c:pt idx="44">
                  <c:v>6.7508585698137225E-3</c:v>
                </c:pt>
                <c:pt idx="45">
                  <c:v>-4.6795089424378489E-3</c:v>
                </c:pt>
                <c:pt idx="46">
                  <c:v>-9.6152135660139137E-3</c:v>
                </c:pt>
                <c:pt idx="47">
                  <c:v>-6.65135435107711E-3</c:v>
                </c:pt>
                <c:pt idx="48">
                  <c:v>4.3828504224663334E-4</c:v>
                </c:pt>
                <c:pt idx="49">
                  <c:v>3.3709661963854387E-4</c:v>
                </c:pt>
                <c:pt idx="50">
                  <c:v>-7.3176186775469887E-4</c:v>
                </c:pt>
                <c:pt idx="51">
                  <c:v>-2.9717890106262246E-4</c:v>
                </c:pt>
                <c:pt idx="52">
                  <c:v>-2.5333287617357314E-4</c:v>
                </c:pt>
                <c:pt idx="53">
                  <c:v>-1.6795151463355751E-4</c:v>
                </c:pt>
                <c:pt idx="54">
                  <c:v>1.8422056372715545E-3</c:v>
                </c:pt>
                <c:pt idx="55">
                  <c:v>-9.3015489805559071E-5</c:v>
                </c:pt>
                <c:pt idx="56">
                  <c:v>-2.911452674427828E-3</c:v>
                </c:pt>
                <c:pt idx="57">
                  <c:v>-5.3264277494058376E-4</c:v>
                </c:pt>
                <c:pt idx="58">
                  <c:v>-9.5384688574551291E-4</c:v>
                </c:pt>
                <c:pt idx="59">
                  <c:v>2.1806070013941081E-3</c:v>
                </c:pt>
                <c:pt idx="60">
                  <c:v>5.628090971967481E-3</c:v>
                </c:pt>
                <c:pt idx="61">
                  <c:v>1.1994796096860938E-2</c:v>
                </c:pt>
                <c:pt idx="62">
                  <c:v>7.2009710395892768E-3</c:v>
                </c:pt>
                <c:pt idx="63">
                  <c:v>-1.2904773423326077E-2</c:v>
                </c:pt>
                <c:pt idx="64">
                  <c:v>-6.4713136860490295E-3</c:v>
                </c:pt>
                <c:pt idx="65">
                  <c:v>-3.4769560388134835E-3</c:v>
                </c:pt>
                <c:pt idx="66">
                  <c:v>-3.1732799925121569E-3</c:v>
                </c:pt>
                <c:pt idx="67">
                  <c:v>-1.9618485815033893E-3</c:v>
                </c:pt>
                <c:pt idx="68">
                  <c:v>3.0339163483041887E-3</c:v>
                </c:pt>
                <c:pt idx="69">
                  <c:v>4.1259607064860759E-3</c:v>
                </c:pt>
              </c:numCache>
            </c:numRef>
          </c:val>
          <c:smooth val="0"/>
        </c:ser>
        <c:ser>
          <c:idx val="1"/>
          <c:order val="1"/>
          <c:tx>
            <c:strRef>
              <c:f>Sheet1!$H$4</c:f>
              <c:strCache>
                <c:ptCount val="1"/>
                <c:pt idx="0">
                  <c:v>Cyclical CA</c:v>
                </c:pt>
              </c:strCache>
            </c:strRef>
          </c:tx>
          <c:marker>
            <c:symbol val="none"/>
          </c:marker>
          <c:cat>
            <c:numRef>
              <c:f>Sheet1!$A$179:$A$248</c:f>
              <c:numCache>
                <c:formatCode>General</c:formatCode>
                <c:ptCount val="70"/>
                <c:pt idx="0">
                  <c:v>1946</c:v>
                </c:pt>
                <c:pt idx="1">
                  <c:v>1947</c:v>
                </c:pt>
                <c:pt idx="2">
                  <c:v>1948</c:v>
                </c:pt>
                <c:pt idx="3">
                  <c:v>1949</c:v>
                </c:pt>
                <c:pt idx="4">
                  <c:v>1950</c:v>
                </c:pt>
                <c:pt idx="5">
                  <c:v>1951</c:v>
                </c:pt>
                <c:pt idx="6">
                  <c:v>1952</c:v>
                </c:pt>
                <c:pt idx="7">
                  <c:v>1953</c:v>
                </c:pt>
                <c:pt idx="8">
                  <c:v>1954</c:v>
                </c:pt>
                <c:pt idx="9">
                  <c:v>1955</c:v>
                </c:pt>
                <c:pt idx="10">
                  <c:v>1956</c:v>
                </c:pt>
                <c:pt idx="11">
                  <c:v>1957</c:v>
                </c:pt>
                <c:pt idx="12">
                  <c:v>1958</c:v>
                </c:pt>
                <c:pt idx="13">
                  <c:v>1959</c:v>
                </c:pt>
                <c:pt idx="14">
                  <c:v>1960</c:v>
                </c:pt>
                <c:pt idx="15">
                  <c:v>1961</c:v>
                </c:pt>
                <c:pt idx="16">
                  <c:v>1962</c:v>
                </c:pt>
                <c:pt idx="17">
                  <c:v>1963</c:v>
                </c:pt>
                <c:pt idx="18">
                  <c:v>1964</c:v>
                </c:pt>
                <c:pt idx="19">
                  <c:v>1965</c:v>
                </c:pt>
                <c:pt idx="20">
                  <c:v>1966</c:v>
                </c:pt>
                <c:pt idx="21">
                  <c:v>1967</c:v>
                </c:pt>
                <c:pt idx="22">
                  <c:v>1968</c:v>
                </c:pt>
                <c:pt idx="23">
                  <c:v>1969</c:v>
                </c:pt>
                <c:pt idx="24">
                  <c:v>1970</c:v>
                </c:pt>
                <c:pt idx="25">
                  <c:v>1971</c:v>
                </c:pt>
                <c:pt idx="26">
                  <c:v>1972</c:v>
                </c:pt>
                <c:pt idx="27">
                  <c:v>1973</c:v>
                </c:pt>
                <c:pt idx="28">
                  <c:v>1974</c:v>
                </c:pt>
                <c:pt idx="29">
                  <c:v>1975</c:v>
                </c:pt>
                <c:pt idx="30">
                  <c:v>1976</c:v>
                </c:pt>
                <c:pt idx="31">
                  <c:v>1977</c:v>
                </c:pt>
                <c:pt idx="32">
                  <c:v>1978</c:v>
                </c:pt>
                <c:pt idx="33">
                  <c:v>1979</c:v>
                </c:pt>
                <c:pt idx="34">
                  <c:v>1980</c:v>
                </c:pt>
                <c:pt idx="35">
                  <c:v>1981</c:v>
                </c:pt>
                <c:pt idx="36">
                  <c:v>1982</c:v>
                </c:pt>
                <c:pt idx="37">
                  <c:v>1983</c:v>
                </c:pt>
                <c:pt idx="38">
                  <c:v>1984</c:v>
                </c:pt>
                <c:pt idx="39">
                  <c:v>1985</c:v>
                </c:pt>
                <c:pt idx="40">
                  <c:v>1986</c:v>
                </c:pt>
                <c:pt idx="41">
                  <c:v>1987</c:v>
                </c:pt>
                <c:pt idx="42">
                  <c:v>1988</c:v>
                </c:pt>
                <c:pt idx="43">
                  <c:v>1989</c:v>
                </c:pt>
                <c:pt idx="44">
                  <c:v>1990</c:v>
                </c:pt>
                <c:pt idx="45">
                  <c:v>1991</c:v>
                </c:pt>
                <c:pt idx="46">
                  <c:v>1992</c:v>
                </c:pt>
                <c:pt idx="47">
                  <c:v>1993</c:v>
                </c:pt>
                <c:pt idx="48">
                  <c:v>1994</c:v>
                </c:pt>
                <c:pt idx="49">
                  <c:v>1995</c:v>
                </c:pt>
                <c:pt idx="50">
                  <c:v>1996</c:v>
                </c:pt>
                <c:pt idx="51">
                  <c:v>1997</c:v>
                </c:pt>
                <c:pt idx="52">
                  <c:v>1998</c:v>
                </c:pt>
                <c:pt idx="53">
                  <c:v>1999</c:v>
                </c:pt>
                <c:pt idx="54">
                  <c:v>2000</c:v>
                </c:pt>
                <c:pt idx="55">
                  <c:v>2001</c:v>
                </c:pt>
                <c:pt idx="56">
                  <c:v>2002</c:v>
                </c:pt>
                <c:pt idx="57">
                  <c:v>2003</c:v>
                </c:pt>
                <c:pt idx="58">
                  <c:v>2004</c:v>
                </c:pt>
                <c:pt idx="59">
                  <c:v>2005</c:v>
                </c:pt>
                <c:pt idx="60">
                  <c:v>2006</c:v>
                </c:pt>
                <c:pt idx="61">
                  <c:v>2007</c:v>
                </c:pt>
                <c:pt idx="62">
                  <c:v>2008</c:v>
                </c:pt>
                <c:pt idx="63">
                  <c:v>2009</c:v>
                </c:pt>
                <c:pt idx="64">
                  <c:v>2010</c:v>
                </c:pt>
                <c:pt idx="65">
                  <c:v>2011</c:v>
                </c:pt>
                <c:pt idx="66">
                  <c:v>2012</c:v>
                </c:pt>
                <c:pt idx="67">
                  <c:v>2013</c:v>
                </c:pt>
                <c:pt idx="68">
                  <c:v>2014</c:v>
                </c:pt>
                <c:pt idx="69">
                  <c:v>2015</c:v>
                </c:pt>
              </c:numCache>
            </c:numRef>
          </c:cat>
          <c:val>
            <c:numRef>
              <c:f>Sheet1!$H$179:$H$248</c:f>
              <c:numCache>
                <c:formatCode>General</c:formatCode>
                <c:ptCount val="70"/>
                <c:pt idx="0">
                  <c:v>2.4988384465447436E-2</c:v>
                </c:pt>
                <c:pt idx="1">
                  <c:v>-4.5600061487318655E-3</c:v>
                </c:pt>
                <c:pt idx="2">
                  <c:v>1.8858461768915393E-2</c:v>
                </c:pt>
                <c:pt idx="3">
                  <c:v>4.648654978537026E-3</c:v>
                </c:pt>
                <c:pt idx="4">
                  <c:v>2.2046591677381856E-2</c:v>
                </c:pt>
                <c:pt idx="5">
                  <c:v>-2.9350525014358718E-2</c:v>
                </c:pt>
                <c:pt idx="6">
                  <c:v>6.1643789471400156E-3</c:v>
                </c:pt>
                <c:pt idx="7">
                  <c:v>3.0371818752987882E-3</c:v>
                </c:pt>
                <c:pt idx="8">
                  <c:v>5.0019885836586481E-5</c:v>
                </c:pt>
                <c:pt idx="9">
                  <c:v>-1.4171352882770957E-2</c:v>
                </c:pt>
                <c:pt idx="10">
                  <c:v>3.017148720205181E-3</c:v>
                </c:pt>
                <c:pt idx="11">
                  <c:v>3.515569421008247E-3</c:v>
                </c:pt>
                <c:pt idx="12">
                  <c:v>8.253103111078703E-3</c:v>
                </c:pt>
                <c:pt idx="13">
                  <c:v>1.7660821540736067E-3</c:v>
                </c:pt>
                <c:pt idx="14">
                  <c:v>-1.1990716540351665E-2</c:v>
                </c:pt>
                <c:pt idx="15">
                  <c:v>2.6165607662851373E-4</c:v>
                </c:pt>
                <c:pt idx="16">
                  <c:v>4.9965277465380212E-3</c:v>
                </c:pt>
                <c:pt idx="17">
                  <c:v>4.952509600033417E-3</c:v>
                </c:pt>
                <c:pt idx="18">
                  <c:v>-9.1098651599754669E-3</c:v>
                </c:pt>
                <c:pt idx="19">
                  <c:v>-3.5611784322798633E-4</c:v>
                </c:pt>
                <c:pt idx="20">
                  <c:v>3.9134252568110315E-3</c:v>
                </c:pt>
                <c:pt idx="21">
                  <c:v>-7.2702843327939167E-3</c:v>
                </c:pt>
                <c:pt idx="22">
                  <c:v>-8.1470506124913054E-3</c:v>
                </c:pt>
                <c:pt idx="23">
                  <c:v>5.3171151187551158E-3</c:v>
                </c:pt>
                <c:pt idx="24">
                  <c:v>1.0215022311203184E-2</c:v>
                </c:pt>
                <c:pt idx="25">
                  <c:v>1.5923701756248566E-2</c:v>
                </c:pt>
                <c:pt idx="26">
                  <c:v>4.6775944011363361E-3</c:v>
                </c:pt>
                <c:pt idx="27">
                  <c:v>-5.6809961132356455E-3</c:v>
                </c:pt>
                <c:pt idx="28">
                  <c:v>-2.4990002461922393E-2</c:v>
                </c:pt>
                <c:pt idx="29">
                  <c:v>-3.5527376428523341E-3</c:v>
                </c:pt>
                <c:pt idx="30">
                  <c:v>1.6634392639153332E-3</c:v>
                </c:pt>
                <c:pt idx="31">
                  <c:v>3.2496962106297548E-3</c:v>
                </c:pt>
                <c:pt idx="32">
                  <c:v>5.5586956719071295E-3</c:v>
                </c:pt>
                <c:pt idx="33">
                  <c:v>-6.9076050051268944E-3</c:v>
                </c:pt>
                <c:pt idx="34">
                  <c:v>1.5413386214171388E-3</c:v>
                </c:pt>
                <c:pt idx="35">
                  <c:v>1.0150114790288479E-2</c:v>
                </c:pt>
                <c:pt idx="36">
                  <c:v>1.2339539937867728E-3</c:v>
                </c:pt>
                <c:pt idx="37">
                  <c:v>5.9048698700834732E-4</c:v>
                </c:pt>
                <c:pt idx="38">
                  <c:v>-2.3121199252295623E-3</c:v>
                </c:pt>
                <c:pt idx="39">
                  <c:v>5.0641466247128668E-3</c:v>
                </c:pt>
                <c:pt idx="40">
                  <c:v>4.2597331245144109E-3</c:v>
                </c:pt>
                <c:pt idx="41">
                  <c:v>3.8298678262219318E-3</c:v>
                </c:pt>
                <c:pt idx="42">
                  <c:v>-1.1132230715522086E-2</c:v>
                </c:pt>
                <c:pt idx="43">
                  <c:v>-1.4638782810970127E-2</c:v>
                </c:pt>
                <c:pt idx="44">
                  <c:v>-6.0534562499428499E-3</c:v>
                </c:pt>
                <c:pt idx="45">
                  <c:v>8.2102343707433478E-3</c:v>
                </c:pt>
                <c:pt idx="46">
                  <c:v>1.8834320898651318E-3</c:v>
                </c:pt>
                <c:pt idx="47">
                  <c:v>-2.3080872761871429E-4</c:v>
                </c:pt>
                <c:pt idx="48">
                  <c:v>4.87852638584253E-3</c:v>
                </c:pt>
                <c:pt idx="49">
                  <c:v>9.522314104379757E-4</c:v>
                </c:pt>
                <c:pt idx="50">
                  <c:v>1.4092536505938445E-3</c:v>
                </c:pt>
                <c:pt idx="51">
                  <c:v>6.2946638417607035E-3</c:v>
                </c:pt>
                <c:pt idx="52">
                  <c:v>6.3484027520637242E-3</c:v>
                </c:pt>
                <c:pt idx="53">
                  <c:v>-1.0420135428453286E-2</c:v>
                </c:pt>
                <c:pt idx="54">
                  <c:v>-5.3479781653443491E-3</c:v>
                </c:pt>
                <c:pt idx="55">
                  <c:v>-1.8373612188870361E-3</c:v>
                </c:pt>
                <c:pt idx="56">
                  <c:v>-1.7863399470060999E-3</c:v>
                </c:pt>
                <c:pt idx="57">
                  <c:v>1.8851893548381994E-3</c:v>
                </c:pt>
                <c:pt idx="58">
                  <c:v>1.203579743294006E-3</c:v>
                </c:pt>
                <c:pt idx="59">
                  <c:v>7.6617651894264043E-3</c:v>
                </c:pt>
                <c:pt idx="60">
                  <c:v>-6.4772729339791779E-4</c:v>
                </c:pt>
                <c:pt idx="61">
                  <c:v>-7.9983675340542654E-4</c:v>
                </c:pt>
                <c:pt idx="62">
                  <c:v>-9.4884026118278869E-3</c:v>
                </c:pt>
                <c:pt idx="63">
                  <c:v>-2.3248820429704921E-3</c:v>
                </c:pt>
                <c:pt idx="64">
                  <c:v>1.4131443922517743E-3</c:v>
                </c:pt>
                <c:pt idx="65">
                  <c:v>1.3489107943640517E-2</c:v>
                </c:pt>
                <c:pt idx="66">
                  <c:v>-1.1494931820261248E-3</c:v>
                </c:pt>
                <c:pt idx="67">
                  <c:v>-3.2940172029172141E-3</c:v>
                </c:pt>
                <c:pt idx="68">
                  <c:v>-4.675865076680108E-4</c:v>
                </c:pt>
                <c:pt idx="69">
                  <c:v>-1.7592817804242822E-3</c:v>
                </c:pt>
              </c:numCache>
            </c:numRef>
          </c:val>
          <c:smooth val="0"/>
        </c:ser>
        <c:dLbls>
          <c:showLegendKey val="0"/>
          <c:showVal val="0"/>
          <c:showCatName val="0"/>
          <c:showSerName val="0"/>
          <c:showPercent val="0"/>
          <c:showBubbleSize val="0"/>
        </c:dLbls>
        <c:marker val="1"/>
        <c:smooth val="0"/>
        <c:axId val="233977344"/>
        <c:axId val="233924864"/>
      </c:lineChart>
      <c:catAx>
        <c:axId val="233977344"/>
        <c:scaling>
          <c:orientation val="minMax"/>
        </c:scaling>
        <c:delete val="0"/>
        <c:axPos val="b"/>
        <c:numFmt formatCode="General" sourceLinked="1"/>
        <c:majorTickMark val="none"/>
        <c:minorTickMark val="none"/>
        <c:tickLblPos val="low"/>
        <c:txPr>
          <a:bodyPr/>
          <a:lstStyle/>
          <a:p>
            <a:pPr>
              <a:defRPr sz="1600"/>
            </a:pPr>
            <a:endParaRPr lang="en-US"/>
          </a:p>
        </c:txPr>
        <c:crossAx val="233924864"/>
        <c:crosses val="autoZero"/>
        <c:auto val="1"/>
        <c:lblAlgn val="ctr"/>
        <c:lblOffset val="100"/>
        <c:tickLblSkip val="5"/>
        <c:noMultiLvlLbl val="0"/>
      </c:catAx>
      <c:valAx>
        <c:axId val="233924864"/>
        <c:scaling>
          <c:orientation val="minMax"/>
        </c:scaling>
        <c:delete val="0"/>
        <c:axPos val="l"/>
        <c:majorGridlines>
          <c:spPr>
            <a:ln>
              <a:solidFill>
                <a:schemeClr val="bg1">
                  <a:lumMod val="95000"/>
                </a:schemeClr>
              </a:solidFill>
            </a:ln>
          </c:spPr>
        </c:majorGridlines>
        <c:numFmt formatCode="0%" sourceLinked="0"/>
        <c:majorTickMark val="out"/>
        <c:minorTickMark val="none"/>
        <c:tickLblPos val="nextTo"/>
        <c:txPr>
          <a:bodyPr/>
          <a:lstStyle/>
          <a:p>
            <a:pPr>
              <a:defRPr sz="1400"/>
            </a:pPr>
            <a:endParaRPr lang="en-US"/>
          </a:p>
        </c:txPr>
        <c:crossAx val="233977344"/>
        <c:crosses val="autoZero"/>
        <c:crossBetween val="between"/>
      </c:valAx>
    </c:plotArea>
    <c:legend>
      <c:legendPos val="t"/>
      <c:layout/>
      <c:overlay val="0"/>
      <c:txPr>
        <a:bodyPr/>
        <a:lstStyle/>
        <a:p>
          <a:pPr>
            <a:defRPr sz="16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Sheet3!$B$1</c:f>
              <c:strCache>
                <c:ptCount val="1"/>
                <c:pt idx="0">
                  <c:v>Reserves Assets</c:v>
                </c:pt>
              </c:strCache>
            </c:strRef>
          </c:tx>
          <c:spPr>
            <a:solidFill>
              <a:schemeClr val="bg1">
                <a:lumMod val="65000"/>
              </a:schemeClr>
            </a:solidFill>
          </c:spPr>
          <c:invertIfNegative val="0"/>
          <c:cat>
            <c:strRef>
              <c:f>Sheet3!$A$20:$A$37</c:f>
              <c:strCache>
                <c:ptCount val="18"/>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strCache>
            </c:strRef>
          </c:cat>
          <c:val>
            <c:numRef>
              <c:f>Sheet3!$B$20:$B$37</c:f>
              <c:numCache>
                <c:formatCode>General</c:formatCode>
                <c:ptCount val="18"/>
                <c:pt idx="0">
                  <c:v>22183</c:v>
                </c:pt>
                <c:pt idx="1">
                  <c:v>28804</c:v>
                </c:pt>
                <c:pt idx="2">
                  <c:v>25649</c:v>
                </c:pt>
                <c:pt idx="3">
                  <c:v>25469</c:v>
                </c:pt>
                <c:pt idx="4">
                  <c:v>23794</c:v>
                </c:pt>
                <c:pt idx="5">
                  <c:v>23250</c:v>
                </c:pt>
                <c:pt idx="6">
                  <c:v>24739</c:v>
                </c:pt>
                <c:pt idx="7">
                  <c:v>22931</c:v>
                </c:pt>
                <c:pt idx="8">
                  <c:v>26685</c:v>
                </c:pt>
                <c:pt idx="9">
                  <c:v>36283</c:v>
                </c:pt>
                <c:pt idx="10">
                  <c:v>40144</c:v>
                </c:pt>
                <c:pt idx="11">
                  <c:v>49655</c:v>
                </c:pt>
                <c:pt idx="12">
                  <c:v>56759</c:v>
                </c:pt>
                <c:pt idx="13">
                  <c:v>61695</c:v>
                </c:pt>
                <c:pt idx="14">
                  <c:v>61383</c:v>
                </c:pt>
                <c:pt idx="15">
                  <c:v>67714</c:v>
                </c:pt>
                <c:pt idx="16">
                  <c:v>87546</c:v>
                </c:pt>
                <c:pt idx="17">
                  <c:v>109977</c:v>
                </c:pt>
              </c:numCache>
            </c:numRef>
          </c:val>
        </c:ser>
        <c:ser>
          <c:idx val="1"/>
          <c:order val="1"/>
          <c:tx>
            <c:strRef>
              <c:f>Sheet3!$I$1</c:f>
              <c:strCache>
                <c:ptCount val="1"/>
                <c:pt idx="0">
                  <c:v>FDI</c:v>
                </c:pt>
              </c:strCache>
            </c:strRef>
          </c:tx>
          <c:invertIfNegative val="0"/>
          <c:cat>
            <c:strRef>
              <c:f>Sheet3!$A$20:$A$37</c:f>
              <c:strCache>
                <c:ptCount val="18"/>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strCache>
            </c:strRef>
          </c:cat>
          <c:val>
            <c:numRef>
              <c:f>Sheet3!$D$20:$D$37</c:f>
              <c:numCache>
                <c:formatCode>General</c:formatCode>
                <c:ptCount val="18"/>
                <c:pt idx="0">
                  <c:v>212821</c:v>
                </c:pt>
                <c:pt idx="1">
                  <c:v>335571</c:v>
                </c:pt>
                <c:pt idx="2">
                  <c:v>292806</c:v>
                </c:pt>
                <c:pt idx="3">
                  <c:v>341209</c:v>
                </c:pt>
                <c:pt idx="4">
                  <c:v>376993</c:v>
                </c:pt>
                <c:pt idx="5">
                  <c:v>347124</c:v>
                </c:pt>
                <c:pt idx="6">
                  <c:v>262005</c:v>
                </c:pt>
                <c:pt idx="7">
                  <c:v>217864</c:v>
                </c:pt>
                <c:pt idx="8">
                  <c:v>360461</c:v>
                </c:pt>
                <c:pt idx="9">
                  <c:v>494227</c:v>
                </c:pt>
                <c:pt idx="10">
                  <c:v>380730</c:v>
                </c:pt>
                <c:pt idx="11">
                  <c:v>394809</c:v>
                </c:pt>
                <c:pt idx="12">
                  <c:v>369369</c:v>
                </c:pt>
                <c:pt idx="13">
                  <c:v>160598</c:v>
                </c:pt>
                <c:pt idx="14">
                  <c:v>172151</c:v>
                </c:pt>
                <c:pt idx="15">
                  <c:v>34197</c:v>
                </c:pt>
                <c:pt idx="16">
                  <c:v>101143</c:v>
                </c:pt>
                <c:pt idx="17">
                  <c:v>201119</c:v>
                </c:pt>
              </c:numCache>
            </c:numRef>
          </c:val>
        </c:ser>
        <c:ser>
          <c:idx val="2"/>
          <c:order val="2"/>
          <c:tx>
            <c:strRef>
              <c:f>Sheet3!$L$1</c:f>
              <c:strCache>
                <c:ptCount val="1"/>
                <c:pt idx="0">
                  <c:v>Financial derivatives</c:v>
                </c:pt>
              </c:strCache>
            </c:strRef>
          </c:tx>
          <c:invertIfNegative val="0"/>
          <c:cat>
            <c:strRef>
              <c:f>Sheet3!$A$20:$A$37</c:f>
              <c:strCache>
                <c:ptCount val="18"/>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strCache>
            </c:strRef>
          </c:cat>
          <c:val>
            <c:numRef>
              <c:f>Sheet3!$L$20:$L$37</c:f>
              <c:numCache>
                <c:formatCode>General</c:formatCode>
                <c:ptCount val="18"/>
                <c:pt idx="0">
                  <c:v>0</c:v>
                </c:pt>
                <c:pt idx="1">
                  <c:v>0</c:v>
                </c:pt>
                <c:pt idx="2">
                  <c:v>0</c:v>
                </c:pt>
                <c:pt idx="3">
                  <c:v>0</c:v>
                </c:pt>
                <c:pt idx="4">
                  <c:v>0</c:v>
                </c:pt>
                <c:pt idx="5">
                  <c:v>-5642</c:v>
                </c:pt>
                <c:pt idx="6">
                  <c:v>-11026</c:v>
                </c:pt>
                <c:pt idx="7">
                  <c:v>-36762</c:v>
                </c:pt>
                <c:pt idx="8">
                  <c:v>-14064</c:v>
                </c:pt>
                <c:pt idx="9">
                  <c:v>124912</c:v>
                </c:pt>
                <c:pt idx="10">
                  <c:v>79570</c:v>
                </c:pt>
                <c:pt idx="11">
                  <c:v>67835</c:v>
                </c:pt>
                <c:pt idx="12">
                  <c:v>62913</c:v>
                </c:pt>
                <c:pt idx="13">
                  <c:v>27860</c:v>
                </c:pt>
                <c:pt idx="14">
                  <c:v>47657</c:v>
                </c:pt>
                <c:pt idx="15">
                  <c:v>22132</c:v>
                </c:pt>
                <c:pt idx="16">
                  <c:v>-10861</c:v>
                </c:pt>
                <c:pt idx="17">
                  <c:v>18572</c:v>
                </c:pt>
              </c:numCache>
            </c:numRef>
          </c:val>
        </c:ser>
        <c:ser>
          <c:idx val="4"/>
          <c:order val="3"/>
          <c:tx>
            <c:strRef>
              <c:f>Sheet3!$N$1</c:f>
              <c:strCache>
                <c:ptCount val="1"/>
                <c:pt idx="0">
                  <c:v>Other Investment</c:v>
                </c:pt>
              </c:strCache>
            </c:strRef>
          </c:tx>
          <c:invertIfNegative val="0"/>
          <c:cat>
            <c:strRef>
              <c:f>Sheet3!$A$20:$A$37</c:f>
              <c:strCache>
                <c:ptCount val="18"/>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strCache>
            </c:strRef>
          </c:cat>
          <c:val>
            <c:numRef>
              <c:f>Sheet3!$N$20:$N$37</c:f>
              <c:numCache>
                <c:formatCode>General</c:formatCode>
                <c:ptCount val="18"/>
                <c:pt idx="0">
                  <c:v>-323006</c:v>
                </c:pt>
                <c:pt idx="1">
                  <c:v>-283806</c:v>
                </c:pt>
                <c:pt idx="2">
                  <c:v>-362575</c:v>
                </c:pt>
                <c:pt idx="3">
                  <c:v>-378298</c:v>
                </c:pt>
                <c:pt idx="4">
                  <c:v>-307945</c:v>
                </c:pt>
                <c:pt idx="5">
                  <c:v>-351759</c:v>
                </c:pt>
                <c:pt idx="6">
                  <c:v>-244693</c:v>
                </c:pt>
                <c:pt idx="7">
                  <c:v>-180624</c:v>
                </c:pt>
                <c:pt idx="8">
                  <c:v>-208688</c:v>
                </c:pt>
                <c:pt idx="9">
                  <c:v>-171324</c:v>
                </c:pt>
                <c:pt idx="10">
                  <c:v>-146681</c:v>
                </c:pt>
                <c:pt idx="11">
                  <c:v>-153243</c:v>
                </c:pt>
                <c:pt idx="12">
                  <c:v>-166815</c:v>
                </c:pt>
                <c:pt idx="13">
                  <c:v>-365876</c:v>
                </c:pt>
                <c:pt idx="14">
                  <c:v>-416474</c:v>
                </c:pt>
                <c:pt idx="15">
                  <c:v>-276630</c:v>
                </c:pt>
                <c:pt idx="16">
                  <c:v>21483</c:v>
                </c:pt>
                <c:pt idx="17">
                  <c:v>284083</c:v>
                </c:pt>
              </c:numCache>
            </c:numRef>
          </c:val>
        </c:ser>
        <c:ser>
          <c:idx val="3"/>
          <c:order val="4"/>
          <c:tx>
            <c:strRef>
              <c:f>Sheet3!$M$1</c:f>
              <c:strCache>
                <c:ptCount val="1"/>
                <c:pt idx="0">
                  <c:v>Portfolio Investment</c:v>
                </c:pt>
              </c:strCache>
            </c:strRef>
          </c:tx>
          <c:invertIfNegative val="0"/>
          <c:cat>
            <c:strRef>
              <c:f>Sheet3!$A$20:$A$37</c:f>
              <c:strCache>
                <c:ptCount val="18"/>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strCache>
            </c:strRef>
          </c:cat>
          <c:val>
            <c:numRef>
              <c:f>Sheet3!$M$20:$M$37</c:f>
              <c:numCache>
                <c:formatCode>General</c:formatCode>
                <c:ptCount val="18"/>
                <c:pt idx="0">
                  <c:v>-88918</c:v>
                </c:pt>
                <c:pt idx="1">
                  <c:v>-156240</c:v>
                </c:pt>
                <c:pt idx="2">
                  <c:v>-70541</c:v>
                </c:pt>
                <c:pt idx="3">
                  <c:v>-68337</c:v>
                </c:pt>
                <c:pt idx="4">
                  <c:v>-138789</c:v>
                </c:pt>
                <c:pt idx="5">
                  <c:v>-139034</c:v>
                </c:pt>
                <c:pt idx="6">
                  <c:v>-115983</c:v>
                </c:pt>
                <c:pt idx="7">
                  <c:v>-188014</c:v>
                </c:pt>
                <c:pt idx="8">
                  <c:v>-300923</c:v>
                </c:pt>
                <c:pt idx="9">
                  <c:v>-343226</c:v>
                </c:pt>
                <c:pt idx="10">
                  <c:v>-514266</c:v>
                </c:pt>
                <c:pt idx="11">
                  <c:v>-421605</c:v>
                </c:pt>
                <c:pt idx="12">
                  <c:v>-418890</c:v>
                </c:pt>
                <c:pt idx="13">
                  <c:v>-258748</c:v>
                </c:pt>
                <c:pt idx="14">
                  <c:v>-146556</c:v>
                </c:pt>
                <c:pt idx="15">
                  <c:v>-168747</c:v>
                </c:pt>
                <c:pt idx="16">
                  <c:v>-285668</c:v>
                </c:pt>
                <c:pt idx="17">
                  <c:v>-145210</c:v>
                </c:pt>
              </c:numCache>
            </c:numRef>
          </c:val>
        </c:ser>
        <c:dLbls>
          <c:showLegendKey val="0"/>
          <c:showVal val="0"/>
          <c:showCatName val="0"/>
          <c:showSerName val="0"/>
          <c:showPercent val="0"/>
          <c:showBubbleSize val="0"/>
        </c:dLbls>
        <c:gapWidth val="150"/>
        <c:overlap val="100"/>
        <c:axId val="234086912"/>
        <c:axId val="233927168"/>
      </c:barChart>
      <c:lineChart>
        <c:grouping val="standard"/>
        <c:varyColors val="0"/>
        <c:ser>
          <c:idx val="5"/>
          <c:order val="5"/>
          <c:tx>
            <c:strRef>
              <c:f>Sheet3!$G$1</c:f>
              <c:strCache>
                <c:ptCount val="1"/>
                <c:pt idx="0">
                  <c:v>Net IIP</c:v>
                </c:pt>
              </c:strCache>
            </c:strRef>
          </c:tx>
          <c:spPr>
            <a:ln>
              <a:solidFill>
                <a:srgbClr val="FFC000"/>
              </a:solidFill>
            </a:ln>
          </c:spPr>
          <c:marker>
            <c:spPr>
              <a:solidFill>
                <a:srgbClr val="FFC000"/>
              </a:solidFill>
            </c:spPr>
          </c:marker>
          <c:val>
            <c:numRef>
              <c:f>Sheet3!$G$20:$G$37</c:f>
              <c:numCache>
                <c:formatCode>General</c:formatCode>
                <c:ptCount val="18"/>
                <c:pt idx="0">
                  <c:v>-176920</c:v>
                </c:pt>
                <c:pt idx="1">
                  <c:v>-75671</c:v>
                </c:pt>
                <c:pt idx="2">
                  <c:v>-114661</c:v>
                </c:pt>
                <c:pt idx="3">
                  <c:v>-79957</c:v>
                </c:pt>
                <c:pt idx="4">
                  <c:v>-45947</c:v>
                </c:pt>
                <c:pt idx="5">
                  <c:v>-126061</c:v>
                </c:pt>
                <c:pt idx="6">
                  <c:v>-84958</c:v>
                </c:pt>
                <c:pt idx="7">
                  <c:v>-164605</c:v>
                </c:pt>
                <c:pt idx="8">
                  <c:v>-136529</c:v>
                </c:pt>
                <c:pt idx="9">
                  <c:v>140872</c:v>
                </c:pt>
                <c:pt idx="10">
                  <c:v>-160503</c:v>
                </c:pt>
                <c:pt idx="11">
                  <c:v>-62549</c:v>
                </c:pt>
                <c:pt idx="12">
                  <c:v>-96664</c:v>
                </c:pt>
                <c:pt idx="13">
                  <c:v>-374471</c:v>
                </c:pt>
                <c:pt idx="14">
                  <c:v>-281839</c:v>
                </c:pt>
                <c:pt idx="15">
                  <c:v>-321334</c:v>
                </c:pt>
                <c:pt idx="16">
                  <c:v>-86357</c:v>
                </c:pt>
                <c:pt idx="17">
                  <c:v>468541</c:v>
                </c:pt>
              </c:numCache>
            </c:numRef>
          </c:val>
          <c:smooth val="0"/>
        </c:ser>
        <c:dLbls>
          <c:showLegendKey val="0"/>
          <c:showVal val="0"/>
          <c:showCatName val="0"/>
          <c:showSerName val="0"/>
          <c:showPercent val="0"/>
          <c:showBubbleSize val="0"/>
        </c:dLbls>
        <c:marker val="1"/>
        <c:smooth val="0"/>
        <c:axId val="234086912"/>
        <c:axId val="233927168"/>
      </c:lineChart>
      <c:catAx>
        <c:axId val="234086912"/>
        <c:scaling>
          <c:orientation val="minMax"/>
        </c:scaling>
        <c:delete val="0"/>
        <c:axPos val="b"/>
        <c:numFmt formatCode="General" sourceLinked="0"/>
        <c:majorTickMark val="none"/>
        <c:minorTickMark val="none"/>
        <c:tickLblPos val="low"/>
        <c:txPr>
          <a:bodyPr anchor="b" anchorCtr="0"/>
          <a:lstStyle/>
          <a:p>
            <a:pPr>
              <a:defRPr sz="1200" b="0"/>
            </a:pPr>
            <a:endParaRPr lang="en-US"/>
          </a:p>
        </c:txPr>
        <c:crossAx val="233927168"/>
        <c:crosses val="autoZero"/>
        <c:auto val="1"/>
        <c:lblAlgn val="ctr"/>
        <c:lblOffset val="100"/>
        <c:noMultiLvlLbl val="0"/>
      </c:catAx>
      <c:valAx>
        <c:axId val="233927168"/>
        <c:scaling>
          <c:orientation val="minMax"/>
        </c:scaling>
        <c:delete val="0"/>
        <c:axPos val="l"/>
        <c:majorGridlines>
          <c:spPr>
            <a:ln>
              <a:solidFill>
                <a:schemeClr val="bg1">
                  <a:lumMod val="85000"/>
                </a:schemeClr>
              </a:solidFill>
            </a:ln>
          </c:spPr>
        </c:majorGridlines>
        <c:title>
          <c:tx>
            <c:rich>
              <a:bodyPr rot="0" vert="horz"/>
              <a:lstStyle/>
              <a:p>
                <a:pPr>
                  <a:defRPr sz="1400"/>
                </a:pPr>
                <a:r>
                  <a:rPr lang="en-US" sz="1400"/>
                  <a:t>£m</a:t>
                </a:r>
              </a:p>
            </c:rich>
          </c:tx>
          <c:overlay val="0"/>
        </c:title>
        <c:numFmt formatCode="General" sourceLinked="1"/>
        <c:majorTickMark val="out"/>
        <c:minorTickMark val="none"/>
        <c:tickLblPos val="nextTo"/>
        <c:crossAx val="234086912"/>
        <c:crosses val="autoZero"/>
        <c:crossBetween val="between"/>
      </c:valAx>
    </c:plotArea>
    <c:legend>
      <c:legendPos val="t"/>
      <c:overlay val="0"/>
      <c:txPr>
        <a:bodyPr/>
        <a:lstStyle/>
        <a:p>
          <a:pPr>
            <a:defRPr sz="1400"/>
          </a:pPr>
          <a:endParaRPr lang="en-US"/>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0.26118481662006243"/>
          <c:y val="0.30636997077511785"/>
          <c:w val="0.70273578435152451"/>
          <c:h val="0.60116555516794501"/>
        </c:manualLayout>
      </c:layout>
      <c:barChart>
        <c:barDir val="col"/>
        <c:grouping val="clustered"/>
        <c:varyColors val="0"/>
        <c:ser>
          <c:idx val="0"/>
          <c:order val="0"/>
          <c:tx>
            <c:strRef>
              <c:f>Sheet5!$AB$35</c:f>
              <c:strCache>
                <c:ptCount val="1"/>
                <c:pt idx="0">
                  <c:v>2016</c:v>
                </c:pt>
              </c:strCache>
            </c:strRef>
          </c:tx>
          <c:invertIfNegative val="0"/>
          <c:cat>
            <c:strRef>
              <c:f>Sheet5!$AA$36:$AA$41</c:f>
              <c:strCache>
                <c:ptCount val="6"/>
                <c:pt idx="0">
                  <c:v>Total</c:v>
                </c:pt>
                <c:pt idx="1">
                  <c:v>PI</c:v>
                </c:pt>
                <c:pt idx="2">
                  <c:v>OI</c:v>
                </c:pt>
                <c:pt idx="3">
                  <c:v>FDI</c:v>
                </c:pt>
                <c:pt idx="4">
                  <c:v>FI</c:v>
                </c:pt>
                <c:pt idx="5">
                  <c:v>Reserves</c:v>
                </c:pt>
              </c:strCache>
            </c:strRef>
          </c:cat>
          <c:val>
            <c:numRef>
              <c:f>Sheet5!$AB$36:$AB$41</c:f>
              <c:numCache>
                <c:formatCode>General</c:formatCode>
                <c:ptCount val="6"/>
                <c:pt idx="0">
                  <c:v>5.7230254939455163</c:v>
                </c:pt>
                <c:pt idx="1">
                  <c:v>1.495403521380547</c:v>
                </c:pt>
                <c:pt idx="2">
                  <c:v>2.1018463764096067</c:v>
                </c:pt>
                <c:pt idx="3">
                  <c:v>0.77863383715612766</c:v>
                </c:pt>
                <c:pt idx="4">
                  <c:v>1.2904419744519207</c:v>
                </c:pt>
                <c:pt idx="5">
                  <c:v>5.669978454731478E-2</c:v>
                </c:pt>
              </c:numCache>
            </c:numRef>
          </c:val>
        </c:ser>
        <c:ser>
          <c:idx val="1"/>
          <c:order val="1"/>
          <c:tx>
            <c:strRef>
              <c:f>Sheet5!$AC$35</c:f>
              <c:strCache>
                <c:ptCount val="1"/>
                <c:pt idx="0">
                  <c:v>2006</c:v>
                </c:pt>
              </c:strCache>
            </c:strRef>
          </c:tx>
          <c:invertIfNegative val="0"/>
          <c:cat>
            <c:strRef>
              <c:f>Sheet5!$AA$36:$AA$41</c:f>
              <c:strCache>
                <c:ptCount val="6"/>
                <c:pt idx="0">
                  <c:v>Total</c:v>
                </c:pt>
                <c:pt idx="1">
                  <c:v>PI</c:v>
                </c:pt>
                <c:pt idx="2">
                  <c:v>OI</c:v>
                </c:pt>
                <c:pt idx="3">
                  <c:v>FDI</c:v>
                </c:pt>
                <c:pt idx="4">
                  <c:v>FI</c:v>
                </c:pt>
                <c:pt idx="5">
                  <c:v>Reserves</c:v>
                </c:pt>
              </c:strCache>
            </c:strRef>
          </c:cat>
          <c:val>
            <c:numRef>
              <c:f>Sheet5!$AC$36:$AC$41</c:f>
              <c:numCache>
                <c:formatCode>General</c:formatCode>
                <c:ptCount val="6"/>
                <c:pt idx="0">
                  <c:v>4.3656161808793907</c:v>
                </c:pt>
                <c:pt idx="1">
                  <c:v>1.0690951908571051</c:v>
                </c:pt>
                <c:pt idx="2">
                  <c:v>2.0126157219759775</c:v>
                </c:pt>
                <c:pt idx="3">
                  <c:v>0.68165980143496629</c:v>
                </c:pt>
                <c:pt idx="4">
                  <c:v>0.58649230168914923</c:v>
                </c:pt>
                <c:pt idx="5">
                  <c:v>1.5753164922192513E-2</c:v>
                </c:pt>
              </c:numCache>
            </c:numRef>
          </c:val>
        </c:ser>
        <c:ser>
          <c:idx val="2"/>
          <c:order val="2"/>
          <c:tx>
            <c:strRef>
              <c:f>Sheet5!$AD$35</c:f>
              <c:strCache>
                <c:ptCount val="1"/>
                <c:pt idx="0">
                  <c:v>1996</c:v>
                </c:pt>
              </c:strCache>
            </c:strRef>
          </c:tx>
          <c:invertIfNegative val="0"/>
          <c:cat>
            <c:strRef>
              <c:f>Sheet5!$AA$36:$AA$41</c:f>
              <c:strCache>
                <c:ptCount val="6"/>
                <c:pt idx="0">
                  <c:v>Total</c:v>
                </c:pt>
                <c:pt idx="1">
                  <c:v>PI</c:v>
                </c:pt>
                <c:pt idx="2">
                  <c:v>OI</c:v>
                </c:pt>
                <c:pt idx="3">
                  <c:v>FDI</c:v>
                </c:pt>
                <c:pt idx="4">
                  <c:v>FI</c:v>
                </c:pt>
                <c:pt idx="5">
                  <c:v>Reserves</c:v>
                </c:pt>
              </c:strCache>
            </c:strRef>
          </c:cat>
          <c:val>
            <c:numRef>
              <c:f>Sheet5!$AD$36:$AD$41</c:f>
              <c:numCache>
                <c:formatCode>General</c:formatCode>
                <c:ptCount val="6"/>
                <c:pt idx="0">
                  <c:v>1.8934931123306082</c:v>
                </c:pt>
                <c:pt idx="1">
                  <c:v>0.61405420539814093</c:v>
                </c:pt>
                <c:pt idx="2">
                  <c:v>0.93898868854294992</c:v>
                </c:pt>
                <c:pt idx="3">
                  <c:v>0.30984320752603878</c:v>
                </c:pt>
                <c:pt idx="4">
                  <c:v>0</c:v>
                </c:pt>
                <c:pt idx="5">
                  <c:v>3.0607010863478553E-2</c:v>
                </c:pt>
              </c:numCache>
            </c:numRef>
          </c:val>
        </c:ser>
        <c:dLbls>
          <c:showLegendKey val="0"/>
          <c:showVal val="0"/>
          <c:showCatName val="0"/>
          <c:showSerName val="0"/>
          <c:showPercent val="0"/>
          <c:showBubbleSize val="0"/>
        </c:dLbls>
        <c:gapWidth val="150"/>
        <c:axId val="232142336"/>
        <c:axId val="233930048"/>
      </c:barChart>
      <c:catAx>
        <c:axId val="232142336"/>
        <c:scaling>
          <c:orientation val="minMax"/>
        </c:scaling>
        <c:delete val="1"/>
        <c:axPos val="b"/>
        <c:numFmt formatCode="General" sourceLinked="0"/>
        <c:majorTickMark val="out"/>
        <c:minorTickMark val="none"/>
        <c:tickLblPos val="nextTo"/>
        <c:crossAx val="233930048"/>
        <c:crosses val="autoZero"/>
        <c:auto val="1"/>
        <c:lblAlgn val="ctr"/>
        <c:lblOffset val="100"/>
        <c:noMultiLvlLbl val="0"/>
      </c:catAx>
      <c:valAx>
        <c:axId val="233930048"/>
        <c:scaling>
          <c:orientation val="minMax"/>
          <c:max val="6"/>
        </c:scaling>
        <c:delete val="0"/>
        <c:axPos val="l"/>
        <c:majorGridlines>
          <c:spPr>
            <a:ln>
              <a:solidFill>
                <a:schemeClr val="bg1">
                  <a:lumMod val="95000"/>
                </a:schemeClr>
              </a:solidFill>
            </a:ln>
          </c:spPr>
        </c:majorGridlines>
        <c:title>
          <c:tx>
            <c:rich>
              <a:bodyPr rot="0" vert="horz"/>
              <a:lstStyle/>
              <a:p>
                <a:pPr>
                  <a:defRPr sz="1400" b="0"/>
                </a:pPr>
                <a:r>
                  <a:rPr lang="en-US" sz="1400" b="1" i="0" baseline="0" dirty="0">
                    <a:effectLst/>
                  </a:rPr>
                  <a:t>% GDP</a:t>
                </a:r>
                <a:endParaRPr lang="en-GB" sz="1400" dirty="0">
                  <a:effectLst/>
                </a:endParaRPr>
              </a:p>
            </c:rich>
          </c:tx>
          <c:layout>
            <c:manualLayout>
              <c:xMode val="edge"/>
              <c:yMode val="edge"/>
              <c:x val="2.834809923661024E-2"/>
              <c:y val="0.81507051436760136"/>
            </c:manualLayout>
          </c:layout>
          <c:overlay val="0"/>
        </c:title>
        <c:numFmt formatCode="0%" sourceLinked="0"/>
        <c:majorTickMark val="out"/>
        <c:minorTickMark val="none"/>
        <c:tickLblPos val="nextTo"/>
        <c:txPr>
          <a:bodyPr/>
          <a:lstStyle/>
          <a:p>
            <a:pPr>
              <a:defRPr sz="1400"/>
            </a:pPr>
            <a:endParaRPr lang="en-US"/>
          </a:p>
        </c:txPr>
        <c:crossAx val="232142336"/>
        <c:crosses val="autoZero"/>
        <c:crossBetween val="between"/>
      </c:valAx>
    </c:plotArea>
    <c:legend>
      <c:legendPos val="t"/>
      <c:overlay val="0"/>
      <c:txPr>
        <a:bodyPr/>
        <a:lstStyle/>
        <a:p>
          <a:pPr>
            <a:defRPr sz="1600"/>
          </a:pPr>
          <a:endParaRPr lang="en-US"/>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0.14233114725739898"/>
          <c:y val="9.246457345977932E-2"/>
          <c:w val="0.70517606475804773"/>
          <c:h val="0.66050669775677151"/>
        </c:manualLayout>
      </c:layout>
      <c:barChart>
        <c:barDir val="col"/>
        <c:grouping val="clustered"/>
        <c:varyColors val="0"/>
        <c:ser>
          <c:idx val="0"/>
          <c:order val="0"/>
          <c:tx>
            <c:strRef>
              <c:f>Sheet5!$AB$35</c:f>
              <c:strCache>
                <c:ptCount val="1"/>
                <c:pt idx="0">
                  <c:v>2016</c:v>
                </c:pt>
              </c:strCache>
            </c:strRef>
          </c:tx>
          <c:invertIfNegative val="0"/>
          <c:cat>
            <c:strRef>
              <c:f>Sheet5!$AA$44:$AA$48</c:f>
              <c:strCache>
                <c:ptCount val="5"/>
                <c:pt idx="0">
                  <c:v>Total</c:v>
                </c:pt>
                <c:pt idx="1">
                  <c:v>PI</c:v>
                </c:pt>
                <c:pt idx="2">
                  <c:v>OI</c:v>
                </c:pt>
                <c:pt idx="3">
                  <c:v>FDI</c:v>
                </c:pt>
                <c:pt idx="4">
                  <c:v>FD</c:v>
                </c:pt>
              </c:strCache>
            </c:strRef>
          </c:cat>
          <c:val>
            <c:numRef>
              <c:f>Sheet5!$AB$44:$AB$49</c:f>
              <c:numCache>
                <c:formatCode>General</c:formatCode>
                <c:ptCount val="6"/>
                <c:pt idx="0">
                  <c:v>-5.4814643152301175</c:v>
                </c:pt>
                <c:pt idx="1">
                  <c:v>-1.5702680450001727</c:v>
                </c:pt>
                <c:pt idx="2">
                  <c:v>-1.9553844353350653</c:v>
                </c:pt>
                <c:pt idx="3">
                  <c:v>-0.6749448479277308</c:v>
                </c:pt>
                <c:pt idx="4">
                  <c:v>-1.280866986967149</c:v>
                </c:pt>
              </c:numCache>
            </c:numRef>
          </c:val>
        </c:ser>
        <c:ser>
          <c:idx val="1"/>
          <c:order val="1"/>
          <c:tx>
            <c:strRef>
              <c:f>Sheet5!$AC$35</c:f>
              <c:strCache>
                <c:ptCount val="1"/>
                <c:pt idx="0">
                  <c:v>2006</c:v>
                </c:pt>
              </c:strCache>
            </c:strRef>
          </c:tx>
          <c:invertIfNegative val="0"/>
          <c:cat>
            <c:strRef>
              <c:f>Sheet5!$AA$44:$AA$48</c:f>
              <c:strCache>
                <c:ptCount val="5"/>
                <c:pt idx="0">
                  <c:v>Total</c:v>
                </c:pt>
                <c:pt idx="1">
                  <c:v>PI</c:v>
                </c:pt>
                <c:pt idx="2">
                  <c:v>OI</c:v>
                </c:pt>
                <c:pt idx="3">
                  <c:v>FDI</c:v>
                </c:pt>
                <c:pt idx="4">
                  <c:v>FD</c:v>
                </c:pt>
              </c:strCache>
            </c:strRef>
          </c:cat>
          <c:val>
            <c:numRef>
              <c:f>Sheet5!$AC$44:$AC$49</c:f>
              <c:numCache>
                <c:formatCode>General</c:formatCode>
                <c:ptCount val="6"/>
                <c:pt idx="0">
                  <c:v>-4.4786967143065199</c:v>
                </c:pt>
                <c:pt idx="1">
                  <c:v>-1.1982572661997026</c:v>
                </c:pt>
                <c:pt idx="2">
                  <c:v>-2.1367010065647918</c:v>
                </c:pt>
                <c:pt idx="3">
                  <c:v>-0.53199133854156644</c:v>
                </c:pt>
                <c:pt idx="4">
                  <c:v>-0.61174710300045887</c:v>
                </c:pt>
              </c:numCache>
            </c:numRef>
          </c:val>
        </c:ser>
        <c:ser>
          <c:idx val="2"/>
          <c:order val="2"/>
          <c:tx>
            <c:strRef>
              <c:f>Sheet5!$AD$43</c:f>
              <c:strCache>
                <c:ptCount val="1"/>
                <c:pt idx="0">
                  <c:v>1996</c:v>
                </c:pt>
              </c:strCache>
            </c:strRef>
          </c:tx>
          <c:invertIfNegative val="0"/>
          <c:cat>
            <c:strRef>
              <c:f>Sheet5!$AA$44:$AA$48</c:f>
              <c:strCache>
                <c:ptCount val="5"/>
                <c:pt idx="0">
                  <c:v>Total</c:v>
                </c:pt>
                <c:pt idx="1">
                  <c:v>PI</c:v>
                </c:pt>
                <c:pt idx="2">
                  <c:v>OI</c:v>
                </c:pt>
                <c:pt idx="3">
                  <c:v>FDI</c:v>
                </c:pt>
                <c:pt idx="4">
                  <c:v>FD</c:v>
                </c:pt>
              </c:strCache>
            </c:strRef>
          </c:cat>
          <c:val>
            <c:numRef>
              <c:f>Sheet5!$AD$44:$AD$49</c:f>
              <c:numCache>
                <c:formatCode>General</c:formatCode>
                <c:ptCount val="6"/>
                <c:pt idx="0">
                  <c:v>-1.9661384253555829</c:v>
                </c:pt>
                <c:pt idx="1">
                  <c:v>-0.53761451450330389</c:v>
                </c:pt>
                <c:pt idx="2">
                  <c:v>-1.2006417291969986</c:v>
                </c:pt>
                <c:pt idx="3">
                  <c:v>-0.22788218165528054</c:v>
                </c:pt>
                <c:pt idx="4">
                  <c:v>0</c:v>
                </c:pt>
              </c:numCache>
            </c:numRef>
          </c:val>
        </c:ser>
        <c:dLbls>
          <c:showLegendKey val="0"/>
          <c:showVal val="0"/>
          <c:showCatName val="0"/>
          <c:showSerName val="0"/>
          <c:showPercent val="0"/>
          <c:showBubbleSize val="0"/>
        </c:dLbls>
        <c:gapWidth val="150"/>
        <c:axId val="232142848"/>
        <c:axId val="232260160"/>
      </c:barChart>
      <c:catAx>
        <c:axId val="232142848"/>
        <c:scaling>
          <c:orientation val="minMax"/>
        </c:scaling>
        <c:delete val="0"/>
        <c:axPos val="b"/>
        <c:numFmt formatCode="General" sourceLinked="0"/>
        <c:majorTickMark val="none"/>
        <c:minorTickMark val="none"/>
        <c:tickLblPos val="low"/>
        <c:txPr>
          <a:bodyPr/>
          <a:lstStyle/>
          <a:p>
            <a:pPr>
              <a:defRPr sz="1600" b="1"/>
            </a:pPr>
            <a:endParaRPr lang="en-US"/>
          </a:p>
        </c:txPr>
        <c:crossAx val="232260160"/>
        <c:crosses val="autoZero"/>
        <c:auto val="1"/>
        <c:lblAlgn val="ctr"/>
        <c:lblOffset val="100"/>
        <c:noMultiLvlLbl val="0"/>
      </c:catAx>
      <c:valAx>
        <c:axId val="232260160"/>
        <c:scaling>
          <c:orientation val="minMax"/>
        </c:scaling>
        <c:delete val="0"/>
        <c:axPos val="l"/>
        <c:majorGridlines>
          <c:spPr>
            <a:ln>
              <a:solidFill>
                <a:schemeClr val="bg1">
                  <a:lumMod val="95000"/>
                </a:schemeClr>
              </a:solidFill>
            </a:ln>
          </c:spPr>
        </c:majorGridlines>
        <c:numFmt formatCode="0%" sourceLinked="0"/>
        <c:majorTickMark val="out"/>
        <c:minorTickMark val="none"/>
        <c:tickLblPos val="nextTo"/>
        <c:txPr>
          <a:bodyPr/>
          <a:lstStyle/>
          <a:p>
            <a:pPr>
              <a:defRPr sz="1400"/>
            </a:pPr>
            <a:endParaRPr lang="en-US"/>
          </a:p>
        </c:txPr>
        <c:crossAx val="232142848"/>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Sheet1!$C$2</c:f>
              <c:strCache>
                <c:ptCount val="1"/>
                <c:pt idx="0">
                  <c:v>Rate of return on foreign liabilities U.K. </c:v>
                </c:pt>
              </c:strCache>
            </c:strRef>
          </c:tx>
          <c:marker>
            <c:symbol val="none"/>
          </c:marker>
          <c:cat>
            <c:strRef>
              <c:f>Sheet1!$B$3:$B$158</c:f>
              <c:strCache>
                <c:ptCount val="156"/>
                <c:pt idx="0">
                  <c:v>1978</c:v>
                </c:pt>
                <c:pt idx="1">
                  <c:v>1978</c:v>
                </c:pt>
                <c:pt idx="2">
                  <c:v>1978</c:v>
                </c:pt>
                <c:pt idx="3">
                  <c:v>1978</c:v>
                </c:pt>
                <c:pt idx="4">
                  <c:v>1979</c:v>
                </c:pt>
                <c:pt idx="5">
                  <c:v>1979</c:v>
                </c:pt>
                <c:pt idx="6">
                  <c:v>1979</c:v>
                </c:pt>
                <c:pt idx="7">
                  <c:v>1979</c:v>
                </c:pt>
                <c:pt idx="8">
                  <c:v>1980</c:v>
                </c:pt>
                <c:pt idx="9">
                  <c:v>1980</c:v>
                </c:pt>
                <c:pt idx="10">
                  <c:v>1980</c:v>
                </c:pt>
                <c:pt idx="11">
                  <c:v>1980</c:v>
                </c:pt>
                <c:pt idx="12">
                  <c:v>1981</c:v>
                </c:pt>
                <c:pt idx="13">
                  <c:v>1981</c:v>
                </c:pt>
                <c:pt idx="14">
                  <c:v>1981</c:v>
                </c:pt>
                <c:pt idx="15">
                  <c:v>1981</c:v>
                </c:pt>
                <c:pt idx="16">
                  <c:v>1982</c:v>
                </c:pt>
                <c:pt idx="17">
                  <c:v>1982</c:v>
                </c:pt>
                <c:pt idx="18">
                  <c:v>1982</c:v>
                </c:pt>
                <c:pt idx="19">
                  <c:v>1982</c:v>
                </c:pt>
                <c:pt idx="20">
                  <c:v>1983</c:v>
                </c:pt>
                <c:pt idx="21">
                  <c:v>1983</c:v>
                </c:pt>
                <c:pt idx="22">
                  <c:v>1983</c:v>
                </c:pt>
                <c:pt idx="23">
                  <c:v>1983</c:v>
                </c:pt>
                <c:pt idx="24">
                  <c:v>1984</c:v>
                </c:pt>
                <c:pt idx="25">
                  <c:v>1984</c:v>
                </c:pt>
                <c:pt idx="26">
                  <c:v>1984</c:v>
                </c:pt>
                <c:pt idx="27">
                  <c:v>1984</c:v>
                </c:pt>
                <c:pt idx="28">
                  <c:v>1985</c:v>
                </c:pt>
                <c:pt idx="29">
                  <c:v>1985</c:v>
                </c:pt>
                <c:pt idx="30">
                  <c:v>1985</c:v>
                </c:pt>
                <c:pt idx="31">
                  <c:v>1985</c:v>
                </c:pt>
                <c:pt idx="32">
                  <c:v>1986</c:v>
                </c:pt>
                <c:pt idx="33">
                  <c:v>1986</c:v>
                </c:pt>
                <c:pt idx="34">
                  <c:v>1986</c:v>
                </c:pt>
                <c:pt idx="35">
                  <c:v>1986</c:v>
                </c:pt>
                <c:pt idx="36">
                  <c:v>1987</c:v>
                </c:pt>
                <c:pt idx="37">
                  <c:v>1987</c:v>
                </c:pt>
                <c:pt idx="38">
                  <c:v>1987</c:v>
                </c:pt>
                <c:pt idx="39">
                  <c:v>1987</c:v>
                </c:pt>
                <c:pt idx="40">
                  <c:v>1988</c:v>
                </c:pt>
                <c:pt idx="41">
                  <c:v>1988</c:v>
                </c:pt>
                <c:pt idx="42">
                  <c:v>1988</c:v>
                </c:pt>
                <c:pt idx="43">
                  <c:v>1988</c:v>
                </c:pt>
                <c:pt idx="44">
                  <c:v>1989</c:v>
                </c:pt>
                <c:pt idx="45">
                  <c:v>1989</c:v>
                </c:pt>
                <c:pt idx="46">
                  <c:v>1989</c:v>
                </c:pt>
                <c:pt idx="47">
                  <c:v>1989</c:v>
                </c:pt>
                <c:pt idx="48">
                  <c:v>1990</c:v>
                </c:pt>
                <c:pt idx="49">
                  <c:v>1990</c:v>
                </c:pt>
                <c:pt idx="50">
                  <c:v>1990</c:v>
                </c:pt>
                <c:pt idx="51">
                  <c:v>1990</c:v>
                </c:pt>
                <c:pt idx="52">
                  <c:v>1991</c:v>
                </c:pt>
                <c:pt idx="53">
                  <c:v>1991</c:v>
                </c:pt>
                <c:pt idx="54">
                  <c:v>1991</c:v>
                </c:pt>
                <c:pt idx="55">
                  <c:v>1991</c:v>
                </c:pt>
                <c:pt idx="56">
                  <c:v>1992</c:v>
                </c:pt>
                <c:pt idx="57">
                  <c:v>1992</c:v>
                </c:pt>
                <c:pt idx="58">
                  <c:v>1992</c:v>
                </c:pt>
                <c:pt idx="59">
                  <c:v>1992</c:v>
                </c:pt>
                <c:pt idx="60">
                  <c:v>1993</c:v>
                </c:pt>
                <c:pt idx="61">
                  <c:v>1993</c:v>
                </c:pt>
                <c:pt idx="62">
                  <c:v>1993</c:v>
                </c:pt>
                <c:pt idx="63">
                  <c:v>1993</c:v>
                </c:pt>
                <c:pt idx="64">
                  <c:v>1994</c:v>
                </c:pt>
                <c:pt idx="65">
                  <c:v>1994</c:v>
                </c:pt>
                <c:pt idx="66">
                  <c:v>1994</c:v>
                </c:pt>
                <c:pt idx="67">
                  <c:v>1994</c:v>
                </c:pt>
                <c:pt idx="68">
                  <c:v>1995</c:v>
                </c:pt>
                <c:pt idx="69">
                  <c:v>1995</c:v>
                </c:pt>
                <c:pt idx="70">
                  <c:v>1995</c:v>
                </c:pt>
                <c:pt idx="71">
                  <c:v>1995</c:v>
                </c:pt>
                <c:pt idx="72">
                  <c:v>1996</c:v>
                </c:pt>
                <c:pt idx="73">
                  <c:v>1996</c:v>
                </c:pt>
                <c:pt idx="74">
                  <c:v>1996</c:v>
                </c:pt>
                <c:pt idx="75">
                  <c:v>1996</c:v>
                </c:pt>
                <c:pt idx="76">
                  <c:v>1997</c:v>
                </c:pt>
                <c:pt idx="77">
                  <c:v>1997</c:v>
                </c:pt>
                <c:pt idx="78">
                  <c:v>1997</c:v>
                </c:pt>
                <c:pt idx="79">
                  <c:v>1997</c:v>
                </c:pt>
                <c:pt idx="80">
                  <c:v>1998</c:v>
                </c:pt>
                <c:pt idx="81">
                  <c:v>1998</c:v>
                </c:pt>
                <c:pt idx="82">
                  <c:v>1998</c:v>
                </c:pt>
                <c:pt idx="83">
                  <c:v>1998</c:v>
                </c:pt>
                <c:pt idx="84">
                  <c:v>1999</c:v>
                </c:pt>
                <c:pt idx="85">
                  <c:v>1999</c:v>
                </c:pt>
                <c:pt idx="86">
                  <c:v>1999</c:v>
                </c:pt>
                <c:pt idx="87">
                  <c:v>1999</c:v>
                </c:pt>
                <c:pt idx="88">
                  <c:v>2000</c:v>
                </c:pt>
                <c:pt idx="89">
                  <c:v>2000</c:v>
                </c:pt>
                <c:pt idx="90">
                  <c:v>2000</c:v>
                </c:pt>
                <c:pt idx="91">
                  <c:v>2000</c:v>
                </c:pt>
                <c:pt idx="92">
                  <c:v>2001</c:v>
                </c:pt>
                <c:pt idx="93">
                  <c:v>2001</c:v>
                </c:pt>
                <c:pt idx="94">
                  <c:v>2001</c:v>
                </c:pt>
                <c:pt idx="95">
                  <c:v>2001</c:v>
                </c:pt>
                <c:pt idx="96">
                  <c:v>2002</c:v>
                </c:pt>
                <c:pt idx="97">
                  <c:v>2002</c:v>
                </c:pt>
                <c:pt idx="98">
                  <c:v>2002</c:v>
                </c:pt>
                <c:pt idx="99">
                  <c:v>2002</c:v>
                </c:pt>
                <c:pt idx="100">
                  <c:v>2003</c:v>
                </c:pt>
                <c:pt idx="101">
                  <c:v>2003</c:v>
                </c:pt>
                <c:pt idx="102">
                  <c:v>2003</c:v>
                </c:pt>
                <c:pt idx="103">
                  <c:v>2003</c:v>
                </c:pt>
                <c:pt idx="104">
                  <c:v>2004</c:v>
                </c:pt>
                <c:pt idx="105">
                  <c:v>2004</c:v>
                </c:pt>
                <c:pt idx="106">
                  <c:v>2004</c:v>
                </c:pt>
                <c:pt idx="107">
                  <c:v>2004</c:v>
                </c:pt>
                <c:pt idx="108">
                  <c:v>2005</c:v>
                </c:pt>
                <c:pt idx="109">
                  <c:v>2005</c:v>
                </c:pt>
                <c:pt idx="110">
                  <c:v>2005</c:v>
                </c:pt>
                <c:pt idx="111">
                  <c:v>2005</c:v>
                </c:pt>
                <c:pt idx="112">
                  <c:v>2006</c:v>
                </c:pt>
                <c:pt idx="113">
                  <c:v>2006</c:v>
                </c:pt>
                <c:pt idx="114">
                  <c:v>2006</c:v>
                </c:pt>
                <c:pt idx="115">
                  <c:v>2006</c:v>
                </c:pt>
                <c:pt idx="116">
                  <c:v>2007</c:v>
                </c:pt>
                <c:pt idx="117">
                  <c:v>2007</c:v>
                </c:pt>
                <c:pt idx="118">
                  <c:v>2007</c:v>
                </c:pt>
                <c:pt idx="119">
                  <c:v>2007</c:v>
                </c:pt>
                <c:pt idx="120">
                  <c:v>2008</c:v>
                </c:pt>
                <c:pt idx="121">
                  <c:v>2008</c:v>
                </c:pt>
                <c:pt idx="122">
                  <c:v>2008</c:v>
                </c:pt>
                <c:pt idx="123">
                  <c:v>2008</c:v>
                </c:pt>
                <c:pt idx="124">
                  <c:v>2009</c:v>
                </c:pt>
                <c:pt idx="125">
                  <c:v>2009</c:v>
                </c:pt>
                <c:pt idx="126">
                  <c:v>2009</c:v>
                </c:pt>
                <c:pt idx="127">
                  <c:v>2009</c:v>
                </c:pt>
                <c:pt idx="128">
                  <c:v>2010</c:v>
                </c:pt>
                <c:pt idx="129">
                  <c:v>2010</c:v>
                </c:pt>
                <c:pt idx="130">
                  <c:v>2010</c:v>
                </c:pt>
                <c:pt idx="131">
                  <c:v>2010</c:v>
                </c:pt>
                <c:pt idx="132">
                  <c:v>2011</c:v>
                </c:pt>
                <c:pt idx="133">
                  <c:v>2011</c:v>
                </c:pt>
                <c:pt idx="134">
                  <c:v>2011</c:v>
                </c:pt>
                <c:pt idx="135">
                  <c:v>2011</c:v>
                </c:pt>
                <c:pt idx="136">
                  <c:v>2012</c:v>
                </c:pt>
                <c:pt idx="137">
                  <c:v>2012</c:v>
                </c:pt>
                <c:pt idx="138">
                  <c:v>2012</c:v>
                </c:pt>
                <c:pt idx="139">
                  <c:v>2012</c:v>
                </c:pt>
                <c:pt idx="140">
                  <c:v>2013</c:v>
                </c:pt>
                <c:pt idx="141">
                  <c:v>2013</c:v>
                </c:pt>
                <c:pt idx="142">
                  <c:v>2013</c:v>
                </c:pt>
                <c:pt idx="143">
                  <c:v>2013</c:v>
                </c:pt>
                <c:pt idx="144">
                  <c:v>2014</c:v>
                </c:pt>
                <c:pt idx="145">
                  <c:v>2014</c:v>
                </c:pt>
                <c:pt idx="146">
                  <c:v>2014</c:v>
                </c:pt>
                <c:pt idx="147">
                  <c:v>2014</c:v>
                </c:pt>
                <c:pt idx="148">
                  <c:v>2015</c:v>
                </c:pt>
                <c:pt idx="149">
                  <c:v>2015</c:v>
                </c:pt>
                <c:pt idx="150">
                  <c:v>2015</c:v>
                </c:pt>
                <c:pt idx="151">
                  <c:v>2015</c:v>
                </c:pt>
                <c:pt idx="152">
                  <c:v>2016</c:v>
                </c:pt>
                <c:pt idx="153">
                  <c:v>2016</c:v>
                </c:pt>
                <c:pt idx="154">
                  <c:v>2016</c:v>
                </c:pt>
                <c:pt idx="155">
                  <c:v>2016</c:v>
                </c:pt>
              </c:strCache>
            </c:strRef>
          </c:cat>
          <c:val>
            <c:numRef>
              <c:f>Sheet1!$E$3:$E$158</c:f>
              <c:numCache>
                <c:formatCode>General</c:formatCode>
                <c:ptCount val="156"/>
                <c:pt idx="0">
                  <c:v>6.4799999999999996E-2</c:v>
                </c:pt>
                <c:pt idx="1">
                  <c:v>7.0000000000000007E-2</c:v>
                </c:pt>
                <c:pt idx="2">
                  <c:v>7.7600000000000002E-2</c:v>
                </c:pt>
                <c:pt idx="3">
                  <c:v>9.0800000000000006E-2</c:v>
                </c:pt>
                <c:pt idx="4">
                  <c:v>9.0800000000000006E-2</c:v>
                </c:pt>
                <c:pt idx="5">
                  <c:v>9.2399999999999996E-2</c:v>
                </c:pt>
                <c:pt idx="6">
                  <c:v>0.104</c:v>
                </c:pt>
                <c:pt idx="7">
                  <c:v>0.12640000000000001</c:v>
                </c:pt>
                <c:pt idx="8">
                  <c:v>0.13919999999999999</c:v>
                </c:pt>
                <c:pt idx="9">
                  <c:v>0.1232</c:v>
                </c:pt>
                <c:pt idx="10">
                  <c:v>0.11</c:v>
                </c:pt>
                <c:pt idx="11">
                  <c:v>0.14000000000000001</c:v>
                </c:pt>
                <c:pt idx="12">
                  <c:v>0.1396</c:v>
                </c:pt>
                <c:pt idx="13">
                  <c:v>0.14799999999999999</c:v>
                </c:pt>
                <c:pt idx="14">
                  <c:v>0.15559999999999999</c:v>
                </c:pt>
                <c:pt idx="15">
                  <c:v>0.1336</c:v>
                </c:pt>
                <c:pt idx="16">
                  <c:v>0.1328</c:v>
                </c:pt>
                <c:pt idx="17">
                  <c:v>0.13120000000000001</c:v>
                </c:pt>
                <c:pt idx="18">
                  <c:v>0.1124</c:v>
                </c:pt>
                <c:pt idx="19">
                  <c:v>9.3600000000000003E-2</c:v>
                </c:pt>
                <c:pt idx="20">
                  <c:v>9.0800000000000006E-2</c:v>
                </c:pt>
                <c:pt idx="21">
                  <c:v>9.0800000000000006E-2</c:v>
                </c:pt>
                <c:pt idx="22">
                  <c:v>9.5200000000000007E-2</c:v>
                </c:pt>
                <c:pt idx="23">
                  <c:v>9.4E-2</c:v>
                </c:pt>
                <c:pt idx="24">
                  <c:v>9.4799999999999995E-2</c:v>
                </c:pt>
                <c:pt idx="25">
                  <c:v>0.1012</c:v>
                </c:pt>
                <c:pt idx="26">
                  <c:v>0.1056</c:v>
                </c:pt>
                <c:pt idx="27">
                  <c:v>9.2799999999999994E-2</c:v>
                </c:pt>
                <c:pt idx="28">
                  <c:v>9.2399999999999996E-2</c:v>
                </c:pt>
                <c:pt idx="29">
                  <c:v>8.7599999999999997E-2</c:v>
                </c:pt>
                <c:pt idx="30">
                  <c:v>8.4000000000000005E-2</c:v>
                </c:pt>
                <c:pt idx="31">
                  <c:v>8.3199999999999996E-2</c:v>
                </c:pt>
                <c:pt idx="32">
                  <c:v>8.3199999999999996E-2</c:v>
                </c:pt>
                <c:pt idx="33">
                  <c:v>7.2400000000000006E-2</c:v>
                </c:pt>
                <c:pt idx="34">
                  <c:v>6.7599999999999993E-2</c:v>
                </c:pt>
                <c:pt idx="35">
                  <c:v>6.8400000000000002E-2</c:v>
                </c:pt>
                <c:pt idx="36">
                  <c:v>6.88E-2</c:v>
                </c:pt>
                <c:pt idx="37">
                  <c:v>7.0800000000000002E-2</c:v>
                </c:pt>
                <c:pt idx="38">
                  <c:v>7.2400000000000006E-2</c:v>
                </c:pt>
                <c:pt idx="39">
                  <c:v>7.5200000000000003E-2</c:v>
                </c:pt>
                <c:pt idx="40">
                  <c:v>6.7599999999999993E-2</c:v>
                </c:pt>
                <c:pt idx="41">
                  <c:v>6.9599999999999995E-2</c:v>
                </c:pt>
                <c:pt idx="42">
                  <c:v>8.0799999999999997E-2</c:v>
                </c:pt>
                <c:pt idx="43">
                  <c:v>8.6800000000000002E-2</c:v>
                </c:pt>
                <c:pt idx="44">
                  <c:v>9.4799999999999995E-2</c:v>
                </c:pt>
                <c:pt idx="45">
                  <c:v>9.64E-2</c:v>
                </c:pt>
                <c:pt idx="46">
                  <c:v>9.4E-2</c:v>
                </c:pt>
                <c:pt idx="47">
                  <c:v>9.6799999999999997E-2</c:v>
                </c:pt>
                <c:pt idx="48">
                  <c:v>9.7600000000000006E-2</c:v>
                </c:pt>
                <c:pt idx="49">
                  <c:v>9.64E-2</c:v>
                </c:pt>
                <c:pt idx="50">
                  <c:v>9.4799999999999995E-2</c:v>
                </c:pt>
                <c:pt idx="51">
                  <c:v>9.4E-2</c:v>
                </c:pt>
                <c:pt idx="52">
                  <c:v>8.6800000000000002E-2</c:v>
                </c:pt>
                <c:pt idx="53">
                  <c:v>7.9200000000000007E-2</c:v>
                </c:pt>
                <c:pt idx="54">
                  <c:v>7.5999999999999998E-2</c:v>
                </c:pt>
                <c:pt idx="55">
                  <c:v>7.1599999999999997E-2</c:v>
                </c:pt>
                <c:pt idx="56">
                  <c:v>6.6799999999999998E-2</c:v>
                </c:pt>
                <c:pt idx="57">
                  <c:v>6.5600000000000006E-2</c:v>
                </c:pt>
                <c:pt idx="58">
                  <c:v>6.3600000000000004E-2</c:v>
                </c:pt>
                <c:pt idx="59">
                  <c:v>5.8799999999999998E-2</c:v>
                </c:pt>
                <c:pt idx="60">
                  <c:v>5.3600000000000002E-2</c:v>
                </c:pt>
                <c:pt idx="61">
                  <c:v>4.8800000000000003E-2</c:v>
                </c:pt>
                <c:pt idx="62">
                  <c:v>4.6800000000000001E-2</c:v>
                </c:pt>
                <c:pt idx="63">
                  <c:v>4.48E-2</c:v>
                </c:pt>
                <c:pt idx="64">
                  <c:v>4.4400000000000002E-2</c:v>
                </c:pt>
                <c:pt idx="65">
                  <c:v>4.8000000000000001E-2</c:v>
                </c:pt>
                <c:pt idx="66">
                  <c:v>5.1200000000000002E-2</c:v>
                </c:pt>
                <c:pt idx="67">
                  <c:v>5.7599999999999998E-2</c:v>
                </c:pt>
                <c:pt idx="68">
                  <c:v>6.08E-2</c:v>
                </c:pt>
                <c:pt idx="69">
                  <c:v>5.96E-2</c:v>
                </c:pt>
                <c:pt idx="70">
                  <c:v>5.7200000000000001E-2</c:v>
                </c:pt>
                <c:pt idx="71">
                  <c:v>5.6000000000000001E-2</c:v>
                </c:pt>
                <c:pt idx="72">
                  <c:v>5.0799999999999998E-2</c:v>
                </c:pt>
                <c:pt idx="73">
                  <c:v>0.05</c:v>
                </c:pt>
                <c:pt idx="74">
                  <c:v>0.05</c:v>
                </c:pt>
                <c:pt idx="75">
                  <c:v>4.8800000000000003E-2</c:v>
                </c:pt>
                <c:pt idx="76">
                  <c:v>4.8800000000000003E-2</c:v>
                </c:pt>
                <c:pt idx="77">
                  <c:v>0.05</c:v>
                </c:pt>
                <c:pt idx="78">
                  <c:v>5.04E-2</c:v>
                </c:pt>
                <c:pt idx="79">
                  <c:v>5.1999999999999998E-2</c:v>
                </c:pt>
                <c:pt idx="80">
                  <c:v>5.0799999999999998E-2</c:v>
                </c:pt>
                <c:pt idx="81">
                  <c:v>5.04E-2</c:v>
                </c:pt>
                <c:pt idx="82">
                  <c:v>0.05</c:v>
                </c:pt>
                <c:pt idx="83">
                  <c:v>4.5600000000000002E-2</c:v>
                </c:pt>
                <c:pt idx="84">
                  <c:v>4.1599999999999998E-2</c:v>
                </c:pt>
                <c:pt idx="85">
                  <c:v>0.04</c:v>
                </c:pt>
                <c:pt idx="86">
                  <c:v>4.24E-2</c:v>
                </c:pt>
                <c:pt idx="87">
                  <c:v>4.9200000000000001E-2</c:v>
                </c:pt>
                <c:pt idx="88">
                  <c:v>4.9599999999999998E-2</c:v>
                </c:pt>
                <c:pt idx="89">
                  <c:v>5.4399999999999997E-2</c:v>
                </c:pt>
                <c:pt idx="90">
                  <c:v>5.6000000000000001E-2</c:v>
                </c:pt>
                <c:pt idx="91">
                  <c:v>5.6399999999999999E-2</c:v>
                </c:pt>
                <c:pt idx="92">
                  <c:v>4.8399999999999999E-2</c:v>
                </c:pt>
                <c:pt idx="93">
                  <c:v>4.0800000000000003E-2</c:v>
                </c:pt>
                <c:pt idx="94">
                  <c:v>3.56E-2</c:v>
                </c:pt>
                <c:pt idx="95">
                  <c:v>2.52E-2</c:v>
                </c:pt>
                <c:pt idx="96">
                  <c:v>2.3599999999999999E-2</c:v>
                </c:pt>
                <c:pt idx="97">
                  <c:v>2.4E-2</c:v>
                </c:pt>
                <c:pt idx="98">
                  <c:v>2.2800000000000001E-2</c:v>
                </c:pt>
                <c:pt idx="99">
                  <c:v>2.0799999999999999E-2</c:v>
                </c:pt>
                <c:pt idx="100">
                  <c:v>1.84E-2</c:v>
                </c:pt>
                <c:pt idx="101">
                  <c:v>1.6799999999999999E-2</c:v>
                </c:pt>
                <c:pt idx="102">
                  <c:v>1.5599999999999999E-2</c:v>
                </c:pt>
                <c:pt idx="103">
                  <c:v>1.6400000000000001E-2</c:v>
                </c:pt>
                <c:pt idx="104">
                  <c:v>1.6E-2</c:v>
                </c:pt>
                <c:pt idx="105">
                  <c:v>1.7600000000000001E-2</c:v>
                </c:pt>
                <c:pt idx="106">
                  <c:v>2.0799999999999999E-2</c:v>
                </c:pt>
                <c:pt idx="107">
                  <c:v>2.4E-2</c:v>
                </c:pt>
                <c:pt idx="108">
                  <c:v>2.6800000000000001E-2</c:v>
                </c:pt>
                <c:pt idx="109">
                  <c:v>2.8799999999999999E-2</c:v>
                </c:pt>
                <c:pt idx="110">
                  <c:v>3.1199999999999999E-2</c:v>
                </c:pt>
                <c:pt idx="111">
                  <c:v>3.4799999999999998E-2</c:v>
                </c:pt>
                <c:pt idx="112">
                  <c:v>3.7600000000000001E-2</c:v>
                </c:pt>
                <c:pt idx="113">
                  <c:v>4.1200000000000001E-2</c:v>
                </c:pt>
                <c:pt idx="114">
                  <c:v>4.36E-2</c:v>
                </c:pt>
                <c:pt idx="115">
                  <c:v>4.4400000000000002E-2</c:v>
                </c:pt>
                <c:pt idx="116">
                  <c:v>4.5600000000000002E-2</c:v>
                </c:pt>
                <c:pt idx="117">
                  <c:v>4.6800000000000001E-2</c:v>
                </c:pt>
                <c:pt idx="118">
                  <c:v>4.9200000000000001E-2</c:v>
                </c:pt>
                <c:pt idx="119">
                  <c:v>4.7600000000000003E-2</c:v>
                </c:pt>
                <c:pt idx="120">
                  <c:v>3.6799999999999999E-2</c:v>
                </c:pt>
                <c:pt idx="121">
                  <c:v>3.56E-2</c:v>
                </c:pt>
                <c:pt idx="122">
                  <c:v>3.7199999999999997E-2</c:v>
                </c:pt>
                <c:pt idx="123">
                  <c:v>3.2000000000000001E-2</c:v>
                </c:pt>
                <c:pt idx="124">
                  <c:v>1.3599999999999999E-2</c:v>
                </c:pt>
                <c:pt idx="125">
                  <c:v>8.3999999999999995E-3</c:v>
                </c:pt>
                <c:pt idx="126">
                  <c:v>4.7999999999999996E-3</c:v>
                </c:pt>
                <c:pt idx="127">
                  <c:v>4.0000000000000001E-3</c:v>
                </c:pt>
                <c:pt idx="128">
                  <c:v>3.5999999999999999E-3</c:v>
                </c:pt>
                <c:pt idx="129">
                  <c:v>4.7999999999999996E-3</c:v>
                </c:pt>
                <c:pt idx="130">
                  <c:v>4.7999999999999996E-3</c:v>
                </c:pt>
                <c:pt idx="131">
                  <c:v>4.7999999999999996E-3</c:v>
                </c:pt>
                <c:pt idx="132">
                  <c:v>5.1999999999999998E-3</c:v>
                </c:pt>
                <c:pt idx="133">
                  <c:v>5.5999999999999999E-3</c:v>
                </c:pt>
                <c:pt idx="134">
                  <c:v>6.4000000000000003E-3</c:v>
                </c:pt>
                <c:pt idx="135">
                  <c:v>7.1999999999999998E-3</c:v>
                </c:pt>
                <c:pt idx="136">
                  <c:v>6.0000000000000001E-3</c:v>
                </c:pt>
                <c:pt idx="137">
                  <c:v>4.7999999999999996E-3</c:v>
                </c:pt>
                <c:pt idx="138">
                  <c:v>3.2000000000000002E-3</c:v>
                </c:pt>
                <c:pt idx="139">
                  <c:v>2.3999999999999998E-3</c:v>
                </c:pt>
                <c:pt idx="140">
                  <c:v>2.3999999999999998E-3</c:v>
                </c:pt>
                <c:pt idx="141">
                  <c:v>2.3999999999999998E-3</c:v>
                </c:pt>
                <c:pt idx="142">
                  <c:v>2E-3</c:v>
                </c:pt>
                <c:pt idx="143">
                  <c:v>2E-3</c:v>
                </c:pt>
                <c:pt idx="144">
                  <c:v>2E-3</c:v>
                </c:pt>
                <c:pt idx="145">
                  <c:v>2E-3</c:v>
                </c:pt>
                <c:pt idx="146">
                  <c:v>2E-3</c:v>
                </c:pt>
                <c:pt idx="147">
                  <c:v>1.6000000000000001E-3</c:v>
                </c:pt>
                <c:pt idx="148">
                  <c:v>1.6000000000000001E-3</c:v>
                </c:pt>
                <c:pt idx="149">
                  <c:v>1.1999999999999999E-3</c:v>
                </c:pt>
                <c:pt idx="150">
                  <c:v>2E-3</c:v>
                </c:pt>
                <c:pt idx="151">
                  <c:v>2.3999999999999998E-3</c:v>
                </c:pt>
                <c:pt idx="152">
                  <c:v>3.2000000000000002E-3</c:v>
                </c:pt>
                <c:pt idx="153">
                  <c:v>2.8E-3</c:v>
                </c:pt>
                <c:pt idx="154">
                  <c:v>3.2000000000000002E-3</c:v>
                </c:pt>
                <c:pt idx="155">
                  <c:v>3.5999999999999999E-3</c:v>
                </c:pt>
              </c:numCache>
            </c:numRef>
          </c:val>
          <c:smooth val="0"/>
        </c:ser>
        <c:ser>
          <c:idx val="1"/>
          <c:order val="1"/>
          <c:tx>
            <c:strRef>
              <c:f>Sheet1!$D$2</c:f>
              <c:strCache>
                <c:ptCount val="1"/>
                <c:pt idx="0">
                  <c:v>Rate of return on foreign assets U.K. </c:v>
                </c:pt>
              </c:strCache>
            </c:strRef>
          </c:tx>
          <c:marker>
            <c:symbol val="none"/>
          </c:marker>
          <c:cat>
            <c:strRef>
              <c:f>Sheet1!$B$3:$B$158</c:f>
              <c:strCache>
                <c:ptCount val="156"/>
                <c:pt idx="0">
                  <c:v>1978</c:v>
                </c:pt>
                <c:pt idx="1">
                  <c:v>1978</c:v>
                </c:pt>
                <c:pt idx="2">
                  <c:v>1978</c:v>
                </c:pt>
                <c:pt idx="3">
                  <c:v>1978</c:v>
                </c:pt>
                <c:pt idx="4">
                  <c:v>1979</c:v>
                </c:pt>
                <c:pt idx="5">
                  <c:v>1979</c:v>
                </c:pt>
                <c:pt idx="6">
                  <c:v>1979</c:v>
                </c:pt>
                <c:pt idx="7">
                  <c:v>1979</c:v>
                </c:pt>
                <c:pt idx="8">
                  <c:v>1980</c:v>
                </c:pt>
                <c:pt idx="9">
                  <c:v>1980</c:v>
                </c:pt>
                <c:pt idx="10">
                  <c:v>1980</c:v>
                </c:pt>
                <c:pt idx="11">
                  <c:v>1980</c:v>
                </c:pt>
                <c:pt idx="12">
                  <c:v>1981</c:v>
                </c:pt>
                <c:pt idx="13">
                  <c:v>1981</c:v>
                </c:pt>
                <c:pt idx="14">
                  <c:v>1981</c:v>
                </c:pt>
                <c:pt idx="15">
                  <c:v>1981</c:v>
                </c:pt>
                <c:pt idx="16">
                  <c:v>1982</c:v>
                </c:pt>
                <c:pt idx="17">
                  <c:v>1982</c:v>
                </c:pt>
                <c:pt idx="18">
                  <c:v>1982</c:v>
                </c:pt>
                <c:pt idx="19">
                  <c:v>1982</c:v>
                </c:pt>
                <c:pt idx="20">
                  <c:v>1983</c:v>
                </c:pt>
                <c:pt idx="21">
                  <c:v>1983</c:v>
                </c:pt>
                <c:pt idx="22">
                  <c:v>1983</c:v>
                </c:pt>
                <c:pt idx="23">
                  <c:v>1983</c:v>
                </c:pt>
                <c:pt idx="24">
                  <c:v>1984</c:v>
                </c:pt>
                <c:pt idx="25">
                  <c:v>1984</c:v>
                </c:pt>
                <c:pt idx="26">
                  <c:v>1984</c:v>
                </c:pt>
                <c:pt idx="27">
                  <c:v>1984</c:v>
                </c:pt>
                <c:pt idx="28">
                  <c:v>1985</c:v>
                </c:pt>
                <c:pt idx="29">
                  <c:v>1985</c:v>
                </c:pt>
                <c:pt idx="30">
                  <c:v>1985</c:v>
                </c:pt>
                <c:pt idx="31">
                  <c:v>1985</c:v>
                </c:pt>
                <c:pt idx="32">
                  <c:v>1986</c:v>
                </c:pt>
                <c:pt idx="33">
                  <c:v>1986</c:v>
                </c:pt>
                <c:pt idx="34">
                  <c:v>1986</c:v>
                </c:pt>
                <c:pt idx="35">
                  <c:v>1986</c:v>
                </c:pt>
                <c:pt idx="36">
                  <c:v>1987</c:v>
                </c:pt>
                <c:pt idx="37">
                  <c:v>1987</c:v>
                </c:pt>
                <c:pt idx="38">
                  <c:v>1987</c:v>
                </c:pt>
                <c:pt idx="39">
                  <c:v>1987</c:v>
                </c:pt>
                <c:pt idx="40">
                  <c:v>1988</c:v>
                </c:pt>
                <c:pt idx="41">
                  <c:v>1988</c:v>
                </c:pt>
                <c:pt idx="42">
                  <c:v>1988</c:v>
                </c:pt>
                <c:pt idx="43">
                  <c:v>1988</c:v>
                </c:pt>
                <c:pt idx="44">
                  <c:v>1989</c:v>
                </c:pt>
                <c:pt idx="45">
                  <c:v>1989</c:v>
                </c:pt>
                <c:pt idx="46">
                  <c:v>1989</c:v>
                </c:pt>
                <c:pt idx="47">
                  <c:v>1989</c:v>
                </c:pt>
                <c:pt idx="48">
                  <c:v>1990</c:v>
                </c:pt>
                <c:pt idx="49">
                  <c:v>1990</c:v>
                </c:pt>
                <c:pt idx="50">
                  <c:v>1990</c:v>
                </c:pt>
                <c:pt idx="51">
                  <c:v>1990</c:v>
                </c:pt>
                <c:pt idx="52">
                  <c:v>1991</c:v>
                </c:pt>
                <c:pt idx="53">
                  <c:v>1991</c:v>
                </c:pt>
                <c:pt idx="54">
                  <c:v>1991</c:v>
                </c:pt>
                <c:pt idx="55">
                  <c:v>1991</c:v>
                </c:pt>
                <c:pt idx="56">
                  <c:v>1992</c:v>
                </c:pt>
                <c:pt idx="57">
                  <c:v>1992</c:v>
                </c:pt>
                <c:pt idx="58">
                  <c:v>1992</c:v>
                </c:pt>
                <c:pt idx="59">
                  <c:v>1992</c:v>
                </c:pt>
                <c:pt idx="60">
                  <c:v>1993</c:v>
                </c:pt>
                <c:pt idx="61">
                  <c:v>1993</c:v>
                </c:pt>
                <c:pt idx="62">
                  <c:v>1993</c:v>
                </c:pt>
                <c:pt idx="63">
                  <c:v>1993</c:v>
                </c:pt>
                <c:pt idx="64">
                  <c:v>1994</c:v>
                </c:pt>
                <c:pt idx="65">
                  <c:v>1994</c:v>
                </c:pt>
                <c:pt idx="66">
                  <c:v>1994</c:v>
                </c:pt>
                <c:pt idx="67">
                  <c:v>1994</c:v>
                </c:pt>
                <c:pt idx="68">
                  <c:v>1995</c:v>
                </c:pt>
                <c:pt idx="69">
                  <c:v>1995</c:v>
                </c:pt>
                <c:pt idx="70">
                  <c:v>1995</c:v>
                </c:pt>
                <c:pt idx="71">
                  <c:v>1995</c:v>
                </c:pt>
                <c:pt idx="72">
                  <c:v>1996</c:v>
                </c:pt>
                <c:pt idx="73">
                  <c:v>1996</c:v>
                </c:pt>
                <c:pt idx="74">
                  <c:v>1996</c:v>
                </c:pt>
                <c:pt idx="75">
                  <c:v>1996</c:v>
                </c:pt>
                <c:pt idx="76">
                  <c:v>1997</c:v>
                </c:pt>
                <c:pt idx="77">
                  <c:v>1997</c:v>
                </c:pt>
                <c:pt idx="78">
                  <c:v>1997</c:v>
                </c:pt>
                <c:pt idx="79">
                  <c:v>1997</c:v>
                </c:pt>
                <c:pt idx="80">
                  <c:v>1998</c:v>
                </c:pt>
                <c:pt idx="81">
                  <c:v>1998</c:v>
                </c:pt>
                <c:pt idx="82">
                  <c:v>1998</c:v>
                </c:pt>
                <c:pt idx="83">
                  <c:v>1998</c:v>
                </c:pt>
                <c:pt idx="84">
                  <c:v>1999</c:v>
                </c:pt>
                <c:pt idx="85">
                  <c:v>1999</c:v>
                </c:pt>
                <c:pt idx="86">
                  <c:v>1999</c:v>
                </c:pt>
                <c:pt idx="87">
                  <c:v>1999</c:v>
                </c:pt>
                <c:pt idx="88">
                  <c:v>2000</c:v>
                </c:pt>
                <c:pt idx="89">
                  <c:v>2000</c:v>
                </c:pt>
                <c:pt idx="90">
                  <c:v>2000</c:v>
                </c:pt>
                <c:pt idx="91">
                  <c:v>2000</c:v>
                </c:pt>
                <c:pt idx="92">
                  <c:v>2001</c:v>
                </c:pt>
                <c:pt idx="93">
                  <c:v>2001</c:v>
                </c:pt>
                <c:pt idx="94">
                  <c:v>2001</c:v>
                </c:pt>
                <c:pt idx="95">
                  <c:v>2001</c:v>
                </c:pt>
                <c:pt idx="96">
                  <c:v>2002</c:v>
                </c:pt>
                <c:pt idx="97">
                  <c:v>2002</c:v>
                </c:pt>
                <c:pt idx="98">
                  <c:v>2002</c:v>
                </c:pt>
                <c:pt idx="99">
                  <c:v>2002</c:v>
                </c:pt>
                <c:pt idx="100">
                  <c:v>2003</c:v>
                </c:pt>
                <c:pt idx="101">
                  <c:v>2003</c:v>
                </c:pt>
                <c:pt idx="102">
                  <c:v>2003</c:v>
                </c:pt>
                <c:pt idx="103">
                  <c:v>2003</c:v>
                </c:pt>
                <c:pt idx="104">
                  <c:v>2004</c:v>
                </c:pt>
                <c:pt idx="105">
                  <c:v>2004</c:v>
                </c:pt>
                <c:pt idx="106">
                  <c:v>2004</c:v>
                </c:pt>
                <c:pt idx="107">
                  <c:v>2004</c:v>
                </c:pt>
                <c:pt idx="108">
                  <c:v>2005</c:v>
                </c:pt>
                <c:pt idx="109">
                  <c:v>2005</c:v>
                </c:pt>
                <c:pt idx="110">
                  <c:v>2005</c:v>
                </c:pt>
                <c:pt idx="111">
                  <c:v>2005</c:v>
                </c:pt>
                <c:pt idx="112">
                  <c:v>2006</c:v>
                </c:pt>
                <c:pt idx="113">
                  <c:v>2006</c:v>
                </c:pt>
                <c:pt idx="114">
                  <c:v>2006</c:v>
                </c:pt>
                <c:pt idx="115">
                  <c:v>2006</c:v>
                </c:pt>
                <c:pt idx="116">
                  <c:v>2007</c:v>
                </c:pt>
                <c:pt idx="117">
                  <c:v>2007</c:v>
                </c:pt>
                <c:pt idx="118">
                  <c:v>2007</c:v>
                </c:pt>
                <c:pt idx="119">
                  <c:v>2007</c:v>
                </c:pt>
                <c:pt idx="120">
                  <c:v>2008</c:v>
                </c:pt>
                <c:pt idx="121">
                  <c:v>2008</c:v>
                </c:pt>
                <c:pt idx="122">
                  <c:v>2008</c:v>
                </c:pt>
                <c:pt idx="123">
                  <c:v>2008</c:v>
                </c:pt>
                <c:pt idx="124">
                  <c:v>2009</c:v>
                </c:pt>
                <c:pt idx="125">
                  <c:v>2009</c:v>
                </c:pt>
                <c:pt idx="126">
                  <c:v>2009</c:v>
                </c:pt>
                <c:pt idx="127">
                  <c:v>2009</c:v>
                </c:pt>
                <c:pt idx="128">
                  <c:v>2010</c:v>
                </c:pt>
                <c:pt idx="129">
                  <c:v>2010</c:v>
                </c:pt>
                <c:pt idx="130">
                  <c:v>2010</c:v>
                </c:pt>
                <c:pt idx="131">
                  <c:v>2010</c:v>
                </c:pt>
                <c:pt idx="132">
                  <c:v>2011</c:v>
                </c:pt>
                <c:pt idx="133">
                  <c:v>2011</c:v>
                </c:pt>
                <c:pt idx="134">
                  <c:v>2011</c:v>
                </c:pt>
                <c:pt idx="135">
                  <c:v>2011</c:v>
                </c:pt>
                <c:pt idx="136">
                  <c:v>2012</c:v>
                </c:pt>
                <c:pt idx="137">
                  <c:v>2012</c:v>
                </c:pt>
                <c:pt idx="138">
                  <c:v>2012</c:v>
                </c:pt>
                <c:pt idx="139">
                  <c:v>2012</c:v>
                </c:pt>
                <c:pt idx="140">
                  <c:v>2013</c:v>
                </c:pt>
                <c:pt idx="141">
                  <c:v>2013</c:v>
                </c:pt>
                <c:pt idx="142">
                  <c:v>2013</c:v>
                </c:pt>
                <c:pt idx="143">
                  <c:v>2013</c:v>
                </c:pt>
                <c:pt idx="144">
                  <c:v>2014</c:v>
                </c:pt>
                <c:pt idx="145">
                  <c:v>2014</c:v>
                </c:pt>
                <c:pt idx="146">
                  <c:v>2014</c:v>
                </c:pt>
                <c:pt idx="147">
                  <c:v>2014</c:v>
                </c:pt>
                <c:pt idx="148">
                  <c:v>2015</c:v>
                </c:pt>
                <c:pt idx="149">
                  <c:v>2015</c:v>
                </c:pt>
                <c:pt idx="150">
                  <c:v>2015</c:v>
                </c:pt>
                <c:pt idx="151">
                  <c:v>2015</c:v>
                </c:pt>
                <c:pt idx="152">
                  <c:v>2016</c:v>
                </c:pt>
                <c:pt idx="153">
                  <c:v>2016</c:v>
                </c:pt>
                <c:pt idx="154">
                  <c:v>2016</c:v>
                </c:pt>
                <c:pt idx="155">
                  <c:v>2016</c:v>
                </c:pt>
              </c:strCache>
            </c:strRef>
          </c:cat>
          <c:val>
            <c:numRef>
              <c:f>Sheet1!$F$3:$F$158</c:f>
              <c:numCache>
                <c:formatCode>General</c:formatCode>
                <c:ptCount val="156"/>
                <c:pt idx="0">
                  <c:v>7.1199999999999999E-2</c:v>
                </c:pt>
                <c:pt idx="1">
                  <c:v>6.6000000000000003E-2</c:v>
                </c:pt>
                <c:pt idx="2">
                  <c:v>7.2400000000000006E-2</c:v>
                </c:pt>
                <c:pt idx="3">
                  <c:v>7.0800000000000002E-2</c:v>
                </c:pt>
                <c:pt idx="4">
                  <c:v>8.6400000000000005E-2</c:v>
                </c:pt>
                <c:pt idx="5">
                  <c:v>9.7600000000000006E-2</c:v>
                </c:pt>
                <c:pt idx="6">
                  <c:v>0.1108</c:v>
                </c:pt>
                <c:pt idx="7">
                  <c:v>9.4399999999999998E-2</c:v>
                </c:pt>
                <c:pt idx="8">
                  <c:v>0.108</c:v>
                </c:pt>
                <c:pt idx="9">
                  <c:v>0.11840000000000001</c:v>
                </c:pt>
                <c:pt idx="10">
                  <c:v>0.11</c:v>
                </c:pt>
                <c:pt idx="11">
                  <c:v>9.6799999999999997E-2</c:v>
                </c:pt>
                <c:pt idx="12">
                  <c:v>0.1084</c:v>
                </c:pt>
                <c:pt idx="13">
                  <c:v>0.106</c:v>
                </c:pt>
                <c:pt idx="14">
                  <c:v>0.11</c:v>
                </c:pt>
                <c:pt idx="15">
                  <c:v>0.1472</c:v>
                </c:pt>
                <c:pt idx="16">
                  <c:v>0.11559999999999999</c:v>
                </c:pt>
                <c:pt idx="17">
                  <c:v>0.1172</c:v>
                </c:pt>
                <c:pt idx="18">
                  <c:v>0.12</c:v>
                </c:pt>
                <c:pt idx="19">
                  <c:v>0.1176</c:v>
                </c:pt>
                <c:pt idx="20">
                  <c:v>0.1032</c:v>
                </c:pt>
                <c:pt idx="21">
                  <c:v>8.6800000000000002E-2</c:v>
                </c:pt>
                <c:pt idx="22">
                  <c:v>8.5999999999999993E-2</c:v>
                </c:pt>
                <c:pt idx="23">
                  <c:v>8.5599999999999996E-2</c:v>
                </c:pt>
                <c:pt idx="24">
                  <c:v>8.8800000000000004E-2</c:v>
                </c:pt>
                <c:pt idx="25">
                  <c:v>8.3599999999999994E-2</c:v>
                </c:pt>
                <c:pt idx="26">
                  <c:v>8.5999999999999993E-2</c:v>
                </c:pt>
                <c:pt idx="27">
                  <c:v>9.2399999999999996E-2</c:v>
                </c:pt>
                <c:pt idx="28">
                  <c:v>8.4000000000000005E-2</c:v>
                </c:pt>
                <c:pt idx="29">
                  <c:v>0.1008</c:v>
                </c:pt>
                <c:pt idx="30">
                  <c:v>9.3200000000000005E-2</c:v>
                </c:pt>
                <c:pt idx="31">
                  <c:v>8.3599999999999994E-2</c:v>
                </c:pt>
                <c:pt idx="32">
                  <c:v>7.8E-2</c:v>
                </c:pt>
                <c:pt idx="33">
                  <c:v>7.8799999999999995E-2</c:v>
                </c:pt>
                <c:pt idx="34">
                  <c:v>7.6799999999999993E-2</c:v>
                </c:pt>
                <c:pt idx="35">
                  <c:v>6.5600000000000006E-2</c:v>
                </c:pt>
                <c:pt idx="36">
                  <c:v>7.3200000000000001E-2</c:v>
                </c:pt>
                <c:pt idx="37">
                  <c:v>6.8000000000000005E-2</c:v>
                </c:pt>
                <c:pt idx="38">
                  <c:v>6.0400000000000002E-2</c:v>
                </c:pt>
                <c:pt idx="39">
                  <c:v>6.2399999999999997E-2</c:v>
                </c:pt>
                <c:pt idx="40">
                  <c:v>7.5200000000000003E-2</c:v>
                </c:pt>
                <c:pt idx="41">
                  <c:v>7.6399999999999996E-2</c:v>
                </c:pt>
                <c:pt idx="42">
                  <c:v>6.4799999999999996E-2</c:v>
                </c:pt>
                <c:pt idx="43">
                  <c:v>7.2800000000000004E-2</c:v>
                </c:pt>
                <c:pt idx="44">
                  <c:v>7.9600000000000004E-2</c:v>
                </c:pt>
                <c:pt idx="45">
                  <c:v>7.3200000000000001E-2</c:v>
                </c:pt>
                <c:pt idx="46">
                  <c:v>7.1199999999999999E-2</c:v>
                </c:pt>
                <c:pt idx="47">
                  <c:v>7.9600000000000004E-2</c:v>
                </c:pt>
                <c:pt idx="48">
                  <c:v>7.8399999999999997E-2</c:v>
                </c:pt>
                <c:pt idx="49">
                  <c:v>7.6399999999999996E-2</c:v>
                </c:pt>
                <c:pt idx="50">
                  <c:v>9.4399999999999998E-2</c:v>
                </c:pt>
                <c:pt idx="51">
                  <c:v>9.1999999999999998E-2</c:v>
                </c:pt>
                <c:pt idx="52">
                  <c:v>8.1600000000000006E-2</c:v>
                </c:pt>
                <c:pt idx="53">
                  <c:v>7.0800000000000002E-2</c:v>
                </c:pt>
                <c:pt idx="54">
                  <c:v>7.1999999999999995E-2</c:v>
                </c:pt>
                <c:pt idx="55">
                  <c:v>7.9200000000000007E-2</c:v>
                </c:pt>
                <c:pt idx="56">
                  <c:v>7.2800000000000004E-2</c:v>
                </c:pt>
                <c:pt idx="57">
                  <c:v>6.9599999999999995E-2</c:v>
                </c:pt>
                <c:pt idx="58">
                  <c:v>7.9200000000000007E-2</c:v>
                </c:pt>
                <c:pt idx="59">
                  <c:v>5.9200000000000003E-2</c:v>
                </c:pt>
                <c:pt idx="60">
                  <c:v>6.6799999999999998E-2</c:v>
                </c:pt>
                <c:pt idx="61">
                  <c:v>6.3600000000000004E-2</c:v>
                </c:pt>
                <c:pt idx="62">
                  <c:v>0.06</c:v>
                </c:pt>
                <c:pt idx="63">
                  <c:v>5.5199999999999999E-2</c:v>
                </c:pt>
                <c:pt idx="64">
                  <c:v>5.6399999999999999E-2</c:v>
                </c:pt>
                <c:pt idx="65">
                  <c:v>5.2400000000000002E-2</c:v>
                </c:pt>
                <c:pt idx="66">
                  <c:v>5.7599999999999998E-2</c:v>
                </c:pt>
                <c:pt idx="67">
                  <c:v>5.4399999999999997E-2</c:v>
                </c:pt>
                <c:pt idx="68">
                  <c:v>5.4800000000000001E-2</c:v>
                </c:pt>
                <c:pt idx="69">
                  <c:v>0.06</c:v>
                </c:pt>
                <c:pt idx="70">
                  <c:v>5.8000000000000003E-2</c:v>
                </c:pt>
                <c:pt idx="71">
                  <c:v>6.2E-2</c:v>
                </c:pt>
                <c:pt idx="72">
                  <c:v>5.7599999999999998E-2</c:v>
                </c:pt>
                <c:pt idx="73">
                  <c:v>5.3999999999999999E-2</c:v>
                </c:pt>
                <c:pt idx="74">
                  <c:v>5.3600000000000002E-2</c:v>
                </c:pt>
                <c:pt idx="75">
                  <c:v>5.6399999999999999E-2</c:v>
                </c:pt>
                <c:pt idx="76">
                  <c:v>5.4800000000000001E-2</c:v>
                </c:pt>
                <c:pt idx="77">
                  <c:v>5.28E-2</c:v>
                </c:pt>
                <c:pt idx="78">
                  <c:v>5.0799999999999998E-2</c:v>
                </c:pt>
                <c:pt idx="79">
                  <c:v>4.8000000000000001E-2</c:v>
                </c:pt>
                <c:pt idx="80">
                  <c:v>4.5999999999999999E-2</c:v>
                </c:pt>
                <c:pt idx="81">
                  <c:v>0.05</c:v>
                </c:pt>
                <c:pt idx="82">
                  <c:v>5.2400000000000002E-2</c:v>
                </c:pt>
                <c:pt idx="83">
                  <c:v>5.1200000000000002E-2</c:v>
                </c:pt>
                <c:pt idx="84">
                  <c:v>4.0800000000000003E-2</c:v>
                </c:pt>
                <c:pt idx="85">
                  <c:v>4.0800000000000003E-2</c:v>
                </c:pt>
                <c:pt idx="86">
                  <c:v>3.7600000000000001E-2</c:v>
                </c:pt>
                <c:pt idx="87">
                  <c:v>4.1200000000000001E-2</c:v>
                </c:pt>
                <c:pt idx="88">
                  <c:v>4.4400000000000002E-2</c:v>
                </c:pt>
                <c:pt idx="89">
                  <c:v>0.04</c:v>
                </c:pt>
                <c:pt idx="90">
                  <c:v>0.04</c:v>
                </c:pt>
                <c:pt idx="91">
                  <c:v>4.24E-2</c:v>
                </c:pt>
                <c:pt idx="92">
                  <c:v>5.1999999999999998E-2</c:v>
                </c:pt>
                <c:pt idx="93">
                  <c:v>4.2000000000000003E-2</c:v>
                </c:pt>
                <c:pt idx="94">
                  <c:v>4.2799999999999998E-2</c:v>
                </c:pt>
                <c:pt idx="95">
                  <c:v>4.3999999999999997E-2</c:v>
                </c:pt>
                <c:pt idx="96">
                  <c:v>4.2799999999999998E-2</c:v>
                </c:pt>
                <c:pt idx="97">
                  <c:v>4.2799999999999998E-2</c:v>
                </c:pt>
                <c:pt idx="98">
                  <c:v>4.5600000000000002E-2</c:v>
                </c:pt>
                <c:pt idx="99">
                  <c:v>4.7199999999999999E-2</c:v>
                </c:pt>
                <c:pt idx="100">
                  <c:v>4.7199999999999999E-2</c:v>
                </c:pt>
                <c:pt idx="101">
                  <c:v>4.2000000000000003E-2</c:v>
                </c:pt>
                <c:pt idx="102">
                  <c:v>3.9600000000000003E-2</c:v>
                </c:pt>
                <c:pt idx="103">
                  <c:v>4.3200000000000002E-2</c:v>
                </c:pt>
                <c:pt idx="104">
                  <c:v>4.48E-2</c:v>
                </c:pt>
                <c:pt idx="105">
                  <c:v>3.32E-2</c:v>
                </c:pt>
                <c:pt idx="106">
                  <c:v>3.56E-2</c:v>
                </c:pt>
                <c:pt idx="107">
                  <c:v>4.0399999999999998E-2</c:v>
                </c:pt>
                <c:pt idx="108">
                  <c:v>3.7999999999999999E-2</c:v>
                </c:pt>
                <c:pt idx="109">
                  <c:v>3.9199999999999999E-2</c:v>
                </c:pt>
                <c:pt idx="110">
                  <c:v>3.44E-2</c:v>
                </c:pt>
                <c:pt idx="111">
                  <c:v>3.4799999999999998E-2</c:v>
                </c:pt>
                <c:pt idx="112">
                  <c:v>3.6400000000000002E-2</c:v>
                </c:pt>
                <c:pt idx="113">
                  <c:v>3.6799999999999999E-2</c:v>
                </c:pt>
                <c:pt idx="114">
                  <c:v>3.9199999999999999E-2</c:v>
                </c:pt>
                <c:pt idx="115">
                  <c:v>4.1599999999999998E-2</c:v>
                </c:pt>
                <c:pt idx="116">
                  <c:v>4.2799999999999998E-2</c:v>
                </c:pt>
                <c:pt idx="117">
                  <c:v>4.4400000000000002E-2</c:v>
                </c:pt>
                <c:pt idx="118">
                  <c:v>4.36E-2</c:v>
                </c:pt>
                <c:pt idx="119">
                  <c:v>4.36E-2</c:v>
                </c:pt>
                <c:pt idx="120">
                  <c:v>4.0399999999999998E-2</c:v>
                </c:pt>
                <c:pt idx="121">
                  <c:v>3.44E-2</c:v>
                </c:pt>
                <c:pt idx="122">
                  <c:v>3.2000000000000001E-2</c:v>
                </c:pt>
                <c:pt idx="123">
                  <c:v>2.1600000000000001E-2</c:v>
                </c:pt>
                <c:pt idx="124">
                  <c:v>1.72E-2</c:v>
                </c:pt>
                <c:pt idx="125">
                  <c:v>1.9199999999999998E-2</c:v>
                </c:pt>
                <c:pt idx="126">
                  <c:v>2.4400000000000002E-2</c:v>
                </c:pt>
                <c:pt idx="127">
                  <c:v>2.1999999999999999E-2</c:v>
                </c:pt>
                <c:pt idx="128">
                  <c:v>2.24E-2</c:v>
                </c:pt>
                <c:pt idx="129">
                  <c:v>1.9599999999999999E-2</c:v>
                </c:pt>
                <c:pt idx="130">
                  <c:v>2.12E-2</c:v>
                </c:pt>
                <c:pt idx="131">
                  <c:v>0.02</c:v>
                </c:pt>
                <c:pt idx="132">
                  <c:v>2.3599999999999999E-2</c:v>
                </c:pt>
                <c:pt idx="133">
                  <c:v>2.6800000000000001E-2</c:v>
                </c:pt>
                <c:pt idx="134">
                  <c:v>2.3599999999999999E-2</c:v>
                </c:pt>
                <c:pt idx="135">
                  <c:v>1.9599999999999999E-2</c:v>
                </c:pt>
                <c:pt idx="136">
                  <c:v>0.02</c:v>
                </c:pt>
                <c:pt idx="137">
                  <c:v>2.0400000000000001E-2</c:v>
                </c:pt>
                <c:pt idx="138">
                  <c:v>1.8800000000000001E-2</c:v>
                </c:pt>
                <c:pt idx="139">
                  <c:v>1.6799999999999999E-2</c:v>
                </c:pt>
                <c:pt idx="140">
                  <c:v>1.72E-2</c:v>
                </c:pt>
                <c:pt idx="141">
                  <c:v>1.9199999999999998E-2</c:v>
                </c:pt>
                <c:pt idx="142">
                  <c:v>1.84E-2</c:v>
                </c:pt>
                <c:pt idx="143">
                  <c:v>1.8800000000000001E-2</c:v>
                </c:pt>
                <c:pt idx="144">
                  <c:v>1.84E-2</c:v>
                </c:pt>
                <c:pt idx="145">
                  <c:v>1.8800000000000001E-2</c:v>
                </c:pt>
                <c:pt idx="146">
                  <c:v>1.72E-2</c:v>
                </c:pt>
                <c:pt idx="147">
                  <c:v>1.6400000000000001E-2</c:v>
                </c:pt>
                <c:pt idx="148">
                  <c:v>1.6E-2</c:v>
                </c:pt>
                <c:pt idx="149">
                  <c:v>1.6400000000000001E-2</c:v>
                </c:pt>
                <c:pt idx="150">
                  <c:v>1.6E-2</c:v>
                </c:pt>
                <c:pt idx="151">
                  <c:v>1.32E-2</c:v>
                </c:pt>
                <c:pt idx="152">
                  <c:v>1.32E-2</c:v>
                </c:pt>
                <c:pt idx="153">
                  <c:v>1.4800000000000001E-2</c:v>
                </c:pt>
                <c:pt idx="154">
                  <c:v>1.3599999999999999E-2</c:v>
                </c:pt>
                <c:pt idx="155">
                  <c:v>1.4800000000000001E-2</c:v>
                </c:pt>
              </c:numCache>
            </c:numRef>
          </c:val>
          <c:smooth val="0"/>
        </c:ser>
        <c:dLbls>
          <c:showLegendKey val="0"/>
          <c:showVal val="0"/>
          <c:showCatName val="0"/>
          <c:showSerName val="0"/>
          <c:showPercent val="0"/>
          <c:showBubbleSize val="0"/>
        </c:dLbls>
        <c:marker val="1"/>
        <c:smooth val="0"/>
        <c:axId val="232342528"/>
        <c:axId val="232262464"/>
      </c:lineChart>
      <c:catAx>
        <c:axId val="232342528"/>
        <c:scaling>
          <c:orientation val="minMax"/>
        </c:scaling>
        <c:delete val="0"/>
        <c:axPos val="b"/>
        <c:numFmt formatCode="General" sourceLinked="0"/>
        <c:majorTickMark val="none"/>
        <c:minorTickMark val="none"/>
        <c:tickLblPos val="nextTo"/>
        <c:txPr>
          <a:bodyPr/>
          <a:lstStyle/>
          <a:p>
            <a:pPr>
              <a:defRPr sz="1400"/>
            </a:pPr>
            <a:endParaRPr lang="en-US"/>
          </a:p>
        </c:txPr>
        <c:crossAx val="232262464"/>
        <c:crosses val="autoZero"/>
        <c:auto val="1"/>
        <c:lblAlgn val="ctr"/>
        <c:lblOffset val="100"/>
        <c:tickLblSkip val="16"/>
        <c:noMultiLvlLbl val="0"/>
      </c:catAx>
      <c:valAx>
        <c:axId val="232262464"/>
        <c:scaling>
          <c:orientation val="minMax"/>
        </c:scaling>
        <c:delete val="0"/>
        <c:axPos val="l"/>
        <c:majorGridlines>
          <c:spPr>
            <a:ln>
              <a:solidFill>
                <a:schemeClr val="bg1">
                  <a:lumMod val="85000"/>
                </a:schemeClr>
              </a:solidFill>
            </a:ln>
          </c:spPr>
        </c:majorGridlines>
        <c:numFmt formatCode="0.0%" sourceLinked="0"/>
        <c:majorTickMark val="out"/>
        <c:minorTickMark val="none"/>
        <c:tickLblPos val="nextTo"/>
        <c:txPr>
          <a:bodyPr/>
          <a:lstStyle/>
          <a:p>
            <a:pPr>
              <a:defRPr sz="1400"/>
            </a:pPr>
            <a:endParaRPr lang="en-US"/>
          </a:p>
        </c:txPr>
        <c:crossAx val="232342528"/>
        <c:crosses val="autoZero"/>
        <c:crossBetween val="between"/>
      </c:valAx>
    </c:plotArea>
    <c:legend>
      <c:legendPos val="b"/>
      <c:overlay val="0"/>
      <c:txPr>
        <a:bodyPr/>
        <a:lstStyle/>
        <a:p>
          <a:pPr>
            <a:defRPr sz="1600"/>
          </a:pPr>
          <a:endParaRPr lang="en-US"/>
        </a:p>
      </c:txPr>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marker>
            <c:symbol val="none"/>
          </c:marker>
          <c:cat>
            <c:strRef>
              <c:f>Sheet9!$A$243:$A$362</c:f>
              <c:strCache>
                <c:ptCount val="120"/>
                <c:pt idx="0">
                  <c:v>1987</c:v>
                </c:pt>
                <c:pt idx="1">
                  <c:v>1987</c:v>
                </c:pt>
                <c:pt idx="2">
                  <c:v>1987</c:v>
                </c:pt>
                <c:pt idx="3">
                  <c:v>1987</c:v>
                </c:pt>
                <c:pt idx="4">
                  <c:v>1988</c:v>
                </c:pt>
                <c:pt idx="5">
                  <c:v>1988</c:v>
                </c:pt>
                <c:pt idx="6">
                  <c:v>1988</c:v>
                </c:pt>
                <c:pt idx="7">
                  <c:v>1988</c:v>
                </c:pt>
                <c:pt idx="8">
                  <c:v>1989</c:v>
                </c:pt>
                <c:pt idx="9">
                  <c:v>1989</c:v>
                </c:pt>
                <c:pt idx="10">
                  <c:v>1989</c:v>
                </c:pt>
                <c:pt idx="11">
                  <c:v>1989</c:v>
                </c:pt>
                <c:pt idx="12">
                  <c:v>1990</c:v>
                </c:pt>
                <c:pt idx="13">
                  <c:v>1990</c:v>
                </c:pt>
                <c:pt idx="14">
                  <c:v>1990</c:v>
                </c:pt>
                <c:pt idx="15">
                  <c:v>1990</c:v>
                </c:pt>
                <c:pt idx="16">
                  <c:v>1991</c:v>
                </c:pt>
                <c:pt idx="17">
                  <c:v>1991</c:v>
                </c:pt>
                <c:pt idx="18">
                  <c:v>1991</c:v>
                </c:pt>
                <c:pt idx="19">
                  <c:v>1991</c:v>
                </c:pt>
                <c:pt idx="20">
                  <c:v>1992</c:v>
                </c:pt>
                <c:pt idx="21">
                  <c:v>1992</c:v>
                </c:pt>
                <c:pt idx="22">
                  <c:v>1992</c:v>
                </c:pt>
                <c:pt idx="23">
                  <c:v>1992</c:v>
                </c:pt>
                <c:pt idx="24">
                  <c:v>1993</c:v>
                </c:pt>
                <c:pt idx="25">
                  <c:v>1993</c:v>
                </c:pt>
                <c:pt idx="26">
                  <c:v>1993</c:v>
                </c:pt>
                <c:pt idx="27">
                  <c:v>1993</c:v>
                </c:pt>
                <c:pt idx="28">
                  <c:v>1994</c:v>
                </c:pt>
                <c:pt idx="29">
                  <c:v>1994</c:v>
                </c:pt>
                <c:pt idx="30">
                  <c:v>1994</c:v>
                </c:pt>
                <c:pt idx="31">
                  <c:v>1994</c:v>
                </c:pt>
                <c:pt idx="32">
                  <c:v>1995</c:v>
                </c:pt>
                <c:pt idx="33">
                  <c:v>1995</c:v>
                </c:pt>
                <c:pt idx="34">
                  <c:v>1995</c:v>
                </c:pt>
                <c:pt idx="35">
                  <c:v>1995</c:v>
                </c:pt>
                <c:pt idx="36">
                  <c:v>1996</c:v>
                </c:pt>
                <c:pt idx="37">
                  <c:v>1996</c:v>
                </c:pt>
                <c:pt idx="38">
                  <c:v>1996</c:v>
                </c:pt>
                <c:pt idx="39">
                  <c:v>1996</c:v>
                </c:pt>
                <c:pt idx="40">
                  <c:v>1997</c:v>
                </c:pt>
                <c:pt idx="41">
                  <c:v>1997</c:v>
                </c:pt>
                <c:pt idx="42">
                  <c:v>1997</c:v>
                </c:pt>
                <c:pt idx="43">
                  <c:v>1997</c:v>
                </c:pt>
                <c:pt idx="44">
                  <c:v>1998</c:v>
                </c:pt>
                <c:pt idx="45">
                  <c:v>1998</c:v>
                </c:pt>
                <c:pt idx="46">
                  <c:v>1998</c:v>
                </c:pt>
                <c:pt idx="47">
                  <c:v>1998</c:v>
                </c:pt>
                <c:pt idx="48">
                  <c:v>1999</c:v>
                </c:pt>
                <c:pt idx="49">
                  <c:v>1999</c:v>
                </c:pt>
                <c:pt idx="50">
                  <c:v>1999</c:v>
                </c:pt>
                <c:pt idx="51">
                  <c:v>1999</c:v>
                </c:pt>
                <c:pt idx="52">
                  <c:v>2000</c:v>
                </c:pt>
                <c:pt idx="53">
                  <c:v>2000</c:v>
                </c:pt>
                <c:pt idx="54">
                  <c:v>2000</c:v>
                </c:pt>
                <c:pt idx="55">
                  <c:v>2000</c:v>
                </c:pt>
                <c:pt idx="56">
                  <c:v>2001</c:v>
                </c:pt>
                <c:pt idx="57">
                  <c:v>2001</c:v>
                </c:pt>
                <c:pt idx="58">
                  <c:v>2001</c:v>
                </c:pt>
                <c:pt idx="59">
                  <c:v>2001</c:v>
                </c:pt>
                <c:pt idx="60">
                  <c:v>2002</c:v>
                </c:pt>
                <c:pt idx="61">
                  <c:v>2002</c:v>
                </c:pt>
                <c:pt idx="62">
                  <c:v>2002</c:v>
                </c:pt>
                <c:pt idx="63">
                  <c:v>2002</c:v>
                </c:pt>
                <c:pt idx="64">
                  <c:v>2003</c:v>
                </c:pt>
                <c:pt idx="65">
                  <c:v>2003</c:v>
                </c:pt>
                <c:pt idx="66">
                  <c:v>2003</c:v>
                </c:pt>
                <c:pt idx="67">
                  <c:v>2003</c:v>
                </c:pt>
                <c:pt idx="68">
                  <c:v>2004</c:v>
                </c:pt>
                <c:pt idx="69">
                  <c:v>2004</c:v>
                </c:pt>
                <c:pt idx="70">
                  <c:v>2004</c:v>
                </c:pt>
                <c:pt idx="71">
                  <c:v>2004</c:v>
                </c:pt>
                <c:pt idx="72">
                  <c:v>2005</c:v>
                </c:pt>
                <c:pt idx="73">
                  <c:v>2005</c:v>
                </c:pt>
                <c:pt idx="74">
                  <c:v>2005</c:v>
                </c:pt>
                <c:pt idx="75">
                  <c:v>2005</c:v>
                </c:pt>
                <c:pt idx="76">
                  <c:v>2006</c:v>
                </c:pt>
                <c:pt idx="77">
                  <c:v>2006</c:v>
                </c:pt>
                <c:pt idx="78">
                  <c:v>2006</c:v>
                </c:pt>
                <c:pt idx="79">
                  <c:v>2006</c:v>
                </c:pt>
                <c:pt idx="80">
                  <c:v>2007</c:v>
                </c:pt>
                <c:pt idx="81">
                  <c:v>2007</c:v>
                </c:pt>
                <c:pt idx="82">
                  <c:v>2007</c:v>
                </c:pt>
                <c:pt idx="83">
                  <c:v>2007</c:v>
                </c:pt>
                <c:pt idx="84">
                  <c:v>2008</c:v>
                </c:pt>
                <c:pt idx="85">
                  <c:v>2008</c:v>
                </c:pt>
                <c:pt idx="86">
                  <c:v>2008</c:v>
                </c:pt>
                <c:pt idx="87">
                  <c:v>2008</c:v>
                </c:pt>
                <c:pt idx="88">
                  <c:v>2009</c:v>
                </c:pt>
                <c:pt idx="89">
                  <c:v>2009</c:v>
                </c:pt>
                <c:pt idx="90">
                  <c:v>2009</c:v>
                </c:pt>
                <c:pt idx="91">
                  <c:v>2009</c:v>
                </c:pt>
                <c:pt idx="92">
                  <c:v>2010</c:v>
                </c:pt>
                <c:pt idx="93">
                  <c:v>2010</c:v>
                </c:pt>
                <c:pt idx="94">
                  <c:v>2010</c:v>
                </c:pt>
                <c:pt idx="95">
                  <c:v>2010</c:v>
                </c:pt>
                <c:pt idx="96">
                  <c:v>2011</c:v>
                </c:pt>
                <c:pt idx="97">
                  <c:v>2011</c:v>
                </c:pt>
                <c:pt idx="98">
                  <c:v>2011</c:v>
                </c:pt>
                <c:pt idx="99">
                  <c:v>2011</c:v>
                </c:pt>
                <c:pt idx="100">
                  <c:v>2012</c:v>
                </c:pt>
                <c:pt idx="101">
                  <c:v>2012</c:v>
                </c:pt>
                <c:pt idx="102">
                  <c:v>2012</c:v>
                </c:pt>
                <c:pt idx="103">
                  <c:v>2012</c:v>
                </c:pt>
                <c:pt idx="104">
                  <c:v>2013</c:v>
                </c:pt>
                <c:pt idx="105">
                  <c:v>2013</c:v>
                </c:pt>
                <c:pt idx="106">
                  <c:v>2013</c:v>
                </c:pt>
                <c:pt idx="107">
                  <c:v>2013</c:v>
                </c:pt>
                <c:pt idx="108">
                  <c:v>2014</c:v>
                </c:pt>
                <c:pt idx="109">
                  <c:v>2014</c:v>
                </c:pt>
                <c:pt idx="110">
                  <c:v>2014</c:v>
                </c:pt>
                <c:pt idx="111">
                  <c:v>2014</c:v>
                </c:pt>
                <c:pt idx="112">
                  <c:v>2015</c:v>
                </c:pt>
                <c:pt idx="113">
                  <c:v>2015</c:v>
                </c:pt>
                <c:pt idx="114">
                  <c:v>2015</c:v>
                </c:pt>
                <c:pt idx="115">
                  <c:v>2015</c:v>
                </c:pt>
                <c:pt idx="116">
                  <c:v>2016</c:v>
                </c:pt>
                <c:pt idx="117">
                  <c:v>2016</c:v>
                </c:pt>
                <c:pt idx="118">
                  <c:v>2016</c:v>
                </c:pt>
                <c:pt idx="119">
                  <c:v>2016</c:v>
                </c:pt>
              </c:strCache>
            </c:strRef>
          </c:cat>
          <c:val>
            <c:numRef>
              <c:f>Sheet9!$N$243:$N$362</c:f>
              <c:numCache>
                <c:formatCode>General</c:formatCode>
                <c:ptCount val="120"/>
                <c:pt idx="0">
                  <c:v>0.71586706433745206</c:v>
                </c:pt>
                <c:pt idx="1">
                  <c:v>0.58751302277124573</c:v>
                </c:pt>
                <c:pt idx="2">
                  <c:v>0.55352503237801631</c:v>
                </c:pt>
                <c:pt idx="3">
                  <c:v>0.40278318260355211</c:v>
                </c:pt>
                <c:pt idx="4">
                  <c:v>0.34573016293048048</c:v>
                </c:pt>
                <c:pt idx="5">
                  <c:v>0.38846668985267019</c:v>
                </c:pt>
                <c:pt idx="6">
                  <c:v>0.37170068027210884</c:v>
                </c:pt>
                <c:pt idx="7">
                  <c:v>0.36092772458608413</c:v>
                </c:pt>
                <c:pt idx="8">
                  <c:v>0.25111130716869473</c:v>
                </c:pt>
                <c:pt idx="9">
                  <c:v>0.3754944923212169</c:v>
                </c:pt>
                <c:pt idx="10">
                  <c:v>0.33417290939070149</c:v>
                </c:pt>
                <c:pt idx="11">
                  <c:v>0.3969099255975938</c:v>
                </c:pt>
                <c:pt idx="12">
                  <c:v>0.20598475522562515</c:v>
                </c:pt>
                <c:pt idx="13">
                  <c:v>0.11913530145731627</c:v>
                </c:pt>
                <c:pt idx="14">
                  <c:v>-1.0480572597137014E-2</c:v>
                </c:pt>
                <c:pt idx="15">
                  <c:v>-1.7748111966045029E-2</c:v>
                </c:pt>
                <c:pt idx="16">
                  <c:v>-5.8586129180667745E-3</c:v>
                </c:pt>
                <c:pt idx="17">
                  <c:v>1.3313132244164343E-2</c:v>
                </c:pt>
                <c:pt idx="18">
                  <c:v>-6.6697095909168712E-3</c:v>
                </c:pt>
                <c:pt idx="19">
                  <c:v>3.4998055976604103E-2</c:v>
                </c:pt>
                <c:pt idx="20">
                  <c:v>6.4809855382967324E-2</c:v>
                </c:pt>
                <c:pt idx="21">
                  <c:v>-1.0537349048293395E-2</c:v>
                </c:pt>
                <c:pt idx="22">
                  <c:v>7.9920618596816956E-2</c:v>
                </c:pt>
                <c:pt idx="23">
                  <c:v>7.2502186270222993E-2</c:v>
                </c:pt>
                <c:pt idx="24">
                  <c:v>0.20118197751464112</c:v>
                </c:pt>
                <c:pt idx="25">
                  <c:v>0.25714728152332944</c:v>
                </c:pt>
                <c:pt idx="26">
                  <c:v>0.29005352527640749</c:v>
                </c:pt>
                <c:pt idx="27">
                  <c:v>0.16177901032720049</c:v>
                </c:pt>
                <c:pt idx="28">
                  <c:v>0.22411997713165632</c:v>
                </c:pt>
                <c:pt idx="29">
                  <c:v>0.22989844169257095</c:v>
                </c:pt>
                <c:pt idx="30">
                  <c:v>0.15406720602371035</c:v>
                </c:pt>
                <c:pt idx="31">
                  <c:v>7.7148657793819089E-2</c:v>
                </c:pt>
                <c:pt idx="32">
                  <c:v>1.6955861010803865E-3</c:v>
                </c:pt>
                <c:pt idx="33">
                  <c:v>-3.9542485237954988E-3</c:v>
                </c:pt>
                <c:pt idx="34">
                  <c:v>-2.9352082760451731E-2</c:v>
                </c:pt>
                <c:pt idx="35">
                  <c:v>-0.10098337976032455</c:v>
                </c:pt>
                <c:pt idx="36">
                  <c:v>-0.12308613971866025</c:v>
                </c:pt>
                <c:pt idx="37">
                  <c:v>-0.19198550646648371</c:v>
                </c:pt>
                <c:pt idx="38">
                  <c:v>-0.28630731212999344</c:v>
                </c:pt>
                <c:pt idx="39">
                  <c:v>-0.28670880480905231</c:v>
                </c:pt>
                <c:pt idx="40">
                  <c:v>-0.19122576376252623</c:v>
                </c:pt>
                <c:pt idx="41">
                  <c:v>-0.18128572042456276</c:v>
                </c:pt>
                <c:pt idx="42">
                  <c:v>-0.20379933603836223</c:v>
                </c:pt>
                <c:pt idx="43">
                  <c:v>-0.22067275150404231</c:v>
                </c:pt>
                <c:pt idx="44">
                  <c:v>-0.24252738232440904</c:v>
                </c:pt>
                <c:pt idx="45">
                  <c:v>-0.35855280769309966</c:v>
                </c:pt>
                <c:pt idx="46">
                  <c:v>-0.59814913176710927</c:v>
                </c:pt>
                <c:pt idx="47">
                  <c:v>-0.67145339106027535</c:v>
                </c:pt>
                <c:pt idx="48">
                  <c:v>-0.68692420290941514</c:v>
                </c:pt>
                <c:pt idx="49">
                  <c:v>-0.58593765482253624</c:v>
                </c:pt>
                <c:pt idx="50">
                  <c:v>-0.57721039745304636</c:v>
                </c:pt>
                <c:pt idx="51">
                  <c:v>-0.68106663997628658</c:v>
                </c:pt>
                <c:pt idx="52">
                  <c:v>-0.52466195913461533</c:v>
                </c:pt>
                <c:pt idx="53">
                  <c:v>-0.34181403224073476</c:v>
                </c:pt>
                <c:pt idx="54">
                  <c:v>-0.33295592397897289</c:v>
                </c:pt>
                <c:pt idx="55">
                  <c:v>-0.2775023286857411</c:v>
                </c:pt>
                <c:pt idx="56">
                  <c:v>-0.20116177202950233</c:v>
                </c:pt>
                <c:pt idx="57">
                  <c:v>-0.22782140805469225</c:v>
                </c:pt>
                <c:pt idx="58">
                  <c:v>-0.27160090019305089</c:v>
                </c:pt>
                <c:pt idx="59">
                  <c:v>-0.40381269678037374</c:v>
                </c:pt>
                <c:pt idx="60">
                  <c:v>-0.34518778240407394</c:v>
                </c:pt>
                <c:pt idx="61">
                  <c:v>-0.24545761125411225</c:v>
                </c:pt>
                <c:pt idx="62">
                  <c:v>-0.26148340438799234</c:v>
                </c:pt>
                <c:pt idx="63">
                  <c:v>-0.26697630312763987</c:v>
                </c:pt>
                <c:pt idx="64">
                  <c:v>-0.11194235902020853</c:v>
                </c:pt>
                <c:pt idx="65">
                  <c:v>-0.17375145783723553</c:v>
                </c:pt>
                <c:pt idx="66">
                  <c:v>-0.1313116113478538</c:v>
                </c:pt>
                <c:pt idx="67">
                  <c:v>-0.14445971055866641</c:v>
                </c:pt>
                <c:pt idx="68">
                  <c:v>-0.19281343656343655</c:v>
                </c:pt>
                <c:pt idx="69">
                  <c:v>-0.27777743638274205</c:v>
                </c:pt>
                <c:pt idx="70">
                  <c:v>-0.42535133814004644</c:v>
                </c:pt>
                <c:pt idx="71">
                  <c:v>-0.37996274549992165</c:v>
                </c:pt>
                <c:pt idx="72">
                  <c:v>-0.35307363542278702</c:v>
                </c:pt>
                <c:pt idx="73">
                  <c:v>-0.37972013731308546</c:v>
                </c:pt>
                <c:pt idx="74">
                  <c:v>-0.30546440043985351</c:v>
                </c:pt>
                <c:pt idx="75">
                  <c:v>-0.24002757443826969</c:v>
                </c:pt>
                <c:pt idx="76">
                  <c:v>-0.31542115448521219</c:v>
                </c:pt>
                <c:pt idx="77">
                  <c:v>-0.41574150238214852</c:v>
                </c:pt>
                <c:pt idx="78">
                  <c:v>-0.4480599177224705</c:v>
                </c:pt>
                <c:pt idx="79">
                  <c:v>-0.44556237683795663</c:v>
                </c:pt>
                <c:pt idx="80">
                  <c:v>-0.22729039023533357</c:v>
                </c:pt>
                <c:pt idx="81">
                  <c:v>-0.2763413406687798</c:v>
                </c:pt>
                <c:pt idx="82">
                  <c:v>-0.34213422198690896</c:v>
                </c:pt>
                <c:pt idx="83">
                  <c:v>-0.3497703278432337</c:v>
                </c:pt>
                <c:pt idx="84">
                  <c:v>-0.19308269762635627</c:v>
                </c:pt>
                <c:pt idx="85">
                  <c:v>-0.18483667569366469</c:v>
                </c:pt>
                <c:pt idx="86">
                  <c:v>-6.6883395913690261E-2</c:v>
                </c:pt>
                <c:pt idx="87">
                  <c:v>0.36607435203134986</c:v>
                </c:pt>
                <c:pt idx="88">
                  <c:v>1.2707040772934611E-2</c:v>
                </c:pt>
                <c:pt idx="89">
                  <c:v>-0.28186886017943558</c:v>
                </c:pt>
                <c:pt idx="90">
                  <c:v>-0.40409778935048196</c:v>
                </c:pt>
                <c:pt idx="91">
                  <c:v>-0.41941612095682579</c:v>
                </c:pt>
                <c:pt idx="92">
                  <c:v>-0.17929119594556236</c:v>
                </c:pt>
                <c:pt idx="93">
                  <c:v>-0.29798509985537047</c:v>
                </c:pt>
                <c:pt idx="94">
                  <c:v>-0.47058629575521466</c:v>
                </c:pt>
                <c:pt idx="95">
                  <c:v>-0.15746610207893821</c:v>
                </c:pt>
                <c:pt idx="96">
                  <c:v>-0.23154387154799994</c:v>
                </c:pt>
                <c:pt idx="97">
                  <c:v>-6.0488688051406482E-2</c:v>
                </c:pt>
                <c:pt idx="98">
                  <c:v>-0.18698349393531827</c:v>
                </c:pt>
                <c:pt idx="99">
                  <c:v>-0.23557624351132014</c:v>
                </c:pt>
                <c:pt idx="100">
                  <c:v>-0.53821436879652607</c:v>
                </c:pt>
                <c:pt idx="101">
                  <c:v>-0.64467092177670582</c:v>
                </c:pt>
                <c:pt idx="102">
                  <c:v>-0.77479429550636592</c:v>
                </c:pt>
                <c:pt idx="103">
                  <c:v>-0.88125545679395856</c:v>
                </c:pt>
                <c:pt idx="104">
                  <c:v>-0.3999827506229589</c:v>
                </c:pt>
                <c:pt idx="105">
                  <c:v>-0.38566457286141292</c:v>
                </c:pt>
                <c:pt idx="106">
                  <c:v>-0.59272119194873396</c:v>
                </c:pt>
                <c:pt idx="107">
                  <c:v>-0.64008930031432254</c:v>
                </c:pt>
                <c:pt idx="108">
                  <c:v>-0.60209959767786014</c:v>
                </c:pt>
                <c:pt idx="109">
                  <c:v>-0.66329705022985652</c:v>
                </c:pt>
                <c:pt idx="110">
                  <c:v>-0.73799485726965397</c:v>
                </c:pt>
                <c:pt idx="111">
                  <c:v>-0.69658960840761686</c:v>
                </c:pt>
                <c:pt idx="112">
                  <c:v>-0.32100400868728995</c:v>
                </c:pt>
                <c:pt idx="113">
                  <c:v>-0.12354738758691185</c:v>
                </c:pt>
                <c:pt idx="114">
                  <c:v>-0.37765001949758037</c:v>
                </c:pt>
                <c:pt idx="115">
                  <c:v>-0.18331122172810155</c:v>
                </c:pt>
                <c:pt idx="116">
                  <c:v>6.1097272570706074E-2</c:v>
                </c:pt>
                <c:pt idx="117">
                  <c:v>0.37880379924875485</c:v>
                </c:pt>
                <c:pt idx="118">
                  <c:v>0.39172377784812468</c:v>
                </c:pt>
                <c:pt idx="119">
                  <c:v>0.94929179101604844</c:v>
                </c:pt>
              </c:numCache>
            </c:numRef>
          </c:val>
          <c:smooth val="0"/>
        </c:ser>
        <c:dLbls>
          <c:showLegendKey val="0"/>
          <c:showVal val="0"/>
          <c:showCatName val="0"/>
          <c:showSerName val="0"/>
          <c:showPercent val="0"/>
          <c:showBubbleSize val="0"/>
        </c:dLbls>
        <c:marker val="1"/>
        <c:smooth val="0"/>
        <c:axId val="234213376"/>
        <c:axId val="232264768"/>
      </c:lineChart>
      <c:lineChart>
        <c:grouping val="standard"/>
        <c:varyColors val="0"/>
        <c:ser>
          <c:idx val="1"/>
          <c:order val="1"/>
          <c:marker>
            <c:symbol val="none"/>
          </c:marker>
          <c:val>
            <c:numRef>
              <c:f>Sheet9!$O$243:$O$362</c:f>
              <c:numCache>
                <c:formatCode>General</c:formatCode>
                <c:ptCount val="120"/>
                <c:pt idx="0">
                  <c:v>109.50999999999999</c:v>
                </c:pt>
                <c:pt idx="1">
                  <c:v>114.24333333333333</c:v>
                </c:pt>
                <c:pt idx="2">
                  <c:v>113.46666666666665</c:v>
                </c:pt>
                <c:pt idx="3">
                  <c:v>116.7</c:v>
                </c:pt>
                <c:pt idx="4">
                  <c:v>116.86666666666667</c:v>
                </c:pt>
                <c:pt idx="5">
                  <c:v>121.77333333333333</c:v>
                </c:pt>
                <c:pt idx="6">
                  <c:v>119.81</c:v>
                </c:pt>
                <c:pt idx="7">
                  <c:v>121.72666666666665</c:v>
                </c:pt>
                <c:pt idx="8">
                  <c:v>121.79666666666667</c:v>
                </c:pt>
                <c:pt idx="9">
                  <c:v>118.66000000000001</c:v>
                </c:pt>
                <c:pt idx="10">
                  <c:v>116.45333333333333</c:v>
                </c:pt>
                <c:pt idx="11">
                  <c:v>112.71666666666665</c:v>
                </c:pt>
                <c:pt idx="12">
                  <c:v>112.80333333333333</c:v>
                </c:pt>
                <c:pt idx="13">
                  <c:v>115.76666666666667</c:v>
                </c:pt>
                <c:pt idx="14">
                  <c:v>123.18333333333334</c:v>
                </c:pt>
                <c:pt idx="15">
                  <c:v>123.66333333333334</c:v>
                </c:pt>
                <c:pt idx="16">
                  <c:v>122.38333333333333</c:v>
                </c:pt>
                <c:pt idx="17">
                  <c:v>123.58666666666666</c:v>
                </c:pt>
                <c:pt idx="18">
                  <c:v>122.24666666666667</c:v>
                </c:pt>
                <c:pt idx="19">
                  <c:v>123.01666666666665</c:v>
                </c:pt>
                <c:pt idx="20">
                  <c:v>121.85666666666667</c:v>
                </c:pt>
                <c:pt idx="21">
                  <c:v>124.98333333333333</c:v>
                </c:pt>
                <c:pt idx="22">
                  <c:v>122.53666666666668</c:v>
                </c:pt>
                <c:pt idx="23">
                  <c:v>108.32666666666665</c:v>
                </c:pt>
                <c:pt idx="24">
                  <c:v>105.15333333333332</c:v>
                </c:pt>
                <c:pt idx="25">
                  <c:v>108.5</c:v>
                </c:pt>
                <c:pt idx="26">
                  <c:v>109.30666666666667</c:v>
                </c:pt>
                <c:pt idx="27">
                  <c:v>108.90666666666665</c:v>
                </c:pt>
                <c:pt idx="28">
                  <c:v>108.55333333333333</c:v>
                </c:pt>
                <c:pt idx="29">
                  <c:v>107.85000000000001</c:v>
                </c:pt>
                <c:pt idx="30">
                  <c:v>106.10666666666667</c:v>
                </c:pt>
                <c:pt idx="31">
                  <c:v>107.28000000000002</c:v>
                </c:pt>
                <c:pt idx="32">
                  <c:v>105.29666666666667</c:v>
                </c:pt>
                <c:pt idx="33">
                  <c:v>102.42</c:v>
                </c:pt>
                <c:pt idx="34">
                  <c:v>102.60666666666667</c:v>
                </c:pt>
                <c:pt idx="35">
                  <c:v>102.09666666666668</c:v>
                </c:pt>
                <c:pt idx="36">
                  <c:v>101.94333333333333</c:v>
                </c:pt>
                <c:pt idx="37">
                  <c:v>103.62666666666667</c:v>
                </c:pt>
                <c:pt idx="38">
                  <c:v>104.63333333333334</c:v>
                </c:pt>
                <c:pt idx="39">
                  <c:v>111.59666666666665</c:v>
                </c:pt>
                <c:pt idx="40">
                  <c:v>116.76333333333332</c:v>
                </c:pt>
                <c:pt idx="41">
                  <c:v>119.98666666666666</c:v>
                </c:pt>
                <c:pt idx="42">
                  <c:v>122.89</c:v>
                </c:pt>
                <c:pt idx="43">
                  <c:v>124.87333333333333</c:v>
                </c:pt>
                <c:pt idx="44">
                  <c:v>127.42333333333333</c:v>
                </c:pt>
                <c:pt idx="45">
                  <c:v>128.10999999999999</c:v>
                </c:pt>
                <c:pt idx="46">
                  <c:v>127.25666666666666</c:v>
                </c:pt>
                <c:pt idx="47">
                  <c:v>123.53666666666668</c:v>
                </c:pt>
                <c:pt idx="48">
                  <c:v>123.41333333333334</c:v>
                </c:pt>
                <c:pt idx="49">
                  <c:v>126.8</c:v>
                </c:pt>
                <c:pt idx="50">
                  <c:v>125.67</c:v>
                </c:pt>
                <c:pt idx="51">
                  <c:v>128.07333333333335</c:v>
                </c:pt>
                <c:pt idx="52">
                  <c:v>129.06666666666666</c:v>
                </c:pt>
                <c:pt idx="53">
                  <c:v>127.96</c:v>
                </c:pt>
                <c:pt idx="54">
                  <c:v>125.17333333333333</c:v>
                </c:pt>
                <c:pt idx="55">
                  <c:v>126.57333333333334</c:v>
                </c:pt>
                <c:pt idx="56">
                  <c:v>122.66000000000001</c:v>
                </c:pt>
                <c:pt idx="57">
                  <c:v>124.75</c:v>
                </c:pt>
                <c:pt idx="58">
                  <c:v>124.64666666666666</c:v>
                </c:pt>
                <c:pt idx="59">
                  <c:v>124.64666666666666</c:v>
                </c:pt>
                <c:pt idx="60">
                  <c:v>124.90666666666668</c:v>
                </c:pt>
                <c:pt idx="61">
                  <c:v>123.18333333333334</c:v>
                </c:pt>
                <c:pt idx="62">
                  <c:v>123.77</c:v>
                </c:pt>
                <c:pt idx="63">
                  <c:v>124.48333333333333</c:v>
                </c:pt>
                <c:pt idx="64">
                  <c:v>119.67999999999999</c:v>
                </c:pt>
                <c:pt idx="65">
                  <c:v>116.22000000000001</c:v>
                </c:pt>
                <c:pt idx="66">
                  <c:v>116.25999999999999</c:v>
                </c:pt>
                <c:pt idx="67">
                  <c:v>117.86333333333334</c:v>
                </c:pt>
                <c:pt idx="68">
                  <c:v>121.98333333333333</c:v>
                </c:pt>
                <c:pt idx="69">
                  <c:v>122.70333333333333</c:v>
                </c:pt>
                <c:pt idx="70">
                  <c:v>122.17999999999999</c:v>
                </c:pt>
                <c:pt idx="71">
                  <c:v>119.56666666666666</c:v>
                </c:pt>
                <c:pt idx="72">
                  <c:v>119.97666666666667</c:v>
                </c:pt>
                <c:pt idx="73">
                  <c:v>121.25333333333333</c:v>
                </c:pt>
                <c:pt idx="74">
                  <c:v>119.60666666666667</c:v>
                </c:pt>
                <c:pt idx="75">
                  <c:v>119.66333333333334</c:v>
                </c:pt>
                <c:pt idx="76">
                  <c:v>118.43</c:v>
                </c:pt>
                <c:pt idx="77">
                  <c:v>119.37666666666667</c:v>
                </c:pt>
                <c:pt idx="78">
                  <c:v>122.02</c:v>
                </c:pt>
                <c:pt idx="79">
                  <c:v>124.57000000000001</c:v>
                </c:pt>
                <c:pt idx="80">
                  <c:v>125.67666666666666</c:v>
                </c:pt>
                <c:pt idx="81">
                  <c:v>124.62666666666667</c:v>
                </c:pt>
                <c:pt idx="82">
                  <c:v>124.39666666666666</c:v>
                </c:pt>
                <c:pt idx="83">
                  <c:v>120.66666666666667</c:v>
                </c:pt>
                <c:pt idx="84">
                  <c:v>113.18666666666667</c:v>
                </c:pt>
                <c:pt idx="85">
                  <c:v>109.74000000000001</c:v>
                </c:pt>
                <c:pt idx="86">
                  <c:v>109.45333333333333</c:v>
                </c:pt>
                <c:pt idx="87">
                  <c:v>101.71666666666665</c:v>
                </c:pt>
                <c:pt idx="88">
                  <c:v>94.146666666666661</c:v>
                </c:pt>
                <c:pt idx="89">
                  <c:v>98.39</c:v>
                </c:pt>
                <c:pt idx="90">
                  <c:v>100.77</c:v>
                </c:pt>
                <c:pt idx="91">
                  <c:v>97.663333333333341</c:v>
                </c:pt>
                <c:pt idx="92">
                  <c:v>98.07</c:v>
                </c:pt>
                <c:pt idx="93">
                  <c:v>99.583333333333329</c:v>
                </c:pt>
                <c:pt idx="94">
                  <c:v>102.21333333333332</c:v>
                </c:pt>
                <c:pt idx="95">
                  <c:v>100.13333333333333</c:v>
                </c:pt>
                <c:pt idx="96">
                  <c:v>101.5</c:v>
                </c:pt>
                <c:pt idx="97">
                  <c:v>99.44</c:v>
                </c:pt>
                <c:pt idx="98">
                  <c:v>99.660000000000011</c:v>
                </c:pt>
                <c:pt idx="99">
                  <c:v>101.52999999999999</c:v>
                </c:pt>
                <c:pt idx="100">
                  <c:v>103.14333333333333</c:v>
                </c:pt>
                <c:pt idx="101">
                  <c:v>105.43333333333332</c:v>
                </c:pt>
                <c:pt idx="102">
                  <c:v>107.08</c:v>
                </c:pt>
                <c:pt idx="103">
                  <c:v>106.87666666666667</c:v>
                </c:pt>
                <c:pt idx="104">
                  <c:v>103.04333333333334</c:v>
                </c:pt>
                <c:pt idx="105">
                  <c:v>103.40666666666668</c:v>
                </c:pt>
                <c:pt idx="106">
                  <c:v>103.98666666666668</c:v>
                </c:pt>
                <c:pt idx="107">
                  <c:v>106.97333333333334</c:v>
                </c:pt>
                <c:pt idx="108">
                  <c:v>109.36333333333333</c:v>
                </c:pt>
                <c:pt idx="109">
                  <c:v>110.69666666666667</c:v>
                </c:pt>
                <c:pt idx="110">
                  <c:v>112.84666666666668</c:v>
                </c:pt>
                <c:pt idx="111">
                  <c:v>112.77333333333333</c:v>
                </c:pt>
                <c:pt idx="112">
                  <c:v>116.39666666666665</c:v>
                </c:pt>
                <c:pt idx="113">
                  <c:v>118.42666666666666</c:v>
                </c:pt>
                <c:pt idx="114">
                  <c:v>120.72666666666665</c:v>
                </c:pt>
                <c:pt idx="115">
                  <c:v>119.61666666666667</c:v>
                </c:pt>
                <c:pt idx="116">
                  <c:v>112.55000000000001</c:v>
                </c:pt>
                <c:pt idx="117">
                  <c:v>109.68333333333332</c:v>
                </c:pt>
                <c:pt idx="118">
                  <c:v>101.41666666666667</c:v>
                </c:pt>
                <c:pt idx="119">
                  <c:v>98.796666666666667</c:v>
                </c:pt>
              </c:numCache>
            </c:numRef>
          </c:val>
          <c:smooth val="0"/>
        </c:ser>
        <c:dLbls>
          <c:showLegendKey val="0"/>
          <c:showVal val="0"/>
          <c:showCatName val="0"/>
          <c:showSerName val="0"/>
          <c:showPercent val="0"/>
          <c:showBubbleSize val="0"/>
        </c:dLbls>
        <c:marker val="1"/>
        <c:smooth val="0"/>
        <c:axId val="234214400"/>
        <c:axId val="232265344"/>
      </c:lineChart>
      <c:catAx>
        <c:axId val="234213376"/>
        <c:scaling>
          <c:orientation val="minMax"/>
        </c:scaling>
        <c:delete val="0"/>
        <c:axPos val="b"/>
        <c:numFmt formatCode="General" sourceLinked="0"/>
        <c:majorTickMark val="none"/>
        <c:minorTickMark val="none"/>
        <c:tickLblPos val="low"/>
        <c:txPr>
          <a:bodyPr/>
          <a:lstStyle/>
          <a:p>
            <a:pPr>
              <a:defRPr sz="1400"/>
            </a:pPr>
            <a:endParaRPr lang="en-US"/>
          </a:p>
        </c:txPr>
        <c:crossAx val="232264768"/>
        <c:crosses val="autoZero"/>
        <c:auto val="1"/>
        <c:lblAlgn val="ctr"/>
        <c:lblOffset val="100"/>
        <c:tickLblSkip val="8"/>
        <c:noMultiLvlLbl val="0"/>
      </c:catAx>
      <c:valAx>
        <c:axId val="232264768"/>
        <c:scaling>
          <c:orientation val="minMax"/>
        </c:scaling>
        <c:delete val="0"/>
        <c:axPos val="l"/>
        <c:majorGridlines>
          <c:spPr>
            <a:ln>
              <a:solidFill>
                <a:schemeClr val="bg1">
                  <a:lumMod val="95000"/>
                </a:schemeClr>
              </a:solidFill>
            </a:ln>
          </c:spPr>
        </c:majorGridlines>
        <c:numFmt formatCode="0%" sourceLinked="0"/>
        <c:majorTickMark val="out"/>
        <c:minorTickMark val="none"/>
        <c:tickLblPos val="nextTo"/>
        <c:crossAx val="234213376"/>
        <c:crosses val="autoZero"/>
        <c:crossBetween val="between"/>
      </c:valAx>
      <c:valAx>
        <c:axId val="232265344"/>
        <c:scaling>
          <c:orientation val="minMax"/>
          <c:min val="80"/>
        </c:scaling>
        <c:delete val="0"/>
        <c:axPos val="r"/>
        <c:numFmt formatCode="General" sourceLinked="1"/>
        <c:majorTickMark val="out"/>
        <c:minorTickMark val="none"/>
        <c:tickLblPos val="nextTo"/>
        <c:crossAx val="234214400"/>
        <c:crosses val="max"/>
        <c:crossBetween val="between"/>
      </c:valAx>
      <c:catAx>
        <c:axId val="234214400"/>
        <c:scaling>
          <c:orientation val="minMax"/>
        </c:scaling>
        <c:delete val="1"/>
        <c:axPos val="b"/>
        <c:majorTickMark val="out"/>
        <c:minorTickMark val="none"/>
        <c:tickLblPos val="nextTo"/>
        <c:crossAx val="232265344"/>
        <c:crosses val="autoZero"/>
        <c:auto val="1"/>
        <c:lblAlgn val="ctr"/>
        <c:lblOffset val="100"/>
        <c:noMultiLvlLbl val="0"/>
      </c:cat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data!$B$1</c:f>
              <c:strCache>
                <c:ptCount val="1"/>
                <c:pt idx="0">
                  <c:v>NIIP</c:v>
                </c:pt>
              </c:strCache>
            </c:strRef>
          </c:tx>
          <c:marker>
            <c:symbol val="none"/>
          </c:marker>
          <c:cat>
            <c:strRef>
              <c:f>data!$A$2:$A$52</c:f>
              <c:strCache>
                <c:ptCount val="51"/>
                <c:pt idx="0">
                  <c:v>1966</c:v>
                </c:pt>
                <c:pt idx="1">
                  <c:v>1967</c:v>
                </c:pt>
                <c:pt idx="2">
                  <c:v>1968</c:v>
                </c:pt>
                <c:pt idx="3">
                  <c:v>1969</c:v>
                </c:pt>
                <c:pt idx="4">
                  <c:v>1970</c:v>
                </c:pt>
                <c:pt idx="5">
                  <c:v>1971</c:v>
                </c:pt>
                <c:pt idx="6">
                  <c:v>1972</c:v>
                </c:pt>
                <c:pt idx="7">
                  <c:v>1973</c:v>
                </c:pt>
                <c:pt idx="8">
                  <c:v>1974</c:v>
                </c:pt>
                <c:pt idx="9">
                  <c:v>1975</c:v>
                </c:pt>
                <c:pt idx="10">
                  <c:v>1976</c:v>
                </c:pt>
                <c:pt idx="11">
                  <c:v>1977</c:v>
                </c:pt>
                <c:pt idx="12">
                  <c:v>1978</c:v>
                </c:pt>
                <c:pt idx="13">
                  <c:v>1979</c:v>
                </c:pt>
                <c:pt idx="14">
                  <c:v>1980</c:v>
                </c:pt>
                <c:pt idx="15">
                  <c:v>1981</c:v>
                </c:pt>
                <c:pt idx="16">
                  <c:v>1982</c:v>
                </c:pt>
                <c:pt idx="17">
                  <c:v>1983</c:v>
                </c:pt>
                <c:pt idx="18">
                  <c:v>1984</c:v>
                </c:pt>
                <c:pt idx="19">
                  <c:v>1985</c:v>
                </c:pt>
                <c:pt idx="20">
                  <c:v>1986</c:v>
                </c:pt>
                <c:pt idx="21">
                  <c:v>1987</c:v>
                </c:pt>
                <c:pt idx="22">
                  <c:v>1988</c:v>
                </c:pt>
                <c:pt idx="23">
                  <c:v>1989</c:v>
                </c:pt>
                <c:pt idx="24">
                  <c:v>1990</c:v>
                </c:pt>
                <c:pt idx="25">
                  <c:v>1991</c:v>
                </c:pt>
                <c:pt idx="26">
                  <c:v>1992</c:v>
                </c:pt>
                <c:pt idx="27">
                  <c:v>1993</c:v>
                </c:pt>
                <c:pt idx="28">
                  <c:v>1994</c:v>
                </c:pt>
                <c:pt idx="29">
                  <c:v>1995</c:v>
                </c:pt>
                <c:pt idx="30">
                  <c:v>1996</c:v>
                </c:pt>
                <c:pt idx="31">
                  <c:v>1997</c:v>
                </c:pt>
                <c:pt idx="32">
                  <c:v>1998</c:v>
                </c:pt>
                <c:pt idx="33">
                  <c:v>1999</c:v>
                </c:pt>
                <c:pt idx="34">
                  <c:v>2000</c:v>
                </c:pt>
                <c:pt idx="35">
                  <c:v>2001</c:v>
                </c:pt>
                <c:pt idx="36">
                  <c:v>2002</c:v>
                </c:pt>
                <c:pt idx="37">
                  <c:v>2003</c:v>
                </c:pt>
                <c:pt idx="38">
                  <c:v>2004</c:v>
                </c:pt>
                <c:pt idx="39">
                  <c:v>2005</c:v>
                </c:pt>
                <c:pt idx="40">
                  <c:v>2006</c:v>
                </c:pt>
                <c:pt idx="41">
                  <c:v>2007</c:v>
                </c:pt>
                <c:pt idx="42">
                  <c:v>2008</c:v>
                </c:pt>
                <c:pt idx="43">
                  <c:v>2009</c:v>
                </c:pt>
                <c:pt idx="44">
                  <c:v>2010</c:v>
                </c:pt>
                <c:pt idx="45">
                  <c:v>2011</c:v>
                </c:pt>
                <c:pt idx="46">
                  <c:v>2012</c:v>
                </c:pt>
                <c:pt idx="47">
                  <c:v>2013</c:v>
                </c:pt>
                <c:pt idx="48">
                  <c:v>2014</c:v>
                </c:pt>
                <c:pt idx="49">
                  <c:v>2015</c:v>
                </c:pt>
                <c:pt idx="50">
                  <c:v>2016</c:v>
                </c:pt>
              </c:strCache>
            </c:strRef>
          </c:cat>
          <c:val>
            <c:numRef>
              <c:f>data!$B$2:$B$52</c:f>
              <c:numCache>
                <c:formatCode>General</c:formatCode>
                <c:ptCount val="51"/>
                <c:pt idx="0">
                  <c:v>3.1123963168708621E-2</c:v>
                </c:pt>
                <c:pt idx="1">
                  <c:v>4.4742139570552147E-2</c:v>
                </c:pt>
                <c:pt idx="2">
                  <c:v>3.3159422820843068E-2</c:v>
                </c:pt>
                <c:pt idx="3">
                  <c:v>4.3697918763334807E-2</c:v>
                </c:pt>
                <c:pt idx="4">
                  <c:v>5.4456685027541314E-2</c:v>
                </c:pt>
                <c:pt idx="5">
                  <c:v>5.4022988505747126E-2</c:v>
                </c:pt>
                <c:pt idx="6">
                  <c:v>7.6893535310433109E-2</c:v>
                </c:pt>
                <c:pt idx="7">
                  <c:v>5.0695373586851118E-2</c:v>
                </c:pt>
                <c:pt idx="8">
                  <c:v>8.9344768885467381E-3</c:v>
                </c:pt>
                <c:pt idx="9">
                  <c:v>6.2597672449166671E-3</c:v>
                </c:pt>
                <c:pt idx="10">
                  <c:v>1.7257585994183828E-2</c:v>
                </c:pt>
                <c:pt idx="11">
                  <c:v>2.3289206857027699E-2</c:v>
                </c:pt>
                <c:pt idx="12">
                  <c:v>5.5643595415677344E-2</c:v>
                </c:pt>
                <c:pt idx="13">
                  <c:v>3.9447255635159571E-2</c:v>
                </c:pt>
                <c:pt idx="14">
                  <c:v>5.3306554287549678E-2</c:v>
                </c:pt>
                <c:pt idx="15">
                  <c:v>9.2047941636268893E-2</c:v>
                </c:pt>
                <c:pt idx="16">
                  <c:v>0.11291514313320576</c:v>
                </c:pt>
                <c:pt idx="17">
                  <c:v>0.13365854779015915</c:v>
                </c:pt>
                <c:pt idx="18">
                  <c:v>0.17830156941692876</c:v>
                </c:pt>
                <c:pt idx="19">
                  <c:v>0.14551829564204602</c:v>
                </c:pt>
                <c:pt idx="20">
                  <c:v>0.19462517425506662</c:v>
                </c:pt>
                <c:pt idx="21">
                  <c:v>0.10505140722847545</c:v>
                </c:pt>
                <c:pt idx="22">
                  <c:v>9.4633221499014875E-2</c:v>
                </c:pt>
                <c:pt idx="23">
                  <c:v>0.10284606070152295</c:v>
                </c:pt>
                <c:pt idx="24">
                  <c:v>-4.5168590178773478E-3</c:v>
                </c:pt>
                <c:pt idx="25">
                  <c:v>8.8977963950386662E-3</c:v>
                </c:pt>
                <c:pt idx="26">
                  <c:v>1.8386710005613732E-2</c:v>
                </c:pt>
                <c:pt idx="27">
                  <c:v>4.1226456763509549E-2</c:v>
                </c:pt>
                <c:pt idx="28">
                  <c:v>1.9736842105263157E-2</c:v>
                </c:pt>
                <c:pt idx="29">
                  <c:v>-2.5824542279530412E-2</c:v>
                </c:pt>
                <c:pt idx="30">
                  <c:v>-7.2645313024974803E-2</c:v>
                </c:pt>
                <c:pt idx="31">
                  <c:v>-5.5907461748619332E-2</c:v>
                </c:pt>
                <c:pt idx="32">
                  <c:v>-0.17228258873741722</c:v>
                </c:pt>
                <c:pt idx="33">
                  <c:v>-0.17324631195499435</c:v>
                </c:pt>
                <c:pt idx="34">
                  <c:v>-7.0009797726446374E-2</c:v>
                </c:pt>
                <c:pt idx="35">
                  <c:v>-0.10232336077460233</c:v>
                </c:pt>
                <c:pt idx="36">
                  <c:v>-6.8184764107339604E-2</c:v>
                </c:pt>
                <c:pt idx="37">
                  <c:v>-3.6980994793347655E-2</c:v>
                </c:pt>
                <c:pt idx="38">
                  <c:v>-9.6607795082130535E-2</c:v>
                </c:pt>
                <c:pt idx="39">
                  <c:v>-6.1588001655723958E-2</c:v>
                </c:pt>
                <c:pt idx="40">
                  <c:v>-0.11308053342712916</c:v>
                </c:pt>
                <c:pt idx="41">
                  <c:v>-8.9182762967946749E-2</c:v>
                </c:pt>
                <c:pt idx="42">
                  <c:v>9.005710077404408E-2</c:v>
                </c:pt>
                <c:pt idx="43">
                  <c:v>-0.1056316754844981</c:v>
                </c:pt>
                <c:pt idx="44">
                  <c:v>-3.977833162367507E-2</c:v>
                </c:pt>
                <c:pt idx="45">
                  <c:v>-5.9365929812795634E-2</c:v>
                </c:pt>
                <c:pt idx="46">
                  <c:v>-0.22355890352731034</c:v>
                </c:pt>
                <c:pt idx="47">
                  <c:v>-0.1620171272900148</c:v>
                </c:pt>
                <c:pt idx="48">
                  <c:v>-0.17631688687941705</c:v>
                </c:pt>
                <c:pt idx="49">
                  <c:v>-4.6113287987380881E-2</c:v>
                </c:pt>
                <c:pt idx="50">
                  <c:v>0.24156117871539881</c:v>
                </c:pt>
              </c:numCache>
            </c:numRef>
          </c:val>
          <c:smooth val="0"/>
        </c:ser>
        <c:ser>
          <c:idx val="1"/>
          <c:order val="1"/>
          <c:tx>
            <c:strRef>
              <c:f>data!$D$1</c:f>
              <c:strCache>
                <c:ptCount val="1"/>
                <c:pt idx="0">
                  <c:v>Cumulative current account balance</c:v>
                </c:pt>
              </c:strCache>
            </c:strRef>
          </c:tx>
          <c:marker>
            <c:symbol val="none"/>
          </c:marker>
          <c:cat>
            <c:strRef>
              <c:f>data!$A$2:$A$52</c:f>
              <c:strCache>
                <c:ptCount val="51"/>
                <c:pt idx="0">
                  <c:v>1966</c:v>
                </c:pt>
                <c:pt idx="1">
                  <c:v>1967</c:v>
                </c:pt>
                <c:pt idx="2">
                  <c:v>1968</c:v>
                </c:pt>
                <c:pt idx="3">
                  <c:v>1969</c:v>
                </c:pt>
                <c:pt idx="4">
                  <c:v>1970</c:v>
                </c:pt>
                <c:pt idx="5">
                  <c:v>1971</c:v>
                </c:pt>
                <c:pt idx="6">
                  <c:v>1972</c:v>
                </c:pt>
                <c:pt idx="7">
                  <c:v>1973</c:v>
                </c:pt>
                <c:pt idx="8">
                  <c:v>1974</c:v>
                </c:pt>
                <c:pt idx="9">
                  <c:v>1975</c:v>
                </c:pt>
                <c:pt idx="10">
                  <c:v>1976</c:v>
                </c:pt>
                <c:pt idx="11">
                  <c:v>1977</c:v>
                </c:pt>
                <c:pt idx="12">
                  <c:v>1978</c:v>
                </c:pt>
                <c:pt idx="13">
                  <c:v>1979</c:v>
                </c:pt>
                <c:pt idx="14">
                  <c:v>1980</c:v>
                </c:pt>
                <c:pt idx="15">
                  <c:v>1981</c:v>
                </c:pt>
                <c:pt idx="16">
                  <c:v>1982</c:v>
                </c:pt>
                <c:pt idx="17">
                  <c:v>1983</c:v>
                </c:pt>
                <c:pt idx="18">
                  <c:v>1984</c:v>
                </c:pt>
                <c:pt idx="19">
                  <c:v>1985</c:v>
                </c:pt>
                <c:pt idx="20">
                  <c:v>1986</c:v>
                </c:pt>
                <c:pt idx="21">
                  <c:v>1987</c:v>
                </c:pt>
                <c:pt idx="22">
                  <c:v>1988</c:v>
                </c:pt>
                <c:pt idx="23">
                  <c:v>1989</c:v>
                </c:pt>
                <c:pt idx="24">
                  <c:v>1990</c:v>
                </c:pt>
                <c:pt idx="25">
                  <c:v>1991</c:v>
                </c:pt>
                <c:pt idx="26">
                  <c:v>1992</c:v>
                </c:pt>
                <c:pt idx="27">
                  <c:v>1993</c:v>
                </c:pt>
                <c:pt idx="28">
                  <c:v>1994</c:v>
                </c:pt>
                <c:pt idx="29">
                  <c:v>1995</c:v>
                </c:pt>
                <c:pt idx="30">
                  <c:v>1996</c:v>
                </c:pt>
                <c:pt idx="31">
                  <c:v>1997</c:v>
                </c:pt>
                <c:pt idx="32">
                  <c:v>1998</c:v>
                </c:pt>
                <c:pt idx="33">
                  <c:v>1999</c:v>
                </c:pt>
                <c:pt idx="34">
                  <c:v>2000</c:v>
                </c:pt>
                <c:pt idx="35">
                  <c:v>2001</c:v>
                </c:pt>
                <c:pt idx="36">
                  <c:v>2002</c:v>
                </c:pt>
                <c:pt idx="37">
                  <c:v>2003</c:v>
                </c:pt>
                <c:pt idx="38">
                  <c:v>2004</c:v>
                </c:pt>
                <c:pt idx="39">
                  <c:v>2005</c:v>
                </c:pt>
                <c:pt idx="40">
                  <c:v>2006</c:v>
                </c:pt>
                <c:pt idx="41">
                  <c:v>2007</c:v>
                </c:pt>
                <c:pt idx="42">
                  <c:v>2008</c:v>
                </c:pt>
                <c:pt idx="43">
                  <c:v>2009</c:v>
                </c:pt>
                <c:pt idx="44">
                  <c:v>2010</c:v>
                </c:pt>
                <c:pt idx="45">
                  <c:v>2011</c:v>
                </c:pt>
                <c:pt idx="46">
                  <c:v>2012</c:v>
                </c:pt>
                <c:pt idx="47">
                  <c:v>2013</c:v>
                </c:pt>
                <c:pt idx="48">
                  <c:v>2014</c:v>
                </c:pt>
                <c:pt idx="49">
                  <c:v>2015</c:v>
                </c:pt>
                <c:pt idx="50">
                  <c:v>2016</c:v>
                </c:pt>
              </c:strCache>
            </c:strRef>
          </c:cat>
          <c:val>
            <c:numRef>
              <c:f>data!$D$2:$D$52</c:f>
              <c:numCache>
                <c:formatCode>General</c:formatCode>
                <c:ptCount val="51"/>
                <c:pt idx="0">
                  <c:v>3.1200060878167567E-3</c:v>
                </c:pt>
                <c:pt idx="1">
                  <c:v>-4.0214816422445929E-3</c:v>
                </c:pt>
                <c:pt idx="2">
                  <c:v>-1.0592242846374784E-2</c:v>
                </c:pt>
                <c:pt idx="3">
                  <c:v>-2.3196290224546529E-3</c:v>
                </c:pt>
                <c:pt idx="4">
                  <c:v>1.0753552177917333E-2</c:v>
                </c:pt>
                <c:pt idx="5">
                  <c:v>2.7084969802438404E-2</c:v>
                </c:pt>
                <c:pt idx="6">
                  <c:v>2.7511681985071219E-2</c:v>
                </c:pt>
                <c:pt idx="7">
                  <c:v>1.2450368815321505E-2</c:v>
                </c:pt>
                <c:pt idx="8">
                  <c:v>-2.5315144537601173E-2</c:v>
                </c:pt>
                <c:pt idx="9">
                  <c:v>-4.1667367758980417E-2</c:v>
                </c:pt>
                <c:pt idx="10">
                  <c:v>-5.0318191716915969E-2</c:v>
                </c:pt>
                <c:pt idx="11">
                  <c:v>-5.3605635194300623E-2</c:v>
                </c:pt>
                <c:pt idx="12">
                  <c:v>-5.0566006440061637E-2</c:v>
                </c:pt>
                <c:pt idx="13">
                  <c:v>-5.6459638675588307E-2</c:v>
                </c:pt>
                <c:pt idx="14">
                  <c:v>-5.1026433432777435E-2</c:v>
                </c:pt>
                <c:pt idx="15">
                  <c:v>-3.5622577257686243E-2</c:v>
                </c:pt>
                <c:pt idx="16">
                  <c:v>-2.9995765594840251E-2</c:v>
                </c:pt>
                <c:pt idx="17">
                  <c:v>-2.778779104540775E-2</c:v>
                </c:pt>
                <c:pt idx="18">
                  <c:v>-3.2740612418100216E-2</c:v>
                </c:pt>
                <c:pt idx="19">
                  <c:v>-3.5567458967648895E-2</c:v>
                </c:pt>
                <c:pt idx="20">
                  <c:v>-4.5181609267288786E-2</c:v>
                </c:pt>
                <c:pt idx="21">
                  <c:v>-6.1175194781919295E-2</c:v>
                </c:pt>
                <c:pt idx="22">
                  <c:v>-9.685523625305717E-2</c:v>
                </c:pt>
                <c:pt idx="23">
                  <c:v>-0.13796609578110924</c:v>
                </c:pt>
                <c:pt idx="24">
                  <c:v>-0.16915414737649281</c:v>
                </c:pt>
                <c:pt idx="25">
                  <c:v>-0.18248150204772848</c:v>
                </c:pt>
                <c:pt idx="26">
                  <c:v>-0.19788669579084125</c:v>
                </c:pt>
                <c:pt idx="27">
                  <c:v>-0.21129175482610418</c:v>
                </c:pt>
                <c:pt idx="28">
                  <c:v>-0.21620589228645987</c:v>
                </c:pt>
                <c:pt idx="29">
                  <c:v>-0.22301880957764394</c:v>
                </c:pt>
                <c:pt idx="30">
                  <c:v>-0.22883469041536372</c:v>
                </c:pt>
                <c:pt idx="31">
                  <c:v>-0.23075085425323005</c:v>
                </c:pt>
                <c:pt idx="32">
                  <c:v>-0.23502196088502333</c:v>
                </c:pt>
                <c:pt idx="33">
                  <c:v>-0.25916109063859877</c:v>
                </c:pt>
                <c:pt idx="34">
                  <c:v>-0.28065132575627788</c:v>
                </c:pt>
                <c:pt idx="35">
                  <c:v>-0.30005297223241734</c:v>
                </c:pt>
                <c:pt idx="36">
                  <c:v>-0.32003417722759064</c:v>
                </c:pt>
                <c:pt idx="37">
                  <c:v>-0.33657650612801232</c:v>
                </c:pt>
                <c:pt idx="38">
                  <c:v>-0.35420732718813003</c:v>
                </c:pt>
                <c:pt idx="39">
                  <c:v>-0.36634471168072386</c:v>
                </c:pt>
                <c:pt idx="40">
                  <c:v>-0.38857748288027538</c:v>
                </c:pt>
                <c:pt idx="41">
                  <c:v>-0.41306650560561814</c:v>
                </c:pt>
                <c:pt idx="42">
                  <c:v>-0.44822835932228272</c:v>
                </c:pt>
                <c:pt idx="43">
                  <c:v>-0.47773293957091068</c:v>
                </c:pt>
                <c:pt idx="44">
                  <c:v>-0.50511842161504716</c:v>
                </c:pt>
                <c:pt idx="45">
                  <c:v>-0.52298273683472152</c:v>
                </c:pt>
                <c:pt idx="46">
                  <c:v>-0.55965819133024519</c:v>
                </c:pt>
                <c:pt idx="47">
                  <c:v>-0.60360141155279534</c:v>
                </c:pt>
                <c:pt idx="48">
                  <c:v>-0.65024005779308336</c:v>
                </c:pt>
                <c:pt idx="49">
                  <c:v>-0.69308322551650514</c:v>
                </c:pt>
                <c:pt idx="50">
                  <c:v>-0.73665014035675613</c:v>
                </c:pt>
              </c:numCache>
            </c:numRef>
          </c:val>
          <c:smooth val="0"/>
        </c:ser>
        <c:dLbls>
          <c:showLegendKey val="0"/>
          <c:showVal val="0"/>
          <c:showCatName val="0"/>
          <c:showSerName val="0"/>
          <c:showPercent val="0"/>
          <c:showBubbleSize val="0"/>
        </c:dLbls>
        <c:marker val="1"/>
        <c:smooth val="0"/>
        <c:axId val="234251776"/>
        <c:axId val="232316928"/>
      </c:lineChart>
      <c:catAx>
        <c:axId val="234251776"/>
        <c:scaling>
          <c:orientation val="minMax"/>
        </c:scaling>
        <c:delete val="0"/>
        <c:axPos val="b"/>
        <c:numFmt formatCode="General" sourceLinked="1"/>
        <c:majorTickMark val="none"/>
        <c:minorTickMark val="none"/>
        <c:tickLblPos val="nextTo"/>
        <c:txPr>
          <a:bodyPr rot="0" vert="horz"/>
          <a:lstStyle/>
          <a:p>
            <a:pPr>
              <a:defRPr sz="1200" b="0" i="0" u="none" strike="noStrike" baseline="0">
                <a:solidFill>
                  <a:srgbClr val="000000"/>
                </a:solidFill>
                <a:latin typeface="Calibri"/>
                <a:ea typeface="Calibri"/>
                <a:cs typeface="Calibri"/>
              </a:defRPr>
            </a:pPr>
            <a:endParaRPr lang="en-US"/>
          </a:p>
        </c:txPr>
        <c:crossAx val="232316928"/>
        <c:crosses val="autoZero"/>
        <c:auto val="1"/>
        <c:lblAlgn val="ctr"/>
        <c:lblOffset val="100"/>
        <c:tickLblSkip val="4"/>
        <c:noMultiLvlLbl val="0"/>
      </c:catAx>
      <c:valAx>
        <c:axId val="232316928"/>
        <c:scaling>
          <c:orientation val="minMax"/>
        </c:scaling>
        <c:delete val="0"/>
        <c:axPos val="l"/>
        <c:majorGridlines>
          <c:spPr>
            <a:ln>
              <a:solidFill>
                <a:schemeClr val="bg1">
                  <a:lumMod val="95000"/>
                </a:schemeClr>
              </a:solidFill>
            </a:ln>
          </c:spPr>
        </c:majorGridlines>
        <c:numFmt formatCode="0%" sourceLinked="0"/>
        <c:majorTickMark val="out"/>
        <c:minorTickMark val="none"/>
        <c:tickLblPos val="nextTo"/>
        <c:txPr>
          <a:bodyPr rot="0" vert="horz"/>
          <a:lstStyle/>
          <a:p>
            <a:pPr>
              <a:defRPr sz="1400" b="0" i="0" u="none" strike="noStrike" baseline="0">
                <a:solidFill>
                  <a:srgbClr val="000000"/>
                </a:solidFill>
                <a:latin typeface="Calibri"/>
                <a:ea typeface="Calibri"/>
                <a:cs typeface="Calibri"/>
              </a:defRPr>
            </a:pPr>
            <a:endParaRPr lang="en-US"/>
          </a:p>
        </c:txPr>
        <c:crossAx val="234251776"/>
        <c:crosses val="autoZero"/>
        <c:crossBetween val="between"/>
      </c:valAx>
    </c:plotArea>
    <c:legend>
      <c:legendPos val="t"/>
      <c:overlay val="0"/>
      <c:txPr>
        <a:bodyPr/>
        <a:lstStyle/>
        <a:p>
          <a:pPr>
            <a:defRPr sz="1400" b="0" i="0" u="none" strike="noStrike" baseline="0">
              <a:solidFill>
                <a:srgbClr val="000000"/>
              </a:solidFill>
              <a:latin typeface="Calibri"/>
              <a:ea typeface="Calibri"/>
              <a:cs typeface="Calibri"/>
            </a:defRPr>
          </a:pPr>
          <a:endParaRPr lang="en-US"/>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1638"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6514" y="0"/>
            <a:ext cx="2941637" cy="498475"/>
          </a:xfrm>
          <a:prstGeom prst="rect">
            <a:avLst/>
          </a:prstGeom>
        </p:spPr>
        <p:txBody>
          <a:bodyPr vert="horz" lIns="91440" tIns="45720" rIns="91440" bIns="45720" rtlCol="0"/>
          <a:lstStyle>
            <a:lvl1pPr algn="r">
              <a:defRPr sz="1200"/>
            </a:lvl1pPr>
          </a:lstStyle>
          <a:p>
            <a:fld id="{F326A648-57DA-4BA8-AF2E-DB1B9F7CC25C}" type="datetimeFigureOut">
              <a:rPr lang="en-GB" smtClean="0"/>
              <a:pPr/>
              <a:t>17/05/2017</a:t>
            </a:fld>
            <a:endParaRPr lang="en-GB"/>
          </a:p>
        </p:txBody>
      </p:sp>
      <p:sp>
        <p:nvSpPr>
          <p:cNvPr id="4" name="Footer Placeholder 3"/>
          <p:cNvSpPr>
            <a:spLocks noGrp="1"/>
          </p:cNvSpPr>
          <p:nvPr>
            <p:ph type="ftr" sz="quarter" idx="2"/>
          </p:nvPr>
        </p:nvSpPr>
        <p:spPr>
          <a:xfrm>
            <a:off x="1" y="9431339"/>
            <a:ext cx="2941638" cy="4984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6514" y="9431339"/>
            <a:ext cx="2941637" cy="498475"/>
          </a:xfrm>
          <a:prstGeom prst="rect">
            <a:avLst/>
          </a:prstGeom>
        </p:spPr>
        <p:txBody>
          <a:bodyPr vert="horz" lIns="91440" tIns="45720" rIns="91440" bIns="45720" rtlCol="0" anchor="b"/>
          <a:lstStyle>
            <a:lvl1pPr algn="r">
              <a:defRPr sz="1200"/>
            </a:lvl1pPr>
          </a:lstStyle>
          <a:p>
            <a:fld id="{ED5D6071-6A06-4A88-92CC-781FF0DEBACD}" type="slidenum">
              <a:rPr lang="en-GB" smtClean="0"/>
              <a:pPr/>
              <a:t>‹#›</a:t>
            </a:fld>
            <a:endParaRPr lang="en-GB"/>
          </a:p>
        </p:txBody>
      </p:sp>
    </p:spTree>
    <p:extLst>
      <p:ext uri="{BB962C8B-B14F-4D97-AF65-F5344CB8AC3E}">
        <p14:creationId xmlns:p14="http://schemas.microsoft.com/office/powerpoint/2010/main" val="250381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2220" cy="49649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5948" y="1"/>
            <a:ext cx="2942220" cy="496491"/>
          </a:xfrm>
          <a:prstGeom prst="rect">
            <a:avLst/>
          </a:prstGeom>
        </p:spPr>
        <p:txBody>
          <a:bodyPr vert="horz" lIns="91440" tIns="45720" rIns="91440" bIns="45720" rtlCol="0"/>
          <a:lstStyle>
            <a:lvl1pPr algn="r">
              <a:defRPr sz="1200"/>
            </a:lvl1pPr>
          </a:lstStyle>
          <a:p>
            <a:fld id="{77A0A138-9CE8-4941-AE03-A9971F42E49D}" type="datetimeFigureOut">
              <a:rPr lang="en-GB" smtClean="0"/>
              <a:pPr/>
              <a:t>17/05/2017</a:t>
            </a:fld>
            <a:endParaRPr lang="en-GB"/>
          </a:p>
        </p:txBody>
      </p:sp>
      <p:sp>
        <p:nvSpPr>
          <p:cNvPr id="4" name="Slide Image Placeholder 3"/>
          <p:cNvSpPr>
            <a:spLocks noGrp="1" noRot="1" noChangeAspect="1"/>
          </p:cNvSpPr>
          <p:nvPr>
            <p:ph type="sldImg" idx="2"/>
          </p:nvPr>
        </p:nvSpPr>
        <p:spPr>
          <a:xfrm>
            <a:off x="912813" y="744538"/>
            <a:ext cx="4964112" cy="37242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8974" y="4716662"/>
            <a:ext cx="5431790" cy="44684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1600"/>
            <a:ext cx="2942220" cy="49649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5948" y="9431600"/>
            <a:ext cx="2942220" cy="496491"/>
          </a:xfrm>
          <a:prstGeom prst="rect">
            <a:avLst/>
          </a:prstGeom>
        </p:spPr>
        <p:txBody>
          <a:bodyPr vert="horz" lIns="91440" tIns="45720" rIns="91440" bIns="45720" rtlCol="0" anchor="b"/>
          <a:lstStyle>
            <a:lvl1pPr algn="r">
              <a:defRPr sz="1200"/>
            </a:lvl1pPr>
          </a:lstStyle>
          <a:p>
            <a:fld id="{1870D292-4617-450E-9CD5-A99C022B5DFB}" type="slidenum">
              <a:rPr lang="en-GB" smtClean="0"/>
              <a:pPr/>
              <a:t>‹#›</a:t>
            </a:fld>
            <a:endParaRPr lang="en-GB"/>
          </a:p>
        </p:txBody>
      </p:sp>
    </p:spTree>
    <p:extLst>
      <p:ext uri="{BB962C8B-B14F-4D97-AF65-F5344CB8AC3E}">
        <p14:creationId xmlns:p14="http://schemas.microsoft.com/office/powerpoint/2010/main" val="1043751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2E1AC56-6E05-485D-8584-E72FDA0C470E}" type="slidenum">
              <a:rPr lang="en-GB" smtClean="0"/>
              <a:pPr/>
              <a:t>1</a:t>
            </a:fld>
            <a:endParaRPr lang="en-GB"/>
          </a:p>
        </p:txBody>
      </p:sp>
    </p:spTree>
    <p:extLst>
      <p:ext uri="{BB962C8B-B14F-4D97-AF65-F5344CB8AC3E}">
        <p14:creationId xmlns:p14="http://schemas.microsoft.com/office/powerpoint/2010/main" val="30965099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870D292-4617-450E-9CD5-A99C022B5DFB}" type="slidenum">
              <a:rPr lang="en-GB" smtClean="0"/>
              <a:pPr/>
              <a:t>20</a:t>
            </a:fld>
            <a:endParaRPr lang="en-GB"/>
          </a:p>
        </p:txBody>
      </p:sp>
    </p:spTree>
    <p:extLst>
      <p:ext uri="{BB962C8B-B14F-4D97-AF65-F5344CB8AC3E}">
        <p14:creationId xmlns:p14="http://schemas.microsoft.com/office/powerpoint/2010/main" val="4273867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7BDA6A1-A259-422E-BC5D-C9658E7A0524}" type="datetimeFigureOut">
              <a:rPr lang="en-GB" smtClean="0"/>
              <a:pPr/>
              <a:t>17/05/2017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4FDB56-D0B6-47E2-99B0-17988AC48984}"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BDA6A1-A259-422E-BC5D-C9658E7A0524}" type="datetimeFigureOut">
              <a:rPr lang="en-GB" smtClean="0"/>
              <a:pPr/>
              <a:t>17/05/2017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4FDB56-D0B6-47E2-99B0-17988AC48984}"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BDA6A1-A259-422E-BC5D-C9658E7A0524}" type="datetimeFigureOut">
              <a:rPr lang="en-GB" smtClean="0"/>
              <a:pPr/>
              <a:t>17/05/2017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4FDB56-D0B6-47E2-99B0-17988AC48984}"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197768"/>
            <a:ext cx="8229600" cy="1143000"/>
          </a:xfrm>
        </p:spPr>
        <p:txBody>
          <a:bodyPr/>
          <a:lstStyle>
            <a:lvl1pPr>
              <a:defRPr sz="3600"/>
            </a:lvl1pPr>
          </a:lstStyle>
          <a:p>
            <a:r>
              <a:rPr lang="en-US" dirty="0" smtClean="0"/>
              <a:t>Click to edit Master title style</a:t>
            </a:r>
            <a:endParaRPr lang="en-GB" dirty="0"/>
          </a:p>
        </p:txBody>
      </p:sp>
      <p:pic>
        <p:nvPicPr>
          <p:cNvPr id="6" name="Picture 5" descr="ppt bottom.png"/>
          <p:cNvPicPr>
            <a:picLocks noChangeAspect="1"/>
          </p:cNvPicPr>
          <p:nvPr userDrawn="1"/>
        </p:nvPicPr>
        <p:blipFill>
          <a:blip r:embed="rId2" cstate="print"/>
          <a:stretch>
            <a:fillRect/>
          </a:stretch>
        </p:blipFill>
        <p:spPr>
          <a:xfrm>
            <a:off x="0" y="6419789"/>
            <a:ext cx="5630061" cy="438211"/>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0C73DC2-B9C1-4598-9D30-524FB1E9FF5C}" type="datetimeFigureOut">
              <a:rPr lang="en-GB" smtClean="0"/>
              <a:pPr/>
              <a:t>17/05/2017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1E719-185E-43A7-BA87-57C4B1E4D6CE}" type="slidenum">
              <a:rPr lang="en-GB" smtClean="0"/>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C73DC2-B9C1-4598-9D30-524FB1E9FF5C}" type="datetimeFigureOut">
              <a:rPr lang="en-GB" smtClean="0"/>
              <a:pPr/>
              <a:t>17/05/2017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1E719-185E-43A7-BA87-57C4B1E4D6CE}" type="slidenum">
              <a:rPr lang="en-GB" smtClean="0"/>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C73DC2-B9C1-4598-9D30-524FB1E9FF5C}" type="datetimeFigureOut">
              <a:rPr lang="en-GB" smtClean="0"/>
              <a:pPr/>
              <a:t>17/05/2017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1E719-185E-43A7-BA87-57C4B1E4D6CE}" type="slidenum">
              <a:rPr lang="en-GB" smtClean="0"/>
              <a:pPr/>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0C73DC2-B9C1-4598-9D30-524FB1E9FF5C}" type="datetimeFigureOut">
              <a:rPr lang="en-GB" smtClean="0"/>
              <a:pPr/>
              <a:t>17/05/2017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41E719-185E-43A7-BA87-57C4B1E4D6CE}" type="slidenum">
              <a:rPr lang="en-GB" smtClean="0"/>
              <a:pPr/>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0C73DC2-B9C1-4598-9D30-524FB1E9FF5C}" type="datetimeFigureOut">
              <a:rPr lang="en-GB" smtClean="0"/>
              <a:pPr/>
              <a:t>17/05/2017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41E719-185E-43A7-BA87-57C4B1E4D6CE}" type="slidenum">
              <a:rPr lang="en-GB" smtClean="0"/>
              <a:pPr/>
              <a:t>‹#›</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0C73DC2-B9C1-4598-9D30-524FB1E9FF5C}" type="datetimeFigureOut">
              <a:rPr lang="en-GB" smtClean="0"/>
              <a:pPr/>
              <a:t>17/05/2017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41E719-185E-43A7-BA87-57C4B1E4D6CE}" type="slidenum">
              <a:rPr lang="en-GB" smtClean="0"/>
              <a:pPr/>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C73DC2-B9C1-4598-9D30-524FB1E9FF5C}" type="datetimeFigureOut">
              <a:rPr lang="en-GB" smtClean="0"/>
              <a:pPr/>
              <a:t>17/05/2017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B41E719-185E-43A7-BA87-57C4B1E4D6C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BDA6A1-A259-422E-BC5D-C9658E7A0524}" type="datetimeFigureOut">
              <a:rPr lang="en-GB" smtClean="0"/>
              <a:pPr/>
              <a:t>17/05/2017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4FDB56-D0B6-47E2-99B0-17988AC48984}" type="slidenum">
              <a:rPr lang="en-GB" smtClean="0"/>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C73DC2-B9C1-4598-9D30-524FB1E9FF5C}" type="datetimeFigureOut">
              <a:rPr lang="en-GB" smtClean="0"/>
              <a:pPr/>
              <a:t>17/05/2017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41E719-185E-43A7-BA87-57C4B1E4D6CE}" type="slidenum">
              <a:rPr lang="en-GB" smtClean="0"/>
              <a:pPr/>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C73DC2-B9C1-4598-9D30-524FB1E9FF5C}" type="datetimeFigureOut">
              <a:rPr lang="en-GB" smtClean="0"/>
              <a:pPr/>
              <a:t>17/05/2017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41E719-185E-43A7-BA87-57C4B1E4D6CE}" type="slidenum">
              <a:rPr lang="en-GB" smtClean="0"/>
              <a:pPr/>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C73DC2-B9C1-4598-9D30-524FB1E9FF5C}" type="datetimeFigureOut">
              <a:rPr lang="en-GB" smtClean="0"/>
              <a:pPr/>
              <a:t>17/05/2017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1E719-185E-43A7-BA87-57C4B1E4D6CE}" type="slidenum">
              <a:rPr lang="en-GB" smtClean="0"/>
              <a:pPr/>
              <a:t>‹#›</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C73DC2-B9C1-4598-9D30-524FB1E9FF5C}" type="datetimeFigureOut">
              <a:rPr lang="en-GB" smtClean="0"/>
              <a:pPr/>
              <a:t>17/05/2017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1E719-185E-43A7-BA87-57C4B1E4D6C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BDA6A1-A259-422E-BC5D-C9658E7A0524}" type="datetimeFigureOut">
              <a:rPr lang="en-GB" smtClean="0"/>
              <a:pPr/>
              <a:t>17/05/2017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4FDB56-D0B6-47E2-99B0-17988AC4898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7BDA6A1-A259-422E-BC5D-C9658E7A0524}" type="datetimeFigureOut">
              <a:rPr lang="en-GB" smtClean="0"/>
              <a:pPr/>
              <a:t>17/05/2017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4FDB56-D0B6-47E2-99B0-17988AC48984}"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7BDA6A1-A259-422E-BC5D-C9658E7A0524}" type="datetimeFigureOut">
              <a:rPr lang="en-GB" smtClean="0"/>
              <a:pPr/>
              <a:t>17/05/2017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44FDB56-D0B6-47E2-99B0-17988AC48984}"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7BDA6A1-A259-422E-BC5D-C9658E7A0524}" type="datetimeFigureOut">
              <a:rPr lang="en-GB" smtClean="0"/>
              <a:pPr/>
              <a:t>17/05/2017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44FDB56-D0B6-47E2-99B0-17988AC4898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BDA6A1-A259-422E-BC5D-C9658E7A0524}" type="datetimeFigureOut">
              <a:rPr lang="en-GB" smtClean="0"/>
              <a:pPr/>
              <a:t>17/05/2017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44FDB56-D0B6-47E2-99B0-17988AC48984}"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BDA6A1-A259-422E-BC5D-C9658E7A0524}" type="datetimeFigureOut">
              <a:rPr lang="en-GB" smtClean="0"/>
              <a:pPr/>
              <a:t>17/05/2017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4FDB56-D0B6-47E2-99B0-17988AC48984}"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BDA6A1-A259-422E-BC5D-C9658E7A0524}" type="datetimeFigureOut">
              <a:rPr lang="en-GB" smtClean="0"/>
              <a:pPr/>
              <a:t>17/05/2017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4FDB56-D0B6-47E2-99B0-17988AC4898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BDA6A1-A259-422E-BC5D-C9658E7A0524}" type="datetimeFigureOut">
              <a:rPr lang="en-GB" smtClean="0"/>
              <a:pPr/>
              <a:t>17/05/2017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4FDB56-D0B6-47E2-99B0-17988AC48984}" type="slidenum">
              <a:rPr lang="en-GB" smtClean="0"/>
              <a:pPr/>
              <a:t>‹#›</a:t>
            </a:fld>
            <a:endParaRPr lang="en-GB"/>
          </a:p>
        </p:txBody>
      </p:sp>
      <p:cxnSp>
        <p:nvCxnSpPr>
          <p:cNvPr id="7" name="Straight Connector 6"/>
          <p:cNvCxnSpPr/>
          <p:nvPr/>
        </p:nvCxnSpPr>
        <p:spPr>
          <a:xfrm>
            <a:off x="683568" y="1124744"/>
            <a:ext cx="78488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11560" y="5877272"/>
            <a:ext cx="78488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pic>
        <p:nvPicPr>
          <p:cNvPr id="9" name="Picture 8" descr="niesr_logo round corners.jpg"/>
          <p:cNvPicPr>
            <a:picLocks noChangeAspect="1"/>
          </p:cNvPicPr>
          <p:nvPr/>
        </p:nvPicPr>
        <p:blipFill>
          <a:blip r:embed="rId14" cstate="print"/>
          <a:stretch>
            <a:fillRect/>
          </a:stretch>
        </p:blipFill>
        <p:spPr>
          <a:xfrm>
            <a:off x="611560" y="5949280"/>
            <a:ext cx="755904" cy="755904"/>
          </a:xfrm>
          <a:prstGeom prst="rect">
            <a:avLst/>
          </a:prstGeom>
        </p:spPr>
      </p:pic>
      <p:sp>
        <p:nvSpPr>
          <p:cNvPr id="10" name="Footer Placeholder 3"/>
          <p:cNvSpPr txBox="1">
            <a:spLocks/>
          </p:cNvSpPr>
          <p:nvPr/>
        </p:nvSpPr>
        <p:spPr>
          <a:xfrm>
            <a:off x="1403648" y="6309320"/>
            <a:ext cx="7272808"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smtClean="0">
                <a:ln>
                  <a:noFill/>
                </a:ln>
                <a:solidFill>
                  <a:schemeClr val="tx1"/>
                </a:solidFill>
                <a:effectLst/>
                <a:uLnTx/>
                <a:uFillTx/>
                <a:latin typeface="+mn-lt"/>
                <a:ea typeface="+mn-ea"/>
                <a:cs typeface="+mn-cs"/>
              </a:rPr>
              <a:t>National Institute of Economic and Social Research</a:t>
            </a:r>
            <a:endParaRPr kumimoji="0" lang="en-GB"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C73DC2-B9C1-4598-9D30-524FB1E9FF5C}" type="datetimeFigureOut">
              <a:rPr lang="en-GB" smtClean="0"/>
              <a:pPr/>
              <a:t>17/05/2017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41E719-185E-43A7-BA87-57C4B1E4D6C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0.png"/><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png"/><Relationship Id="rId1" Type="http://schemas.openxmlformats.org/officeDocument/2006/relationships/slideLayout" Target="../slideLayouts/slideLayout7.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2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00.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iesr_logo round corners.jpg"/>
          <p:cNvPicPr>
            <a:picLocks noChangeAspect="1"/>
          </p:cNvPicPr>
          <p:nvPr/>
        </p:nvPicPr>
        <p:blipFill>
          <a:blip r:embed="rId3" cstate="print"/>
          <a:stretch>
            <a:fillRect/>
          </a:stretch>
        </p:blipFill>
        <p:spPr>
          <a:xfrm>
            <a:off x="611560" y="5949280"/>
            <a:ext cx="755904" cy="755904"/>
          </a:xfrm>
          <a:prstGeom prst="rect">
            <a:avLst/>
          </a:prstGeom>
        </p:spPr>
      </p:pic>
      <p:cxnSp>
        <p:nvCxnSpPr>
          <p:cNvPr id="8" name="Straight Connector 7"/>
          <p:cNvCxnSpPr/>
          <p:nvPr/>
        </p:nvCxnSpPr>
        <p:spPr>
          <a:xfrm>
            <a:off x="611560" y="5877272"/>
            <a:ext cx="78488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543324" y="3016967"/>
            <a:ext cx="7920880" cy="1615827"/>
          </a:xfrm>
          <a:prstGeom prst="rect">
            <a:avLst/>
          </a:prstGeom>
        </p:spPr>
        <p:txBody>
          <a:bodyPr wrap="square">
            <a:spAutoFit/>
          </a:bodyPr>
          <a:lstStyle/>
          <a:p>
            <a:pPr algn="ctr"/>
            <a:r>
              <a:rPr lang="en-GB" sz="2800" dirty="0"/>
              <a:t>Professor Jagjit S. Chadha</a:t>
            </a:r>
          </a:p>
          <a:p>
            <a:pPr algn="ctr"/>
            <a:r>
              <a:rPr lang="en-GB" sz="2800" dirty="0" smtClean="0"/>
              <a:t>Mercers</a:t>
            </a:r>
            <a:r>
              <a:rPr lang="en-GB" sz="2800" dirty="0"/>
              <a:t>’ School Memorial Professor of Commerce </a:t>
            </a:r>
            <a:endParaRPr lang="en-GB" sz="2800" dirty="0" smtClean="0"/>
          </a:p>
          <a:p>
            <a:pPr algn="ctr"/>
            <a:r>
              <a:rPr lang="en-GB" sz="1600" dirty="0" smtClean="0"/>
              <a:t>© Jagjit S. Chadha 2016-7</a:t>
            </a:r>
            <a:endParaRPr lang="en-GB" sz="1600" dirty="0"/>
          </a:p>
          <a:p>
            <a:pPr>
              <a:lnSpc>
                <a:spcPct val="90000"/>
              </a:lnSpc>
            </a:pPr>
            <a:endParaRPr lang="en-GB" sz="3000" dirty="0" smtClean="0"/>
          </a:p>
        </p:txBody>
      </p:sp>
      <p:sp>
        <p:nvSpPr>
          <p:cNvPr id="2" name="TextBox 1"/>
          <p:cNvSpPr txBox="1"/>
          <p:nvPr/>
        </p:nvSpPr>
        <p:spPr>
          <a:xfrm>
            <a:off x="511154" y="39229"/>
            <a:ext cx="7920880" cy="4401205"/>
          </a:xfrm>
          <a:prstGeom prst="rect">
            <a:avLst/>
          </a:prstGeom>
          <a:noFill/>
        </p:spPr>
        <p:txBody>
          <a:bodyPr wrap="square" rtlCol="0">
            <a:spAutoFit/>
          </a:bodyPr>
          <a:lstStyle/>
          <a:p>
            <a:pPr algn="ctr"/>
            <a:endParaRPr lang="en-GB" sz="3200" dirty="0" smtClean="0"/>
          </a:p>
          <a:p>
            <a:pPr algn="ctr"/>
            <a:r>
              <a:rPr lang="en-GB" sz="3200" dirty="0" smtClean="0"/>
              <a:t>2016-7 Lecture Series: </a:t>
            </a:r>
          </a:p>
          <a:p>
            <a:pPr algn="ctr"/>
            <a:r>
              <a:rPr lang="en-GB" sz="3200" dirty="0" smtClean="0"/>
              <a:t>Where </a:t>
            </a:r>
            <a:r>
              <a:rPr lang="en-GB" sz="3200" dirty="0"/>
              <a:t>are we after the Storm? The UK Economy in the Aftermath of Financial </a:t>
            </a:r>
            <a:r>
              <a:rPr lang="en-GB" sz="3200" dirty="0" smtClean="0"/>
              <a:t>Crisis:</a:t>
            </a:r>
          </a:p>
          <a:p>
            <a:pPr algn="ctr"/>
            <a:r>
              <a:rPr lang="en-GB" sz="3600" b="1" dirty="0" smtClean="0"/>
              <a:t>The External Position</a:t>
            </a:r>
          </a:p>
          <a:p>
            <a:pPr algn="ctr"/>
            <a:endParaRPr lang="en-GB" sz="3600" dirty="0" smtClean="0"/>
          </a:p>
          <a:p>
            <a:pPr algn="ctr"/>
            <a:endParaRPr lang="en-GB" sz="3600" dirty="0" smtClean="0"/>
          </a:p>
          <a:p>
            <a:endParaRPr lang="en-GB" sz="4400" dirty="0"/>
          </a:p>
        </p:txBody>
      </p:sp>
      <p:pic>
        <p:nvPicPr>
          <p:cNvPr id="6" name="Picture 2" descr="https://bestmobileappawards.com/pub/wpscreenshots/Gresham-College-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13762" y="4157836"/>
            <a:ext cx="1689051" cy="16890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8488111"/>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971600" y="426742"/>
            <a:ext cx="7344816" cy="461665"/>
          </a:xfrm>
          <a:prstGeom prst="rect">
            <a:avLst/>
          </a:prstGeom>
          <a:noFill/>
        </p:spPr>
        <p:txBody>
          <a:bodyPr wrap="square" rtlCol="0">
            <a:spAutoFit/>
          </a:bodyPr>
          <a:lstStyle/>
          <a:p>
            <a:r>
              <a:rPr lang="en-GB" sz="2400" b="1" dirty="0" smtClean="0"/>
              <a:t>Open economy</a:t>
            </a:r>
          </a:p>
        </p:txBody>
      </p:sp>
      <mc:AlternateContent xmlns:mc="http://schemas.openxmlformats.org/markup-compatibility/2006" xmlns:a14="http://schemas.microsoft.com/office/drawing/2010/main">
        <mc:Choice Requires="a14">
          <p:sp>
            <p:nvSpPr>
              <p:cNvPr id="10" name="TextBox 9"/>
              <p:cNvSpPr txBox="1"/>
              <p:nvPr/>
            </p:nvSpPr>
            <p:spPr>
              <a:xfrm>
                <a:off x="827584" y="1700808"/>
                <a:ext cx="1865254" cy="369332"/>
              </a:xfrm>
              <a:prstGeom prst="rect">
                <a:avLst/>
              </a:prstGeom>
              <a:noFill/>
            </p:spPr>
            <p:txBody>
              <a:bodyPr wrap="none" rtlCol="0">
                <a:spAutoFit/>
              </a:bodyPr>
              <a:lstStyle/>
              <a:p>
                <a14:m>
                  <m:oMath xmlns:m="http://schemas.openxmlformats.org/officeDocument/2006/math">
                    <m:r>
                      <a:rPr lang="en-GB" b="0" i="1" smtClean="0">
                        <a:latin typeface="Cambria Math"/>
                      </a:rPr>
                      <m:t>𝑌</m:t>
                    </m:r>
                    <m:r>
                      <a:rPr lang="en-GB" b="0" i="1" smtClean="0">
                        <a:latin typeface="Cambria Math"/>
                      </a:rPr>
                      <m:t>=</m:t>
                    </m:r>
                    <m:r>
                      <a:rPr lang="en-GB" b="0" i="1" smtClean="0">
                        <a:latin typeface="Cambria Math"/>
                      </a:rPr>
                      <m:t>𝐶</m:t>
                    </m:r>
                    <m:r>
                      <a:rPr lang="en-GB" b="0" i="1" smtClean="0">
                        <a:latin typeface="Cambria Math"/>
                      </a:rPr>
                      <m:t>+</m:t>
                    </m:r>
                    <m:r>
                      <a:rPr lang="en-GB" b="0" i="1" smtClean="0">
                        <a:latin typeface="Cambria Math"/>
                      </a:rPr>
                      <m:t>𝐼</m:t>
                    </m:r>
                  </m:oMath>
                </a14:m>
                <a:r>
                  <a:rPr lang="en-GB" dirty="0" smtClean="0"/>
                  <a:t> + X - M</a:t>
                </a:r>
                <a:endParaRPr lang="en-GB" dirty="0"/>
              </a:p>
            </p:txBody>
          </p:sp>
        </mc:Choice>
        <mc:Fallback xmlns="">
          <p:sp>
            <p:nvSpPr>
              <p:cNvPr id="10" name="TextBox 9"/>
              <p:cNvSpPr txBox="1">
                <a:spLocks noRot="1" noChangeAspect="1" noMove="1" noResize="1" noEditPoints="1" noAdjustHandles="1" noChangeArrowheads="1" noChangeShapeType="1" noTextEdit="1"/>
              </p:cNvSpPr>
              <p:nvPr/>
            </p:nvSpPr>
            <p:spPr>
              <a:xfrm>
                <a:off x="827584" y="1700808"/>
                <a:ext cx="1865254" cy="369332"/>
              </a:xfrm>
              <a:prstGeom prst="rect">
                <a:avLst/>
              </a:prstGeom>
              <a:blipFill rotWithShape="1">
                <a:blip r:embed="rId2"/>
                <a:stretch>
                  <a:fillRect t="-8197" r="-1634" b="-2459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3191220" y="1885474"/>
                <a:ext cx="1720984"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𝑆</m:t>
                      </m:r>
                      <m:r>
                        <a:rPr lang="en-GB" b="0" i="1" smtClean="0">
                          <a:latin typeface="Cambria Math"/>
                        </a:rPr>
                        <m:t>−</m:t>
                      </m:r>
                      <m:r>
                        <a:rPr lang="en-GB" b="0" i="1" smtClean="0">
                          <a:latin typeface="Cambria Math"/>
                        </a:rPr>
                        <m:t>𝐼</m:t>
                      </m:r>
                      <m:r>
                        <a:rPr lang="en-GB" b="0" i="1" smtClean="0">
                          <a:latin typeface="Cambria Math"/>
                        </a:rPr>
                        <m:t>=</m:t>
                      </m:r>
                      <m:r>
                        <a:rPr lang="en-GB" b="0" i="1" smtClean="0">
                          <a:latin typeface="Cambria Math"/>
                        </a:rPr>
                        <m:t>𝑋</m:t>
                      </m:r>
                      <m:r>
                        <a:rPr lang="en-GB" b="0" i="1" smtClean="0">
                          <a:latin typeface="Cambria Math"/>
                        </a:rPr>
                        <m:t> −</m:t>
                      </m:r>
                      <m:r>
                        <a:rPr lang="en-GB" b="0" i="1" smtClean="0">
                          <a:latin typeface="Cambria Math"/>
                        </a:rPr>
                        <m:t>𝑀</m:t>
                      </m:r>
                    </m:oMath>
                  </m:oMathPara>
                </a14:m>
                <a:endParaRPr lang="en-GB" dirty="0"/>
              </a:p>
            </p:txBody>
          </p:sp>
        </mc:Choice>
        <mc:Fallback xmlns="">
          <p:sp>
            <p:nvSpPr>
              <p:cNvPr id="36" name="TextBox 35"/>
              <p:cNvSpPr txBox="1">
                <a:spLocks noRot="1" noChangeAspect="1" noMove="1" noResize="1" noEditPoints="1" noAdjustHandles="1" noChangeArrowheads="1" noChangeShapeType="1" noTextEdit="1"/>
              </p:cNvSpPr>
              <p:nvPr/>
            </p:nvSpPr>
            <p:spPr>
              <a:xfrm>
                <a:off x="3191220" y="1885474"/>
                <a:ext cx="1720984" cy="369332"/>
              </a:xfrm>
              <a:prstGeom prst="rect">
                <a:avLst/>
              </a:prstGeom>
              <a:blipFill rotWithShape="1">
                <a:blip r:embed="rId3"/>
                <a:stretch>
                  <a:fillRect/>
                </a:stretch>
              </a:blipFill>
            </p:spPr>
            <p:txBody>
              <a:bodyPr/>
              <a:lstStyle/>
              <a:p>
                <a:r>
                  <a:rPr lang="en-GB">
                    <a:noFill/>
                  </a:rPr>
                  <a:t> </a:t>
                </a:r>
              </a:p>
            </p:txBody>
          </p:sp>
        </mc:Fallback>
      </mc:AlternateContent>
      <p:sp>
        <p:nvSpPr>
          <p:cNvPr id="13" name="TextBox 12"/>
          <p:cNvSpPr txBox="1"/>
          <p:nvPr/>
        </p:nvSpPr>
        <p:spPr>
          <a:xfrm>
            <a:off x="5862761" y="1346865"/>
            <a:ext cx="2952328" cy="1815882"/>
          </a:xfrm>
          <a:prstGeom prst="rect">
            <a:avLst/>
          </a:prstGeom>
          <a:noFill/>
        </p:spPr>
        <p:txBody>
          <a:bodyPr wrap="square" rtlCol="0">
            <a:spAutoFit/>
          </a:bodyPr>
          <a:lstStyle/>
          <a:p>
            <a:r>
              <a:rPr lang="en-GB" sz="1600" b="1" dirty="0" smtClean="0"/>
              <a:t>Y</a:t>
            </a:r>
            <a:r>
              <a:rPr lang="en-GB" sz="1600" dirty="0" smtClean="0"/>
              <a:t> as output</a:t>
            </a:r>
          </a:p>
          <a:p>
            <a:r>
              <a:rPr lang="en-GB" sz="1600" b="1" dirty="0" smtClean="0"/>
              <a:t>C</a:t>
            </a:r>
            <a:r>
              <a:rPr lang="en-GB" sz="1600" dirty="0" smtClean="0"/>
              <a:t> as consumption (private + public)</a:t>
            </a:r>
          </a:p>
          <a:p>
            <a:r>
              <a:rPr lang="en-GB" sz="1600" b="1" dirty="0" smtClean="0"/>
              <a:t>I</a:t>
            </a:r>
            <a:r>
              <a:rPr lang="en-GB" sz="1600" dirty="0" smtClean="0"/>
              <a:t> as Gross Capital </a:t>
            </a:r>
            <a:r>
              <a:rPr lang="en-GB" sz="1600" dirty="0"/>
              <a:t>F</a:t>
            </a:r>
            <a:r>
              <a:rPr lang="en-GB" sz="1600" dirty="0" smtClean="0"/>
              <a:t>ormation (private + public)</a:t>
            </a:r>
          </a:p>
          <a:p>
            <a:r>
              <a:rPr lang="en-GB" sz="1600" b="1" dirty="0" smtClean="0"/>
              <a:t>X</a:t>
            </a:r>
            <a:r>
              <a:rPr lang="en-GB" sz="1600" dirty="0" smtClean="0"/>
              <a:t> as exports</a:t>
            </a:r>
          </a:p>
          <a:p>
            <a:r>
              <a:rPr lang="en-GB" sz="1600" b="1" dirty="0" smtClean="0"/>
              <a:t>M</a:t>
            </a:r>
            <a:r>
              <a:rPr lang="en-GB" sz="1600" dirty="0" smtClean="0"/>
              <a:t> as imports</a:t>
            </a:r>
          </a:p>
        </p:txBody>
      </p:sp>
      <mc:AlternateContent xmlns:mc="http://schemas.openxmlformats.org/markup-compatibility/2006" xmlns:a14="http://schemas.microsoft.com/office/drawing/2010/main">
        <mc:Choice Requires="a14">
          <p:sp>
            <p:nvSpPr>
              <p:cNvPr id="45" name="TextBox 44"/>
              <p:cNvSpPr txBox="1"/>
              <p:nvPr/>
            </p:nvSpPr>
            <p:spPr>
              <a:xfrm>
                <a:off x="804739" y="2037696"/>
                <a:ext cx="123405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𝑌</m:t>
                      </m:r>
                      <m:r>
                        <a:rPr lang="en-GB" b="0" i="1" smtClean="0">
                          <a:latin typeface="Cambria Math"/>
                        </a:rPr>
                        <m:t>=</m:t>
                      </m:r>
                      <m:r>
                        <a:rPr lang="en-GB" b="0" i="1" smtClean="0">
                          <a:latin typeface="Cambria Math"/>
                        </a:rPr>
                        <m:t>𝐶</m:t>
                      </m:r>
                      <m:r>
                        <a:rPr lang="en-GB" b="0" i="1" smtClean="0">
                          <a:latin typeface="Cambria Math"/>
                        </a:rPr>
                        <m:t>+</m:t>
                      </m:r>
                      <m:r>
                        <a:rPr lang="en-GB" b="0" i="1" smtClean="0">
                          <a:latin typeface="Cambria Math"/>
                        </a:rPr>
                        <m:t>𝑆</m:t>
                      </m:r>
                    </m:oMath>
                  </m:oMathPara>
                </a14:m>
                <a:endParaRPr lang="en-GB" dirty="0"/>
              </a:p>
            </p:txBody>
          </p:sp>
        </mc:Choice>
        <mc:Fallback xmlns="">
          <p:sp>
            <p:nvSpPr>
              <p:cNvPr id="45" name="TextBox 44"/>
              <p:cNvSpPr txBox="1">
                <a:spLocks noRot="1" noChangeAspect="1" noMove="1" noResize="1" noEditPoints="1" noAdjustHandles="1" noChangeArrowheads="1" noChangeShapeType="1" noTextEdit="1"/>
              </p:cNvSpPr>
              <p:nvPr/>
            </p:nvSpPr>
            <p:spPr>
              <a:xfrm>
                <a:off x="804739" y="2037696"/>
                <a:ext cx="1234056" cy="369332"/>
              </a:xfrm>
              <a:prstGeom prst="rect">
                <a:avLst/>
              </a:prstGeom>
              <a:blipFill rotWithShape="1">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2692838" y="1885474"/>
                <a:ext cx="43794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m:t>
                      </m:r>
                    </m:oMath>
                  </m:oMathPara>
                </a14:m>
                <a:endParaRPr lang="en-GB" dirty="0"/>
              </a:p>
            </p:txBody>
          </p:sp>
        </mc:Choice>
        <mc:Fallback xmlns="">
          <p:sp>
            <p:nvSpPr>
              <p:cNvPr id="51" name="TextBox 50"/>
              <p:cNvSpPr txBox="1">
                <a:spLocks noRot="1" noChangeAspect="1" noMove="1" noResize="1" noEditPoints="1" noAdjustHandles="1" noChangeArrowheads="1" noChangeShapeType="1" noTextEdit="1"/>
              </p:cNvSpPr>
              <p:nvPr/>
            </p:nvSpPr>
            <p:spPr>
              <a:xfrm>
                <a:off x="2692838" y="1885474"/>
                <a:ext cx="437940" cy="369332"/>
              </a:xfrm>
              <a:prstGeom prst="rect">
                <a:avLst/>
              </a:prstGeom>
              <a:blipFill rotWithShape="1">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3191220" y="2407206"/>
                <a:ext cx="1322413"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𝑆</m:t>
                      </m:r>
                      <m:r>
                        <a:rPr lang="en-GB" b="0" i="1" smtClean="0">
                          <a:latin typeface="Cambria Math"/>
                        </a:rPr>
                        <m:t>−</m:t>
                      </m:r>
                      <m:r>
                        <a:rPr lang="en-GB" b="0" i="1" smtClean="0">
                          <a:latin typeface="Cambria Math"/>
                        </a:rPr>
                        <m:t>𝐼</m:t>
                      </m:r>
                      <m:r>
                        <a:rPr lang="en-GB" b="0" i="1" smtClean="0">
                          <a:latin typeface="Cambria Math"/>
                        </a:rPr>
                        <m:t>=</m:t>
                      </m:r>
                      <m:r>
                        <a:rPr lang="en-GB" b="0" i="1" smtClean="0">
                          <a:latin typeface="Cambria Math"/>
                        </a:rPr>
                        <m:t>𝐶𝐴</m:t>
                      </m:r>
                    </m:oMath>
                  </m:oMathPara>
                </a14:m>
                <a:endParaRPr lang="en-GB" dirty="0"/>
              </a:p>
            </p:txBody>
          </p:sp>
        </mc:Choice>
        <mc:Fallback xmlns="">
          <p:sp>
            <p:nvSpPr>
              <p:cNvPr id="14" name="TextBox 13"/>
              <p:cNvSpPr txBox="1">
                <a:spLocks noRot="1" noChangeAspect="1" noMove="1" noResize="1" noEditPoints="1" noAdjustHandles="1" noChangeArrowheads="1" noChangeShapeType="1" noTextEdit="1"/>
              </p:cNvSpPr>
              <p:nvPr/>
            </p:nvSpPr>
            <p:spPr>
              <a:xfrm>
                <a:off x="3191220" y="2407206"/>
                <a:ext cx="1322413" cy="369332"/>
              </a:xfrm>
              <a:prstGeom prst="rect">
                <a:avLst/>
              </a:prstGeom>
              <a:blipFill rotWithShape="0">
                <a:blip r:embed="rId6"/>
                <a:stretch>
                  <a:fillRect/>
                </a:stretch>
              </a:blipFill>
            </p:spPr>
            <p:txBody>
              <a:bodyPr/>
              <a:lstStyle/>
              <a:p>
                <a:r>
                  <a:rPr lang="en-GB">
                    <a:noFill/>
                  </a:rPr>
                  <a:t> </a:t>
                </a:r>
              </a:p>
            </p:txBody>
          </p:sp>
        </mc:Fallback>
      </mc:AlternateContent>
      <p:sp>
        <p:nvSpPr>
          <p:cNvPr id="2" name="TextBox 1"/>
          <p:cNvSpPr txBox="1"/>
          <p:nvPr/>
        </p:nvSpPr>
        <p:spPr>
          <a:xfrm>
            <a:off x="786855" y="3410922"/>
            <a:ext cx="7560840" cy="646331"/>
          </a:xfrm>
          <a:prstGeom prst="rect">
            <a:avLst/>
          </a:prstGeom>
          <a:noFill/>
        </p:spPr>
        <p:txBody>
          <a:bodyPr wrap="square" rtlCol="0">
            <a:spAutoFit/>
          </a:bodyPr>
          <a:lstStyle/>
          <a:p>
            <a:pPr marL="285750" indent="-285750">
              <a:buFont typeface="Arial" panose="020B0604020202020204" pitchFamily="34" charset="0"/>
              <a:buChar char="•"/>
            </a:pPr>
            <a:r>
              <a:rPr lang="en-GB" dirty="0" smtClean="0"/>
              <a:t>If domestic savings exceed domestic investment  then a country runs a </a:t>
            </a:r>
            <a:r>
              <a:rPr lang="en-GB" b="1" dirty="0" smtClean="0"/>
              <a:t>current account surplus</a:t>
            </a:r>
            <a:r>
              <a:rPr lang="en-GB" dirty="0" smtClean="0"/>
              <a:t>: It </a:t>
            </a:r>
            <a:r>
              <a:rPr lang="en-GB" b="1" dirty="0" smtClean="0"/>
              <a:t>lends</a:t>
            </a:r>
            <a:r>
              <a:rPr lang="en-GB" dirty="0" smtClean="0"/>
              <a:t> to the rest of the rest of the world.</a:t>
            </a:r>
            <a:endParaRPr lang="en-GB" dirty="0"/>
          </a:p>
        </p:txBody>
      </p:sp>
      <p:sp>
        <p:nvSpPr>
          <p:cNvPr id="15" name="TextBox 14"/>
          <p:cNvSpPr txBox="1"/>
          <p:nvPr/>
        </p:nvSpPr>
        <p:spPr>
          <a:xfrm>
            <a:off x="817712" y="4074537"/>
            <a:ext cx="7560840" cy="646331"/>
          </a:xfrm>
          <a:prstGeom prst="rect">
            <a:avLst/>
          </a:prstGeom>
          <a:noFill/>
        </p:spPr>
        <p:txBody>
          <a:bodyPr wrap="square" rtlCol="0">
            <a:spAutoFit/>
          </a:bodyPr>
          <a:lstStyle/>
          <a:p>
            <a:pPr marL="285750" indent="-285750">
              <a:buFont typeface="Arial" panose="020B0604020202020204" pitchFamily="34" charset="0"/>
              <a:buChar char="•"/>
            </a:pPr>
            <a:r>
              <a:rPr lang="en-GB" dirty="0" smtClean="0"/>
              <a:t>If domestic investment exceed domestic savings then a country runs a </a:t>
            </a:r>
            <a:r>
              <a:rPr lang="en-GB" b="1" dirty="0" smtClean="0"/>
              <a:t>current account deficit</a:t>
            </a:r>
            <a:r>
              <a:rPr lang="en-GB" dirty="0" smtClean="0"/>
              <a:t>: It </a:t>
            </a:r>
            <a:r>
              <a:rPr lang="en-GB" b="1" dirty="0" smtClean="0"/>
              <a:t>borrows</a:t>
            </a:r>
            <a:r>
              <a:rPr lang="en-GB" dirty="0" smtClean="0"/>
              <a:t> from the rest of the rest of the world.</a:t>
            </a:r>
            <a:endParaRPr lang="en-GB" dirty="0"/>
          </a:p>
        </p:txBody>
      </p:sp>
      <p:sp>
        <p:nvSpPr>
          <p:cNvPr id="18" name="TextBox 17"/>
          <p:cNvSpPr txBox="1"/>
          <p:nvPr/>
        </p:nvSpPr>
        <p:spPr>
          <a:xfrm>
            <a:off x="827584" y="4873268"/>
            <a:ext cx="7560840" cy="646331"/>
          </a:xfrm>
          <a:prstGeom prst="rect">
            <a:avLst/>
          </a:prstGeom>
          <a:noFill/>
        </p:spPr>
        <p:txBody>
          <a:bodyPr wrap="square" rtlCol="0">
            <a:spAutoFit/>
          </a:bodyPr>
          <a:lstStyle/>
          <a:p>
            <a:pPr marL="285750" indent="-285750">
              <a:buFont typeface="Arial" panose="020B0604020202020204" pitchFamily="34" charset="0"/>
              <a:buChar char="•"/>
            </a:pPr>
            <a:r>
              <a:rPr lang="en-GB" dirty="0" smtClean="0"/>
              <a:t>In other words, the current account balance reflects a country’s need for </a:t>
            </a:r>
            <a:r>
              <a:rPr lang="en-GB" b="1" dirty="0" smtClean="0">
                <a:solidFill>
                  <a:schemeClr val="accent2"/>
                </a:solidFill>
              </a:rPr>
              <a:t>net</a:t>
            </a:r>
            <a:r>
              <a:rPr lang="en-GB" dirty="0" smtClean="0">
                <a:solidFill>
                  <a:schemeClr val="accent2"/>
                </a:solidFill>
              </a:rPr>
              <a:t> </a:t>
            </a:r>
            <a:r>
              <a:rPr lang="en-GB" b="1" dirty="0" smtClean="0">
                <a:solidFill>
                  <a:schemeClr val="accent2"/>
                </a:solidFill>
              </a:rPr>
              <a:t>foreign financing</a:t>
            </a:r>
            <a:r>
              <a:rPr lang="en-GB" dirty="0" smtClean="0"/>
              <a:t>.</a:t>
            </a:r>
            <a:endParaRPr lang="en-GB" dirty="0"/>
          </a:p>
        </p:txBody>
      </p:sp>
    </p:spTree>
    <p:extLst>
      <p:ext uri="{BB962C8B-B14F-4D97-AF65-F5344CB8AC3E}">
        <p14:creationId xmlns:p14="http://schemas.microsoft.com/office/powerpoint/2010/main" val="22402338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971600" y="426742"/>
            <a:ext cx="7344816" cy="461665"/>
          </a:xfrm>
          <a:prstGeom prst="rect">
            <a:avLst/>
          </a:prstGeom>
          <a:noFill/>
        </p:spPr>
        <p:txBody>
          <a:bodyPr wrap="square" rtlCol="0">
            <a:spAutoFit/>
          </a:bodyPr>
          <a:lstStyle/>
          <a:p>
            <a:r>
              <a:rPr lang="en-GB" sz="2400" b="1" dirty="0" smtClean="0"/>
              <a:t>Open economy with an explicit public sector</a:t>
            </a:r>
          </a:p>
        </p:txBody>
      </p:sp>
      <p:sp>
        <p:nvSpPr>
          <p:cNvPr id="13" name="TextBox 12"/>
          <p:cNvSpPr txBox="1"/>
          <p:nvPr/>
        </p:nvSpPr>
        <p:spPr>
          <a:xfrm>
            <a:off x="6186909" y="1584095"/>
            <a:ext cx="2952328" cy="1600438"/>
          </a:xfrm>
          <a:prstGeom prst="rect">
            <a:avLst/>
          </a:prstGeom>
          <a:noFill/>
        </p:spPr>
        <p:txBody>
          <a:bodyPr wrap="square" rtlCol="0">
            <a:spAutoFit/>
          </a:bodyPr>
          <a:lstStyle/>
          <a:p>
            <a:r>
              <a:rPr lang="en-GB" sz="1400" b="1" dirty="0" smtClean="0"/>
              <a:t>Y</a:t>
            </a:r>
            <a:r>
              <a:rPr lang="en-GB" sz="1400" dirty="0" smtClean="0"/>
              <a:t> as output</a:t>
            </a:r>
          </a:p>
          <a:p>
            <a:r>
              <a:rPr lang="en-GB" sz="1400" b="1" dirty="0" smtClean="0"/>
              <a:t>C</a:t>
            </a:r>
            <a:r>
              <a:rPr lang="en-GB" sz="1400" dirty="0" smtClean="0"/>
              <a:t> as private consumption </a:t>
            </a:r>
          </a:p>
          <a:p>
            <a:r>
              <a:rPr lang="en-GB" sz="1400" b="1" dirty="0" smtClean="0"/>
              <a:t>I</a:t>
            </a:r>
            <a:r>
              <a:rPr lang="en-GB" sz="1400" dirty="0" smtClean="0"/>
              <a:t> as private Gross Capital </a:t>
            </a:r>
            <a:r>
              <a:rPr lang="en-GB" sz="1400" dirty="0"/>
              <a:t>F</a:t>
            </a:r>
            <a:r>
              <a:rPr lang="en-GB" sz="1400" dirty="0" smtClean="0"/>
              <a:t>ormation </a:t>
            </a:r>
          </a:p>
          <a:p>
            <a:r>
              <a:rPr lang="en-GB" sz="1400" b="1" dirty="0" smtClean="0"/>
              <a:t>G</a:t>
            </a:r>
            <a:r>
              <a:rPr lang="en-GB" sz="1400" dirty="0" smtClean="0"/>
              <a:t> as government spending</a:t>
            </a:r>
          </a:p>
          <a:p>
            <a:r>
              <a:rPr lang="en-GB" sz="1400" b="1" dirty="0" smtClean="0"/>
              <a:t>T</a:t>
            </a:r>
            <a:r>
              <a:rPr lang="en-GB" sz="1400" dirty="0" smtClean="0"/>
              <a:t> as Taxes</a:t>
            </a:r>
          </a:p>
          <a:p>
            <a:r>
              <a:rPr lang="en-GB" sz="1400" b="1" dirty="0" smtClean="0"/>
              <a:t>X</a:t>
            </a:r>
            <a:r>
              <a:rPr lang="en-GB" sz="1400" dirty="0" smtClean="0"/>
              <a:t> as exports</a:t>
            </a:r>
          </a:p>
          <a:p>
            <a:r>
              <a:rPr lang="en-GB" sz="1400" b="1" dirty="0" smtClean="0"/>
              <a:t>M</a:t>
            </a:r>
            <a:r>
              <a:rPr lang="en-GB" sz="1400" dirty="0" smtClean="0"/>
              <a:t> as imports</a:t>
            </a:r>
          </a:p>
        </p:txBody>
      </p:sp>
      <mc:AlternateContent xmlns:mc="http://schemas.openxmlformats.org/markup-compatibility/2006" xmlns:a14="http://schemas.microsoft.com/office/drawing/2010/main">
        <mc:Choice Requires="a14">
          <p:sp>
            <p:nvSpPr>
              <p:cNvPr id="8" name="TextBox 7"/>
              <p:cNvSpPr txBox="1"/>
              <p:nvPr/>
            </p:nvSpPr>
            <p:spPr>
              <a:xfrm>
                <a:off x="311096" y="1966738"/>
                <a:ext cx="266977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𝑌</m:t>
                      </m:r>
                      <m:r>
                        <a:rPr lang="en-GB" b="0" i="1" smtClean="0">
                          <a:latin typeface="Cambria Math"/>
                        </a:rPr>
                        <m:t>=</m:t>
                      </m:r>
                      <m:sSup>
                        <m:sSupPr>
                          <m:ctrlPr>
                            <a:rPr lang="en-GB" i="1">
                              <a:latin typeface="Cambria Math"/>
                            </a:rPr>
                          </m:ctrlPr>
                        </m:sSupPr>
                        <m:e>
                          <m:r>
                            <a:rPr lang="en-GB" i="1">
                              <a:latin typeface="Cambria Math"/>
                            </a:rPr>
                            <m:t>𝐶</m:t>
                          </m:r>
                        </m:e>
                        <m:sup>
                          <m:r>
                            <a:rPr lang="en-GB" i="1">
                              <a:latin typeface="Cambria Math"/>
                            </a:rPr>
                            <m:t>𝑃</m:t>
                          </m:r>
                        </m:sup>
                      </m:sSup>
                      <m:r>
                        <a:rPr lang="en-GB" b="0" i="1" smtClean="0">
                          <a:latin typeface="Cambria Math"/>
                        </a:rPr>
                        <m:t>+</m:t>
                      </m:r>
                      <m:r>
                        <a:rPr lang="en-GB" i="1" smtClean="0">
                          <a:latin typeface="Cambria Math"/>
                        </a:rPr>
                        <m:t>𝐼</m:t>
                      </m:r>
                      <m:r>
                        <a:rPr lang="en-GB" b="0" i="1" smtClean="0">
                          <a:latin typeface="Cambria Math"/>
                        </a:rPr>
                        <m:t>+</m:t>
                      </m:r>
                      <m:r>
                        <a:rPr lang="en-GB" b="0" i="1" smtClean="0">
                          <a:latin typeface="Cambria Math"/>
                        </a:rPr>
                        <m:t>𝐺</m:t>
                      </m:r>
                      <m:r>
                        <a:rPr lang="en-GB" b="0" i="1" smtClean="0">
                          <a:latin typeface="Cambria Math"/>
                        </a:rPr>
                        <m:t>+</m:t>
                      </m:r>
                      <m:r>
                        <a:rPr lang="en-GB" b="0" i="1" smtClean="0">
                          <a:latin typeface="Cambria Math"/>
                        </a:rPr>
                        <m:t>𝑋</m:t>
                      </m:r>
                      <m:r>
                        <a:rPr lang="en-GB" b="0" i="1" smtClean="0">
                          <a:latin typeface="Cambria Math"/>
                        </a:rPr>
                        <m:t>−</m:t>
                      </m:r>
                      <m:r>
                        <a:rPr lang="en-GB" b="0" i="1" smtClean="0">
                          <a:latin typeface="Cambria Math"/>
                        </a:rPr>
                        <m:t>𝑀</m:t>
                      </m:r>
                    </m:oMath>
                  </m:oMathPara>
                </a14:m>
                <a:endParaRPr lang="en-GB" dirty="0"/>
              </a:p>
            </p:txBody>
          </p:sp>
        </mc:Choice>
        <mc:Fallback xmlns="">
          <p:sp>
            <p:nvSpPr>
              <p:cNvPr id="8" name="TextBox 7"/>
              <p:cNvSpPr txBox="1">
                <a:spLocks noRot="1" noChangeAspect="1" noMove="1" noResize="1" noEditPoints="1" noAdjustHandles="1" noChangeArrowheads="1" noChangeShapeType="1" noTextEdit="1"/>
              </p:cNvSpPr>
              <p:nvPr/>
            </p:nvSpPr>
            <p:spPr>
              <a:xfrm>
                <a:off x="311096" y="1966738"/>
                <a:ext cx="2669770" cy="369332"/>
              </a:xfrm>
              <a:prstGeom prst="rect">
                <a:avLst/>
              </a:prstGeom>
              <a:blipFill rotWithShape="0">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3318380" y="1913145"/>
                <a:ext cx="2611292"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GB" i="1" smtClean="0">
                              <a:latin typeface="Cambria Math"/>
                            </a:rPr>
                          </m:ctrlPr>
                        </m:sSupPr>
                        <m:e>
                          <m:r>
                            <a:rPr lang="en-GB" i="1">
                              <a:latin typeface="Cambria Math"/>
                            </a:rPr>
                            <m:t>𝑆</m:t>
                          </m:r>
                        </m:e>
                        <m:sup>
                          <m:r>
                            <a:rPr lang="en-GB" i="1">
                              <a:latin typeface="Cambria Math"/>
                            </a:rPr>
                            <m:t>𝑃</m:t>
                          </m:r>
                        </m:sup>
                      </m:sSup>
                      <m:r>
                        <a:rPr lang="en-GB" b="0" i="1" smtClean="0">
                          <a:latin typeface="Cambria Math"/>
                        </a:rPr>
                        <m:t>+</m:t>
                      </m:r>
                      <m:r>
                        <a:rPr lang="en-GB" b="0" i="1" smtClean="0">
                          <a:latin typeface="Cambria Math"/>
                        </a:rPr>
                        <m:t>𝑇</m:t>
                      </m:r>
                      <m:r>
                        <a:rPr lang="en-GB" b="0" i="1" smtClean="0">
                          <a:latin typeface="Cambria Math"/>
                        </a:rPr>
                        <m:t>−</m:t>
                      </m:r>
                      <m:r>
                        <a:rPr lang="en-GB" b="0" i="1" smtClean="0">
                          <a:latin typeface="Cambria Math"/>
                        </a:rPr>
                        <m:t>𝐺</m:t>
                      </m:r>
                      <m:r>
                        <a:rPr lang="en-GB" b="0" i="1" smtClean="0">
                          <a:latin typeface="Cambria Math"/>
                        </a:rPr>
                        <m:t>=</m:t>
                      </m:r>
                      <m:r>
                        <a:rPr lang="en-GB" b="0" i="1" smtClean="0">
                          <a:latin typeface="Cambria Math"/>
                        </a:rPr>
                        <m:t>𝐼</m:t>
                      </m:r>
                      <m:r>
                        <a:rPr lang="en-GB" b="0" i="0" smtClean="0">
                          <a:latin typeface="Cambria Math"/>
                        </a:rPr>
                        <m:t>+</m:t>
                      </m:r>
                      <m:r>
                        <m:rPr>
                          <m:sty m:val="p"/>
                        </m:rPr>
                        <a:rPr lang="en-GB" b="0" i="0" smtClean="0">
                          <a:latin typeface="Cambria Math"/>
                        </a:rPr>
                        <m:t>X</m:t>
                      </m:r>
                      <m:r>
                        <a:rPr lang="en-GB" b="0" i="0" smtClean="0">
                          <a:latin typeface="Cambria Math"/>
                        </a:rPr>
                        <m:t>−</m:t>
                      </m:r>
                      <m:r>
                        <m:rPr>
                          <m:sty m:val="p"/>
                        </m:rPr>
                        <a:rPr lang="en-GB" b="0" i="0" smtClean="0">
                          <a:latin typeface="Cambria Math"/>
                        </a:rPr>
                        <m:t>M</m:t>
                      </m:r>
                    </m:oMath>
                  </m:oMathPara>
                </a14:m>
                <a:endParaRPr lang="en-GB" dirty="0"/>
              </a:p>
            </p:txBody>
          </p:sp>
        </mc:Choice>
        <mc:Fallback xmlns="">
          <p:sp>
            <p:nvSpPr>
              <p:cNvPr id="9" name="TextBox 8"/>
              <p:cNvSpPr txBox="1">
                <a:spLocks noRot="1" noChangeAspect="1" noMove="1" noResize="1" noEditPoints="1" noAdjustHandles="1" noChangeArrowheads="1" noChangeShapeType="1" noTextEdit="1"/>
              </p:cNvSpPr>
              <p:nvPr/>
            </p:nvSpPr>
            <p:spPr>
              <a:xfrm>
                <a:off x="3318380" y="1913145"/>
                <a:ext cx="2611292" cy="369332"/>
              </a:xfrm>
              <a:prstGeom prst="rect">
                <a:avLst/>
              </a:prstGeom>
              <a:blipFill rotWithShape="0">
                <a:blip r:embed="rId3"/>
                <a:stretch>
                  <a:fillRect/>
                </a:stretch>
              </a:blipFill>
              <a:ln>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311096" y="2412379"/>
                <a:ext cx="190167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𝑌</m:t>
                      </m:r>
                      <m:r>
                        <a:rPr lang="en-GB" b="0" i="1" smtClean="0">
                          <a:latin typeface="Cambria Math"/>
                        </a:rPr>
                        <m:t>=</m:t>
                      </m:r>
                      <m:sSup>
                        <m:sSupPr>
                          <m:ctrlPr>
                            <a:rPr lang="en-GB" i="1">
                              <a:latin typeface="Cambria Math"/>
                            </a:rPr>
                          </m:ctrlPr>
                        </m:sSupPr>
                        <m:e>
                          <m:r>
                            <a:rPr lang="en-GB" b="0" i="1" smtClean="0">
                              <a:latin typeface="Cambria Math"/>
                            </a:rPr>
                            <m:t>𝐶</m:t>
                          </m:r>
                        </m:e>
                        <m:sup>
                          <m:r>
                            <a:rPr lang="en-GB" i="1">
                              <a:latin typeface="Cambria Math"/>
                            </a:rPr>
                            <m:t>𝑃</m:t>
                          </m:r>
                        </m:sup>
                      </m:sSup>
                      <m:r>
                        <a:rPr lang="en-GB" b="0" i="1" smtClean="0">
                          <a:latin typeface="Cambria Math"/>
                        </a:rPr>
                        <m:t>+</m:t>
                      </m:r>
                      <m:sSup>
                        <m:sSupPr>
                          <m:ctrlPr>
                            <a:rPr lang="en-GB" i="1">
                              <a:latin typeface="Cambria Math"/>
                            </a:rPr>
                          </m:ctrlPr>
                        </m:sSupPr>
                        <m:e>
                          <m:r>
                            <a:rPr lang="en-GB" b="0" i="1" smtClean="0">
                              <a:latin typeface="Cambria Math"/>
                            </a:rPr>
                            <m:t>𝑆</m:t>
                          </m:r>
                        </m:e>
                        <m:sup>
                          <m:r>
                            <a:rPr lang="en-GB" i="1">
                              <a:latin typeface="Cambria Math"/>
                            </a:rPr>
                            <m:t>𝑃</m:t>
                          </m:r>
                        </m:sup>
                      </m:sSup>
                      <m:r>
                        <a:rPr lang="en-GB" b="0" i="0" smtClean="0">
                          <a:latin typeface="Cambria Math"/>
                        </a:rPr>
                        <m:t>+</m:t>
                      </m:r>
                      <m:r>
                        <m:rPr>
                          <m:sty m:val="p"/>
                        </m:rPr>
                        <a:rPr lang="en-GB" b="0" i="0" smtClean="0">
                          <a:latin typeface="Cambria Math"/>
                        </a:rPr>
                        <m:t>T</m:t>
                      </m:r>
                    </m:oMath>
                  </m:oMathPara>
                </a14:m>
                <a:endParaRPr lang="en-GB" dirty="0"/>
              </a:p>
            </p:txBody>
          </p:sp>
        </mc:Choice>
        <mc:Fallback xmlns="">
          <p:sp>
            <p:nvSpPr>
              <p:cNvPr id="11" name="TextBox 10"/>
              <p:cNvSpPr txBox="1">
                <a:spLocks noRot="1" noChangeAspect="1" noMove="1" noResize="1" noEditPoints="1" noAdjustHandles="1" noChangeArrowheads="1" noChangeShapeType="1" noTextEdit="1"/>
              </p:cNvSpPr>
              <p:nvPr/>
            </p:nvSpPr>
            <p:spPr>
              <a:xfrm>
                <a:off x="311096" y="2412379"/>
                <a:ext cx="1901674" cy="369332"/>
              </a:xfrm>
              <a:prstGeom prst="rect">
                <a:avLst/>
              </a:prstGeom>
              <a:blipFill rotWithShape="0">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2880440" y="2128839"/>
                <a:ext cx="43794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m:t>
                      </m:r>
                    </m:oMath>
                  </m:oMathPara>
                </a14:m>
                <a:endParaRPr lang="en-GB" dirty="0"/>
              </a:p>
            </p:txBody>
          </p:sp>
        </mc:Choice>
        <mc:Fallback xmlns="">
          <p:sp>
            <p:nvSpPr>
              <p:cNvPr id="14" name="TextBox 13"/>
              <p:cNvSpPr txBox="1">
                <a:spLocks noRot="1" noChangeAspect="1" noMove="1" noResize="1" noEditPoints="1" noAdjustHandles="1" noChangeArrowheads="1" noChangeShapeType="1" noTextEdit="1"/>
              </p:cNvSpPr>
              <p:nvPr/>
            </p:nvSpPr>
            <p:spPr>
              <a:xfrm>
                <a:off x="2880440" y="2128839"/>
                <a:ext cx="437940" cy="369332"/>
              </a:xfrm>
              <a:prstGeom prst="rect">
                <a:avLst/>
              </a:prstGeom>
              <a:blipFill rotWithShape="0">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3350810" y="2448806"/>
                <a:ext cx="2494914" cy="369332"/>
              </a:xfrm>
              <a:prstGeom prst="rect">
                <a:avLst/>
              </a:prstGeom>
              <a:ln/>
            </p:spPr>
            <p:style>
              <a:lnRef idx="2">
                <a:schemeClr val="accent2"/>
              </a:lnRef>
              <a:fillRef idx="1">
                <a:schemeClr val="lt1"/>
              </a:fillRef>
              <a:effectRef idx="0">
                <a:schemeClr val="accent2"/>
              </a:effectRef>
              <a:fontRef idx="minor">
                <a:schemeClr val="dk1"/>
              </a:fontRef>
            </p:style>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GB" i="1" smtClean="0">
                              <a:latin typeface="Cambria Math"/>
                            </a:rPr>
                          </m:ctrlPr>
                        </m:sSupPr>
                        <m:e>
                          <m:r>
                            <a:rPr lang="en-GB" i="1">
                              <a:latin typeface="Cambria Math"/>
                            </a:rPr>
                            <m:t>𝑆</m:t>
                          </m:r>
                        </m:e>
                        <m:sup>
                          <m:r>
                            <a:rPr lang="en-GB" i="1">
                              <a:latin typeface="Cambria Math"/>
                            </a:rPr>
                            <m:t>𝑃</m:t>
                          </m:r>
                        </m:sup>
                      </m:sSup>
                      <m:r>
                        <a:rPr lang="en-GB" b="0" i="1" smtClean="0">
                          <a:latin typeface="Cambria Math"/>
                        </a:rPr>
                        <m:t>−</m:t>
                      </m:r>
                      <m:r>
                        <a:rPr lang="en-GB" b="0" i="1" smtClean="0">
                          <a:latin typeface="Cambria Math"/>
                        </a:rPr>
                        <m:t>𝐼</m:t>
                      </m:r>
                      <m:r>
                        <a:rPr lang="en-GB" b="0" i="1" smtClean="0">
                          <a:latin typeface="Cambria Math"/>
                        </a:rPr>
                        <m:t>=</m:t>
                      </m:r>
                      <m:r>
                        <a:rPr lang="en-GB" b="0" i="1" smtClean="0">
                          <a:latin typeface="Cambria Math"/>
                        </a:rPr>
                        <m:t>𝐶𝐴</m:t>
                      </m:r>
                      <m:r>
                        <a:rPr lang="en-GB" b="0" i="1" smtClean="0">
                          <a:latin typeface="Cambria Math"/>
                        </a:rPr>
                        <m:t>+(</m:t>
                      </m:r>
                      <m:r>
                        <a:rPr lang="en-GB" b="0" i="1" smtClean="0">
                          <a:latin typeface="Cambria Math"/>
                        </a:rPr>
                        <m:t>𝐺</m:t>
                      </m:r>
                      <m:r>
                        <a:rPr lang="en-GB" b="0" i="1" smtClean="0">
                          <a:latin typeface="Cambria Math"/>
                        </a:rPr>
                        <m:t>−</m:t>
                      </m:r>
                      <m:r>
                        <a:rPr lang="en-GB" b="0" i="1" smtClean="0">
                          <a:latin typeface="Cambria Math"/>
                        </a:rPr>
                        <m:t>𝑇</m:t>
                      </m:r>
                      <m:r>
                        <a:rPr lang="en-GB" b="0" i="1" smtClean="0">
                          <a:latin typeface="Cambria Math"/>
                        </a:rPr>
                        <m:t>)</m:t>
                      </m:r>
                    </m:oMath>
                  </m:oMathPara>
                </a14:m>
                <a:endParaRPr lang="en-GB" dirty="0"/>
              </a:p>
            </p:txBody>
          </p:sp>
        </mc:Choice>
        <mc:Fallback xmlns="">
          <p:sp>
            <p:nvSpPr>
              <p:cNvPr id="18" name="TextBox 17"/>
              <p:cNvSpPr txBox="1">
                <a:spLocks noRot="1" noChangeAspect="1" noMove="1" noResize="1" noEditPoints="1" noAdjustHandles="1" noChangeArrowheads="1" noChangeShapeType="1" noTextEdit="1"/>
              </p:cNvSpPr>
              <p:nvPr/>
            </p:nvSpPr>
            <p:spPr>
              <a:xfrm>
                <a:off x="3350810" y="2448806"/>
                <a:ext cx="2494914" cy="369332"/>
              </a:xfrm>
              <a:prstGeom prst="rect">
                <a:avLst/>
              </a:prstGeom>
              <a:blipFill rotWithShape="0">
                <a:blip r:embed="rId6"/>
                <a:stretch>
                  <a:fillRect b="-9375"/>
                </a:stretch>
              </a:blipFill>
              <a:ln/>
            </p:spPr>
            <p:txBody>
              <a:bodyPr/>
              <a:lstStyle/>
              <a:p>
                <a:r>
                  <a:rPr lang="en-GB">
                    <a:noFill/>
                  </a:rPr>
                  <a:t> </a:t>
                </a:r>
              </a:p>
            </p:txBody>
          </p:sp>
        </mc:Fallback>
      </mc:AlternateContent>
      <p:sp>
        <p:nvSpPr>
          <p:cNvPr id="19" name="TextBox 18"/>
          <p:cNvSpPr txBox="1"/>
          <p:nvPr/>
        </p:nvSpPr>
        <p:spPr>
          <a:xfrm>
            <a:off x="863588" y="3933647"/>
            <a:ext cx="7560840" cy="646331"/>
          </a:xfrm>
          <a:prstGeom prst="rect">
            <a:avLst/>
          </a:prstGeom>
          <a:noFill/>
        </p:spPr>
        <p:txBody>
          <a:bodyPr wrap="square" rtlCol="0">
            <a:spAutoFit/>
          </a:bodyPr>
          <a:lstStyle/>
          <a:p>
            <a:pPr marL="285750" indent="-285750">
              <a:buFont typeface="Arial" panose="020B0604020202020204" pitchFamily="34" charset="0"/>
              <a:buChar char="•"/>
            </a:pPr>
            <a:r>
              <a:rPr lang="en-GB" dirty="0" smtClean="0"/>
              <a:t>A </a:t>
            </a:r>
            <a:r>
              <a:rPr lang="en-GB" b="1" dirty="0" smtClean="0"/>
              <a:t>current account surplus </a:t>
            </a:r>
            <a:r>
              <a:rPr lang="en-GB" dirty="0" smtClean="0"/>
              <a:t>tends to reflect a government budget surplus and/or an excess of national savings</a:t>
            </a:r>
            <a:endParaRPr lang="en-GB" dirty="0"/>
          </a:p>
        </p:txBody>
      </p:sp>
      <p:sp>
        <p:nvSpPr>
          <p:cNvPr id="21" name="TextBox 20"/>
          <p:cNvSpPr txBox="1"/>
          <p:nvPr/>
        </p:nvSpPr>
        <p:spPr>
          <a:xfrm>
            <a:off x="838559" y="4773074"/>
            <a:ext cx="7560840" cy="646331"/>
          </a:xfrm>
          <a:prstGeom prst="rect">
            <a:avLst/>
          </a:prstGeom>
          <a:noFill/>
        </p:spPr>
        <p:txBody>
          <a:bodyPr wrap="square" rtlCol="0">
            <a:spAutoFit/>
          </a:bodyPr>
          <a:lstStyle/>
          <a:p>
            <a:pPr marL="285750" indent="-285750">
              <a:buFont typeface="Arial" panose="020B0604020202020204" pitchFamily="34" charset="0"/>
              <a:buChar char="•"/>
            </a:pPr>
            <a:r>
              <a:rPr lang="en-GB" dirty="0" smtClean="0"/>
              <a:t>A </a:t>
            </a:r>
            <a:r>
              <a:rPr lang="en-GB" b="1" dirty="0" smtClean="0"/>
              <a:t>current account deficit </a:t>
            </a:r>
            <a:r>
              <a:rPr lang="en-GB" dirty="0" smtClean="0"/>
              <a:t>tends to reflect a government budget deficit and/or an excess of national investment</a:t>
            </a:r>
            <a:endParaRPr lang="en-GB" dirty="0"/>
          </a:p>
        </p:txBody>
      </p:sp>
    </p:spTree>
    <p:extLst>
      <p:ext uri="{BB962C8B-B14F-4D97-AF65-F5344CB8AC3E}">
        <p14:creationId xmlns:p14="http://schemas.microsoft.com/office/powerpoint/2010/main" val="6426430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971600" y="426742"/>
            <a:ext cx="7344816" cy="461665"/>
          </a:xfrm>
          <a:prstGeom prst="rect">
            <a:avLst/>
          </a:prstGeom>
          <a:noFill/>
        </p:spPr>
        <p:txBody>
          <a:bodyPr wrap="square" rtlCol="0">
            <a:spAutoFit/>
          </a:bodyPr>
          <a:lstStyle/>
          <a:p>
            <a:r>
              <a:rPr lang="en-GB" sz="2400" b="1" dirty="0" smtClean="0"/>
              <a:t>Saving and Investment in a closed economy</a:t>
            </a:r>
          </a:p>
        </p:txBody>
      </p:sp>
      <p:cxnSp>
        <p:nvCxnSpPr>
          <p:cNvPr id="69" name="Straight Arrow Connector 68"/>
          <p:cNvCxnSpPr/>
          <p:nvPr/>
        </p:nvCxnSpPr>
        <p:spPr>
          <a:xfrm flipV="1">
            <a:off x="2445296" y="1640835"/>
            <a:ext cx="0" cy="3672408"/>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a:off x="2085256" y="5025211"/>
            <a:ext cx="4856323" cy="0"/>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flipH="1" flipV="1">
            <a:off x="2805336" y="1984164"/>
            <a:ext cx="3384376" cy="2681007"/>
          </a:xfrm>
          <a:prstGeom prst="straightConnector1">
            <a:avLst/>
          </a:prstGeom>
          <a:ln w="190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flipH="1">
            <a:off x="2874690" y="2000875"/>
            <a:ext cx="3098998" cy="2532253"/>
          </a:xfrm>
          <a:prstGeom prst="straightConnector1">
            <a:avLst/>
          </a:prstGeom>
          <a:ln w="190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5973688" y="1755760"/>
            <a:ext cx="288032" cy="369332"/>
          </a:xfrm>
          <a:prstGeom prst="rect">
            <a:avLst/>
          </a:prstGeom>
          <a:noFill/>
        </p:spPr>
        <p:txBody>
          <a:bodyPr wrap="square" rtlCol="0">
            <a:spAutoFit/>
          </a:bodyPr>
          <a:lstStyle/>
          <a:p>
            <a:r>
              <a:rPr lang="en-GB" dirty="0" smtClean="0">
                <a:solidFill>
                  <a:schemeClr val="accent2"/>
                </a:solidFill>
              </a:rPr>
              <a:t>S</a:t>
            </a:r>
            <a:endParaRPr lang="en-GB" dirty="0">
              <a:solidFill>
                <a:schemeClr val="accent2"/>
              </a:solidFill>
            </a:endParaRPr>
          </a:p>
        </p:txBody>
      </p:sp>
      <p:sp>
        <p:nvSpPr>
          <p:cNvPr id="74" name="TextBox 73"/>
          <p:cNvSpPr txBox="1"/>
          <p:nvPr/>
        </p:nvSpPr>
        <p:spPr>
          <a:xfrm>
            <a:off x="2874690" y="1647587"/>
            <a:ext cx="288032" cy="369332"/>
          </a:xfrm>
          <a:prstGeom prst="rect">
            <a:avLst/>
          </a:prstGeom>
          <a:noFill/>
        </p:spPr>
        <p:txBody>
          <a:bodyPr wrap="square" rtlCol="0">
            <a:spAutoFit/>
          </a:bodyPr>
          <a:lstStyle/>
          <a:p>
            <a:r>
              <a:rPr lang="en-GB" dirty="0">
                <a:solidFill>
                  <a:schemeClr val="accent2"/>
                </a:solidFill>
              </a:rPr>
              <a:t>I</a:t>
            </a:r>
          </a:p>
        </p:txBody>
      </p:sp>
      <p:sp>
        <p:nvSpPr>
          <p:cNvPr id="75" name="TextBox 74"/>
          <p:cNvSpPr txBox="1"/>
          <p:nvPr/>
        </p:nvSpPr>
        <p:spPr>
          <a:xfrm>
            <a:off x="2157264" y="3082335"/>
            <a:ext cx="288032" cy="369332"/>
          </a:xfrm>
          <a:prstGeom prst="rect">
            <a:avLst/>
          </a:prstGeom>
          <a:noFill/>
        </p:spPr>
        <p:txBody>
          <a:bodyPr wrap="square" rtlCol="0">
            <a:spAutoFit/>
          </a:bodyPr>
          <a:lstStyle/>
          <a:p>
            <a:r>
              <a:rPr lang="en-GB" dirty="0">
                <a:solidFill>
                  <a:schemeClr val="accent2"/>
                </a:solidFill>
              </a:rPr>
              <a:t>i</a:t>
            </a:r>
          </a:p>
        </p:txBody>
      </p:sp>
      <p:sp>
        <p:nvSpPr>
          <p:cNvPr id="76" name="TextBox 75"/>
          <p:cNvSpPr txBox="1"/>
          <p:nvPr/>
        </p:nvSpPr>
        <p:spPr>
          <a:xfrm>
            <a:off x="1051856" y="1611387"/>
            <a:ext cx="1368152" cy="307777"/>
          </a:xfrm>
          <a:prstGeom prst="rect">
            <a:avLst/>
          </a:prstGeom>
          <a:noFill/>
        </p:spPr>
        <p:txBody>
          <a:bodyPr wrap="square" rtlCol="0">
            <a:spAutoFit/>
          </a:bodyPr>
          <a:lstStyle/>
          <a:p>
            <a:r>
              <a:rPr lang="en-GB" sz="1400" dirty="0" smtClean="0">
                <a:solidFill>
                  <a:schemeClr val="accent2">
                    <a:lumMod val="50000"/>
                  </a:schemeClr>
                </a:solidFill>
              </a:rPr>
              <a:t>Interest rate</a:t>
            </a:r>
            <a:endParaRPr lang="en-GB" sz="1400" dirty="0">
              <a:solidFill>
                <a:schemeClr val="accent2">
                  <a:lumMod val="50000"/>
                </a:schemeClr>
              </a:solidFill>
            </a:endParaRPr>
          </a:p>
        </p:txBody>
      </p:sp>
      <p:sp>
        <p:nvSpPr>
          <p:cNvPr id="77" name="TextBox 76"/>
          <p:cNvSpPr txBox="1"/>
          <p:nvPr/>
        </p:nvSpPr>
        <p:spPr>
          <a:xfrm>
            <a:off x="5973688" y="5051633"/>
            <a:ext cx="1368152" cy="523220"/>
          </a:xfrm>
          <a:prstGeom prst="rect">
            <a:avLst/>
          </a:prstGeom>
          <a:noFill/>
        </p:spPr>
        <p:txBody>
          <a:bodyPr wrap="square" rtlCol="0">
            <a:spAutoFit/>
          </a:bodyPr>
          <a:lstStyle/>
          <a:p>
            <a:r>
              <a:rPr lang="en-GB" sz="1400" dirty="0" smtClean="0">
                <a:solidFill>
                  <a:schemeClr val="accent2">
                    <a:lumMod val="50000"/>
                  </a:schemeClr>
                </a:solidFill>
              </a:rPr>
              <a:t>Investment,</a:t>
            </a:r>
          </a:p>
          <a:p>
            <a:r>
              <a:rPr lang="en-GB" sz="1400" dirty="0" smtClean="0">
                <a:solidFill>
                  <a:schemeClr val="accent2">
                    <a:lumMod val="50000"/>
                  </a:schemeClr>
                </a:solidFill>
              </a:rPr>
              <a:t>Savings</a:t>
            </a:r>
            <a:endParaRPr lang="en-GB" sz="1400" dirty="0">
              <a:solidFill>
                <a:schemeClr val="accent2">
                  <a:lumMod val="50000"/>
                </a:schemeClr>
              </a:solidFill>
            </a:endParaRPr>
          </a:p>
        </p:txBody>
      </p:sp>
      <p:cxnSp>
        <p:nvCxnSpPr>
          <p:cNvPr id="78" name="Straight Arrow Connector 77"/>
          <p:cNvCxnSpPr/>
          <p:nvPr/>
        </p:nvCxnSpPr>
        <p:spPr>
          <a:xfrm flipH="1">
            <a:off x="2445296" y="3267001"/>
            <a:ext cx="1978894" cy="0"/>
          </a:xfrm>
          <a:prstGeom prst="straightConnector1">
            <a:avLst/>
          </a:prstGeom>
          <a:ln w="19050">
            <a:solidFill>
              <a:schemeClr val="bg1">
                <a:lumMod val="50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39370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Arrow Connector 10"/>
          <p:cNvCxnSpPr/>
          <p:nvPr/>
        </p:nvCxnSpPr>
        <p:spPr>
          <a:xfrm flipH="1">
            <a:off x="2465834" y="3243885"/>
            <a:ext cx="2450740" cy="0"/>
          </a:xfrm>
          <a:prstGeom prst="straightConnector1">
            <a:avLst/>
          </a:prstGeom>
          <a:ln w="19050">
            <a:solidFill>
              <a:schemeClr val="bg1">
                <a:lumMod val="50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 name="TextBox 11"/>
              <p:cNvSpPr txBox="1"/>
              <p:nvPr/>
            </p:nvSpPr>
            <p:spPr>
              <a:xfrm>
                <a:off x="1928242" y="2609267"/>
                <a:ext cx="72273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i="1" dirty="0" smtClean="0">
                              <a:solidFill>
                                <a:schemeClr val="accent2"/>
                              </a:solidFill>
                              <a:latin typeface="Cambria Math"/>
                            </a:rPr>
                          </m:ctrlPr>
                        </m:sSupPr>
                        <m:e>
                          <m:r>
                            <a:rPr lang="en-GB" i="1" dirty="0">
                              <a:solidFill>
                                <a:schemeClr val="accent2"/>
                              </a:solidFill>
                              <a:latin typeface="Cambria Math"/>
                            </a:rPr>
                            <m:t>𝑖</m:t>
                          </m:r>
                        </m:e>
                        <m:sup>
                          <m:r>
                            <a:rPr lang="en-GB" b="0" i="1" dirty="0" smtClean="0">
                              <a:solidFill>
                                <a:schemeClr val="accent2"/>
                              </a:solidFill>
                              <a:latin typeface="Cambria Math"/>
                            </a:rPr>
                            <m:t>𝐷</m:t>
                          </m:r>
                        </m:sup>
                      </m:sSup>
                    </m:oMath>
                  </m:oMathPara>
                </a14:m>
                <a:endParaRPr lang="en-GB" dirty="0">
                  <a:solidFill>
                    <a:schemeClr val="accent2"/>
                  </a:solidFill>
                </a:endParaRPr>
              </a:p>
            </p:txBody>
          </p:sp>
        </mc:Choice>
        <mc:Fallback xmlns="">
          <p:sp>
            <p:nvSpPr>
              <p:cNvPr id="12" name="TextBox 11"/>
              <p:cNvSpPr txBox="1">
                <a:spLocks noRot="1" noChangeAspect="1" noMove="1" noResize="1" noEditPoints="1" noAdjustHandles="1" noChangeArrowheads="1" noChangeShapeType="1" noTextEdit="1"/>
              </p:cNvSpPr>
              <p:nvPr/>
            </p:nvSpPr>
            <p:spPr>
              <a:xfrm>
                <a:off x="1928242" y="2609267"/>
                <a:ext cx="722734" cy="369332"/>
              </a:xfrm>
              <a:prstGeom prst="rect">
                <a:avLst/>
              </a:prstGeom>
              <a:blipFill rotWithShape="1">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1952995" y="3032805"/>
                <a:ext cx="72273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i="1" dirty="0" smtClean="0">
                              <a:solidFill>
                                <a:schemeClr val="accent2"/>
                              </a:solidFill>
                              <a:latin typeface="Cambria Math"/>
                            </a:rPr>
                          </m:ctrlPr>
                        </m:sSupPr>
                        <m:e>
                          <m:r>
                            <a:rPr lang="en-GB" i="1" dirty="0">
                              <a:solidFill>
                                <a:schemeClr val="accent2"/>
                              </a:solidFill>
                              <a:latin typeface="Cambria Math"/>
                            </a:rPr>
                            <m:t>𝑖</m:t>
                          </m:r>
                        </m:e>
                        <m:sup>
                          <m:r>
                            <a:rPr lang="en-GB" b="0" i="1" dirty="0" smtClean="0">
                              <a:solidFill>
                                <a:schemeClr val="accent2"/>
                              </a:solidFill>
                              <a:latin typeface="Cambria Math"/>
                            </a:rPr>
                            <m:t>𝑤</m:t>
                          </m:r>
                        </m:sup>
                      </m:sSup>
                    </m:oMath>
                  </m:oMathPara>
                </a14:m>
                <a:endParaRPr lang="en-GB" dirty="0">
                  <a:solidFill>
                    <a:schemeClr val="accent2"/>
                  </a:solidFill>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1952995" y="3032805"/>
                <a:ext cx="722734" cy="369332"/>
              </a:xfrm>
              <a:prstGeom prst="rect">
                <a:avLst/>
              </a:prstGeom>
              <a:blipFill rotWithShape="1">
                <a:blip r:embed="rId3"/>
                <a:stretch>
                  <a:fillRect/>
                </a:stretch>
              </a:blipFill>
            </p:spPr>
            <p:txBody>
              <a:bodyPr/>
              <a:lstStyle/>
              <a:p>
                <a:r>
                  <a:rPr lang="en-GB">
                    <a:noFill/>
                  </a:rPr>
                  <a:t> </a:t>
                </a:r>
              </a:p>
            </p:txBody>
          </p:sp>
        </mc:Fallback>
      </mc:AlternateContent>
      <p:cxnSp>
        <p:nvCxnSpPr>
          <p:cNvPr id="14" name="Straight Arrow Connector 13"/>
          <p:cNvCxnSpPr/>
          <p:nvPr/>
        </p:nvCxnSpPr>
        <p:spPr>
          <a:xfrm>
            <a:off x="4016474" y="3243885"/>
            <a:ext cx="0" cy="1371160"/>
          </a:xfrm>
          <a:prstGeom prst="straightConnector1">
            <a:avLst/>
          </a:prstGeom>
          <a:ln w="19050">
            <a:solidFill>
              <a:schemeClr val="bg1">
                <a:lumMod val="50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945335" y="3257504"/>
            <a:ext cx="0" cy="1357541"/>
          </a:xfrm>
          <a:prstGeom prst="straightConnector1">
            <a:avLst/>
          </a:prstGeom>
          <a:ln w="19050">
            <a:solidFill>
              <a:schemeClr val="bg1">
                <a:lumMod val="50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Right Brace 16"/>
          <p:cNvSpPr/>
          <p:nvPr/>
        </p:nvSpPr>
        <p:spPr>
          <a:xfrm rot="5400000">
            <a:off x="4336889" y="4348131"/>
            <a:ext cx="288031" cy="928861"/>
          </a:xfrm>
          <a:prstGeom prst="rightBrace">
            <a:avLst/>
          </a:prstGeom>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 name="TextBox 17"/>
          <p:cNvSpPr txBox="1"/>
          <p:nvPr/>
        </p:nvSpPr>
        <p:spPr>
          <a:xfrm>
            <a:off x="3861760" y="5003410"/>
            <a:ext cx="2006005" cy="307777"/>
          </a:xfrm>
          <a:prstGeom prst="rect">
            <a:avLst/>
          </a:prstGeom>
          <a:noFill/>
        </p:spPr>
        <p:txBody>
          <a:bodyPr wrap="square" rtlCol="0">
            <a:spAutoFit/>
          </a:bodyPr>
          <a:lstStyle/>
          <a:p>
            <a:r>
              <a:rPr lang="en-GB" sz="1400" b="1" dirty="0" smtClean="0">
                <a:solidFill>
                  <a:schemeClr val="accent2">
                    <a:lumMod val="50000"/>
                  </a:schemeClr>
                </a:solidFill>
              </a:rPr>
              <a:t>S-I = CA deficit</a:t>
            </a:r>
            <a:endParaRPr lang="en-GB" sz="1400" b="1" dirty="0">
              <a:solidFill>
                <a:schemeClr val="accent2">
                  <a:lumMod val="50000"/>
                </a:schemeClr>
              </a:solidFill>
            </a:endParaRPr>
          </a:p>
        </p:txBody>
      </p:sp>
      <p:sp>
        <p:nvSpPr>
          <p:cNvPr id="19" name="TextBox 18"/>
          <p:cNvSpPr txBox="1"/>
          <p:nvPr/>
        </p:nvSpPr>
        <p:spPr>
          <a:xfrm>
            <a:off x="3333824" y="5291441"/>
            <a:ext cx="3223021" cy="523220"/>
          </a:xfrm>
          <a:prstGeom prst="rect">
            <a:avLst/>
          </a:prstGeom>
          <a:noFill/>
        </p:spPr>
        <p:txBody>
          <a:bodyPr wrap="square" rtlCol="0">
            <a:spAutoFit/>
          </a:bodyPr>
          <a:lstStyle/>
          <a:p>
            <a:r>
              <a:rPr lang="en-GB" sz="1400" dirty="0" smtClean="0">
                <a:solidFill>
                  <a:schemeClr val="accent2">
                    <a:lumMod val="50000"/>
                  </a:schemeClr>
                </a:solidFill>
              </a:rPr>
              <a:t>The shortage of domestic savings is met by the arrival of foreign capital</a:t>
            </a:r>
            <a:endParaRPr lang="en-GB" sz="1400" dirty="0">
              <a:solidFill>
                <a:schemeClr val="accent2">
                  <a:lumMod val="50000"/>
                </a:schemeClr>
              </a:solidFill>
            </a:endParaRPr>
          </a:p>
        </p:txBody>
      </p:sp>
      <p:cxnSp>
        <p:nvCxnSpPr>
          <p:cNvPr id="27" name="Straight Arrow Connector 26"/>
          <p:cNvCxnSpPr/>
          <p:nvPr/>
        </p:nvCxnSpPr>
        <p:spPr>
          <a:xfrm flipV="1">
            <a:off x="2465834" y="1230669"/>
            <a:ext cx="0" cy="3672408"/>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2105794" y="4615045"/>
            <a:ext cx="4856323" cy="0"/>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flipV="1">
            <a:off x="2825874" y="1573998"/>
            <a:ext cx="3384376" cy="2681007"/>
          </a:xfrm>
          <a:prstGeom prst="straightConnector1">
            <a:avLst/>
          </a:prstGeom>
          <a:ln w="190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2895228" y="1590709"/>
            <a:ext cx="3098998" cy="2532253"/>
          </a:xfrm>
          <a:prstGeom prst="straightConnector1">
            <a:avLst/>
          </a:prstGeom>
          <a:ln w="190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994226" y="1345594"/>
            <a:ext cx="288032" cy="369332"/>
          </a:xfrm>
          <a:prstGeom prst="rect">
            <a:avLst/>
          </a:prstGeom>
          <a:noFill/>
        </p:spPr>
        <p:txBody>
          <a:bodyPr wrap="square" rtlCol="0">
            <a:spAutoFit/>
          </a:bodyPr>
          <a:lstStyle/>
          <a:p>
            <a:r>
              <a:rPr lang="en-GB" dirty="0" smtClean="0">
                <a:solidFill>
                  <a:schemeClr val="accent2"/>
                </a:solidFill>
              </a:rPr>
              <a:t>S</a:t>
            </a:r>
            <a:endParaRPr lang="en-GB" dirty="0">
              <a:solidFill>
                <a:schemeClr val="accent2"/>
              </a:solidFill>
            </a:endParaRPr>
          </a:p>
        </p:txBody>
      </p:sp>
      <p:sp>
        <p:nvSpPr>
          <p:cNvPr id="32" name="TextBox 31"/>
          <p:cNvSpPr txBox="1"/>
          <p:nvPr/>
        </p:nvSpPr>
        <p:spPr>
          <a:xfrm>
            <a:off x="2895228" y="1237421"/>
            <a:ext cx="288032" cy="369332"/>
          </a:xfrm>
          <a:prstGeom prst="rect">
            <a:avLst/>
          </a:prstGeom>
          <a:noFill/>
        </p:spPr>
        <p:txBody>
          <a:bodyPr wrap="square" rtlCol="0">
            <a:spAutoFit/>
          </a:bodyPr>
          <a:lstStyle/>
          <a:p>
            <a:r>
              <a:rPr lang="en-GB" dirty="0">
                <a:solidFill>
                  <a:schemeClr val="accent2"/>
                </a:solidFill>
              </a:rPr>
              <a:t>I</a:t>
            </a:r>
          </a:p>
        </p:txBody>
      </p:sp>
      <p:sp>
        <p:nvSpPr>
          <p:cNvPr id="34" name="TextBox 33"/>
          <p:cNvSpPr txBox="1"/>
          <p:nvPr/>
        </p:nvSpPr>
        <p:spPr>
          <a:xfrm>
            <a:off x="1072394" y="1201221"/>
            <a:ext cx="1368152" cy="307777"/>
          </a:xfrm>
          <a:prstGeom prst="rect">
            <a:avLst/>
          </a:prstGeom>
          <a:noFill/>
        </p:spPr>
        <p:txBody>
          <a:bodyPr wrap="square" rtlCol="0">
            <a:spAutoFit/>
          </a:bodyPr>
          <a:lstStyle/>
          <a:p>
            <a:r>
              <a:rPr lang="en-GB" sz="1400" dirty="0" smtClean="0">
                <a:solidFill>
                  <a:schemeClr val="accent2">
                    <a:lumMod val="50000"/>
                  </a:schemeClr>
                </a:solidFill>
              </a:rPr>
              <a:t>Interest rate</a:t>
            </a:r>
            <a:endParaRPr lang="en-GB" sz="1400" dirty="0">
              <a:solidFill>
                <a:schemeClr val="accent2">
                  <a:lumMod val="50000"/>
                </a:schemeClr>
              </a:solidFill>
            </a:endParaRPr>
          </a:p>
        </p:txBody>
      </p:sp>
      <p:sp>
        <p:nvSpPr>
          <p:cNvPr id="35" name="TextBox 34"/>
          <p:cNvSpPr txBox="1"/>
          <p:nvPr/>
        </p:nvSpPr>
        <p:spPr>
          <a:xfrm>
            <a:off x="5994226" y="4641467"/>
            <a:ext cx="1368152" cy="523220"/>
          </a:xfrm>
          <a:prstGeom prst="rect">
            <a:avLst/>
          </a:prstGeom>
          <a:noFill/>
        </p:spPr>
        <p:txBody>
          <a:bodyPr wrap="square" rtlCol="0">
            <a:spAutoFit/>
          </a:bodyPr>
          <a:lstStyle/>
          <a:p>
            <a:r>
              <a:rPr lang="en-GB" sz="1400" dirty="0" smtClean="0">
                <a:solidFill>
                  <a:schemeClr val="accent2">
                    <a:lumMod val="50000"/>
                  </a:schemeClr>
                </a:solidFill>
              </a:rPr>
              <a:t>Investment,</a:t>
            </a:r>
          </a:p>
          <a:p>
            <a:r>
              <a:rPr lang="en-GB" sz="1400" dirty="0" smtClean="0">
                <a:solidFill>
                  <a:schemeClr val="accent2">
                    <a:lumMod val="50000"/>
                  </a:schemeClr>
                </a:solidFill>
              </a:rPr>
              <a:t>Savings</a:t>
            </a:r>
            <a:endParaRPr lang="en-GB" sz="1400" dirty="0">
              <a:solidFill>
                <a:schemeClr val="accent2">
                  <a:lumMod val="50000"/>
                </a:schemeClr>
              </a:solidFill>
            </a:endParaRPr>
          </a:p>
        </p:txBody>
      </p:sp>
      <p:cxnSp>
        <p:nvCxnSpPr>
          <p:cNvPr id="36" name="Straight Arrow Connector 35"/>
          <p:cNvCxnSpPr/>
          <p:nvPr/>
        </p:nvCxnSpPr>
        <p:spPr>
          <a:xfrm flipH="1">
            <a:off x="2465834" y="2856835"/>
            <a:ext cx="1978894" cy="0"/>
          </a:xfrm>
          <a:prstGeom prst="straightConnector1">
            <a:avLst/>
          </a:prstGeom>
          <a:ln w="19050">
            <a:solidFill>
              <a:schemeClr val="bg1">
                <a:lumMod val="50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971600" y="426742"/>
            <a:ext cx="7344816" cy="461665"/>
          </a:xfrm>
          <a:prstGeom prst="rect">
            <a:avLst/>
          </a:prstGeom>
          <a:noFill/>
        </p:spPr>
        <p:txBody>
          <a:bodyPr wrap="square" rtlCol="0">
            <a:spAutoFit/>
          </a:bodyPr>
          <a:lstStyle/>
          <a:p>
            <a:r>
              <a:rPr lang="en-GB" sz="2400" b="1" dirty="0" smtClean="0"/>
              <a:t>Saving and Investment in a small open economy</a:t>
            </a:r>
          </a:p>
        </p:txBody>
      </p:sp>
    </p:spTree>
    <p:extLst>
      <p:ext uri="{BB962C8B-B14F-4D97-AF65-F5344CB8AC3E}">
        <p14:creationId xmlns:p14="http://schemas.microsoft.com/office/powerpoint/2010/main" val="28311651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Arrow Connector 10"/>
          <p:cNvCxnSpPr/>
          <p:nvPr/>
        </p:nvCxnSpPr>
        <p:spPr>
          <a:xfrm flipH="1">
            <a:off x="1482858" y="2704402"/>
            <a:ext cx="1045711" cy="0"/>
          </a:xfrm>
          <a:prstGeom prst="straightConnector1">
            <a:avLst/>
          </a:prstGeom>
          <a:ln w="19050">
            <a:solidFill>
              <a:schemeClr val="bg1">
                <a:lumMod val="50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 name="TextBox 11"/>
              <p:cNvSpPr txBox="1"/>
              <p:nvPr/>
            </p:nvSpPr>
            <p:spPr>
              <a:xfrm>
                <a:off x="928803" y="2473744"/>
                <a:ext cx="722734"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i="1" dirty="0" smtClean="0">
                              <a:solidFill>
                                <a:schemeClr val="accent2"/>
                              </a:solidFill>
                              <a:latin typeface="Cambria Math"/>
                            </a:rPr>
                          </m:ctrlPr>
                        </m:sSupPr>
                        <m:e>
                          <m:r>
                            <a:rPr lang="en-GB" i="1" dirty="0">
                              <a:solidFill>
                                <a:schemeClr val="accent2"/>
                              </a:solidFill>
                              <a:latin typeface="Cambria Math"/>
                            </a:rPr>
                            <m:t>𝑖</m:t>
                          </m:r>
                        </m:e>
                        <m:sup>
                          <m:r>
                            <a:rPr lang="en-GB" b="0" i="1" dirty="0" smtClean="0">
                              <a:solidFill>
                                <a:schemeClr val="accent2"/>
                              </a:solidFill>
                              <a:latin typeface="Cambria Math"/>
                            </a:rPr>
                            <m:t>𝐷</m:t>
                          </m:r>
                        </m:sup>
                      </m:sSup>
                    </m:oMath>
                  </m:oMathPara>
                </a14:m>
                <a:endParaRPr lang="en-GB" dirty="0">
                  <a:solidFill>
                    <a:schemeClr val="accent2"/>
                  </a:solidFill>
                </a:endParaRPr>
              </a:p>
            </p:txBody>
          </p:sp>
        </mc:Choice>
        <mc:Fallback xmlns="">
          <p:sp>
            <p:nvSpPr>
              <p:cNvPr id="12" name="TextBox 11"/>
              <p:cNvSpPr txBox="1">
                <a:spLocks noRot="1" noChangeAspect="1" noMove="1" noResize="1" noEditPoints="1" noAdjustHandles="1" noChangeArrowheads="1" noChangeShapeType="1" noTextEdit="1"/>
              </p:cNvSpPr>
              <p:nvPr/>
            </p:nvSpPr>
            <p:spPr>
              <a:xfrm>
                <a:off x="928803" y="2473744"/>
                <a:ext cx="722734" cy="369332"/>
              </a:xfrm>
              <a:prstGeom prst="rect">
                <a:avLst/>
              </a:prstGeom>
              <a:blipFill rotWithShape="1">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966279" y="2783940"/>
                <a:ext cx="446193"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i="1" dirty="0" smtClean="0">
                              <a:solidFill>
                                <a:schemeClr val="accent2"/>
                              </a:solidFill>
                              <a:latin typeface="Cambria Math"/>
                            </a:rPr>
                          </m:ctrlPr>
                        </m:sSupPr>
                        <m:e>
                          <m:r>
                            <a:rPr lang="en-GB" i="1" dirty="0">
                              <a:solidFill>
                                <a:schemeClr val="accent2"/>
                              </a:solidFill>
                              <a:latin typeface="Cambria Math"/>
                            </a:rPr>
                            <m:t>𝑖</m:t>
                          </m:r>
                        </m:e>
                        <m:sup>
                          <m:r>
                            <a:rPr lang="en-GB" b="0" i="1" dirty="0" smtClean="0">
                              <a:solidFill>
                                <a:schemeClr val="accent2"/>
                              </a:solidFill>
                              <a:latin typeface="Cambria Math"/>
                            </a:rPr>
                            <m:t>𝑤</m:t>
                          </m:r>
                          <m:r>
                            <a:rPr lang="en-GB" b="0" i="1" dirty="0" smtClean="0">
                              <a:solidFill>
                                <a:schemeClr val="accent2"/>
                              </a:solidFill>
                              <a:latin typeface="Cambria Math"/>
                            </a:rPr>
                            <m:t>1</m:t>
                          </m:r>
                        </m:sup>
                      </m:sSup>
                    </m:oMath>
                  </m:oMathPara>
                </a14:m>
                <a:endParaRPr lang="en-GB" dirty="0">
                  <a:solidFill>
                    <a:schemeClr val="accent2"/>
                  </a:solidFill>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966279" y="2783940"/>
                <a:ext cx="446193" cy="369332"/>
              </a:xfrm>
              <a:prstGeom prst="rect">
                <a:avLst/>
              </a:prstGeom>
              <a:blipFill rotWithShape="1">
                <a:blip r:embed="rId3"/>
                <a:stretch>
                  <a:fillRect r="-5479"/>
                </a:stretch>
              </a:blipFill>
            </p:spPr>
            <p:txBody>
              <a:bodyPr/>
              <a:lstStyle/>
              <a:p>
                <a:r>
                  <a:rPr lang="en-GB">
                    <a:noFill/>
                  </a:rPr>
                  <a:t> </a:t>
                </a:r>
              </a:p>
            </p:txBody>
          </p:sp>
        </mc:Fallback>
      </mc:AlternateContent>
      <p:cxnSp>
        <p:nvCxnSpPr>
          <p:cNvPr id="27" name="Straight Arrow Connector 26"/>
          <p:cNvCxnSpPr/>
          <p:nvPr/>
        </p:nvCxnSpPr>
        <p:spPr>
          <a:xfrm flipV="1">
            <a:off x="1477408" y="1665020"/>
            <a:ext cx="0" cy="2540078"/>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1290170" y="3972593"/>
            <a:ext cx="2382887" cy="0"/>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flipV="1">
            <a:off x="1563506" y="1852094"/>
            <a:ext cx="1930126" cy="1704616"/>
          </a:xfrm>
          <a:prstGeom prst="straightConnector1">
            <a:avLst/>
          </a:prstGeom>
          <a:ln w="190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1751897" y="1760110"/>
            <a:ext cx="1642094" cy="1796600"/>
          </a:xfrm>
          <a:prstGeom prst="straightConnector1">
            <a:avLst/>
          </a:prstGeom>
          <a:ln w="190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3462763" y="1566056"/>
            <a:ext cx="288032" cy="369332"/>
          </a:xfrm>
          <a:prstGeom prst="rect">
            <a:avLst/>
          </a:prstGeom>
          <a:noFill/>
        </p:spPr>
        <p:txBody>
          <a:bodyPr wrap="square" rtlCol="0">
            <a:spAutoFit/>
          </a:bodyPr>
          <a:lstStyle/>
          <a:p>
            <a:r>
              <a:rPr lang="en-GB" dirty="0" smtClean="0">
                <a:solidFill>
                  <a:schemeClr val="accent2"/>
                </a:solidFill>
              </a:rPr>
              <a:t>S</a:t>
            </a:r>
            <a:endParaRPr lang="en-GB" dirty="0">
              <a:solidFill>
                <a:schemeClr val="accent2"/>
              </a:solidFill>
            </a:endParaRPr>
          </a:p>
        </p:txBody>
      </p:sp>
      <p:sp>
        <p:nvSpPr>
          <p:cNvPr id="32" name="TextBox 31"/>
          <p:cNvSpPr txBox="1"/>
          <p:nvPr/>
        </p:nvSpPr>
        <p:spPr>
          <a:xfrm>
            <a:off x="1651537" y="1555625"/>
            <a:ext cx="288032" cy="369332"/>
          </a:xfrm>
          <a:prstGeom prst="rect">
            <a:avLst/>
          </a:prstGeom>
          <a:noFill/>
        </p:spPr>
        <p:txBody>
          <a:bodyPr wrap="square" rtlCol="0">
            <a:spAutoFit/>
          </a:bodyPr>
          <a:lstStyle/>
          <a:p>
            <a:r>
              <a:rPr lang="en-GB" dirty="0">
                <a:solidFill>
                  <a:schemeClr val="accent2"/>
                </a:solidFill>
              </a:rPr>
              <a:t>I</a:t>
            </a:r>
          </a:p>
        </p:txBody>
      </p:sp>
      <p:sp>
        <p:nvSpPr>
          <p:cNvPr id="34" name="TextBox 33"/>
          <p:cNvSpPr txBox="1"/>
          <p:nvPr/>
        </p:nvSpPr>
        <p:spPr>
          <a:xfrm>
            <a:off x="397288" y="1432514"/>
            <a:ext cx="1368152" cy="307777"/>
          </a:xfrm>
          <a:prstGeom prst="rect">
            <a:avLst/>
          </a:prstGeom>
          <a:noFill/>
        </p:spPr>
        <p:txBody>
          <a:bodyPr wrap="square" rtlCol="0">
            <a:spAutoFit/>
          </a:bodyPr>
          <a:lstStyle/>
          <a:p>
            <a:r>
              <a:rPr lang="en-GB" sz="1400" dirty="0" smtClean="0">
                <a:solidFill>
                  <a:schemeClr val="accent2">
                    <a:lumMod val="50000"/>
                  </a:schemeClr>
                </a:solidFill>
              </a:rPr>
              <a:t>Interest rate</a:t>
            </a:r>
            <a:endParaRPr lang="en-GB" sz="1400" dirty="0">
              <a:solidFill>
                <a:schemeClr val="accent2">
                  <a:lumMod val="50000"/>
                </a:schemeClr>
              </a:solidFill>
            </a:endParaRPr>
          </a:p>
        </p:txBody>
      </p:sp>
      <p:sp>
        <p:nvSpPr>
          <p:cNvPr id="35" name="TextBox 34"/>
          <p:cNvSpPr txBox="1"/>
          <p:nvPr/>
        </p:nvSpPr>
        <p:spPr>
          <a:xfrm>
            <a:off x="3288434" y="4012829"/>
            <a:ext cx="1368152" cy="307777"/>
          </a:xfrm>
          <a:prstGeom prst="rect">
            <a:avLst/>
          </a:prstGeom>
          <a:noFill/>
        </p:spPr>
        <p:txBody>
          <a:bodyPr wrap="square" rtlCol="0">
            <a:spAutoFit/>
          </a:bodyPr>
          <a:lstStyle/>
          <a:p>
            <a:r>
              <a:rPr lang="en-GB" sz="1400" dirty="0" smtClean="0">
                <a:solidFill>
                  <a:schemeClr val="accent2">
                    <a:lumMod val="50000"/>
                  </a:schemeClr>
                </a:solidFill>
              </a:rPr>
              <a:t>I,S, domestic</a:t>
            </a:r>
            <a:endParaRPr lang="en-GB" sz="1400" dirty="0">
              <a:solidFill>
                <a:schemeClr val="accent2">
                  <a:lumMod val="50000"/>
                </a:schemeClr>
              </a:solidFill>
            </a:endParaRPr>
          </a:p>
        </p:txBody>
      </p:sp>
      <p:cxnSp>
        <p:nvCxnSpPr>
          <p:cNvPr id="36" name="Straight Arrow Connector 35"/>
          <p:cNvCxnSpPr/>
          <p:nvPr/>
        </p:nvCxnSpPr>
        <p:spPr>
          <a:xfrm flipH="1">
            <a:off x="1482860" y="2968606"/>
            <a:ext cx="5609420" cy="0"/>
          </a:xfrm>
          <a:prstGeom prst="straightConnector1">
            <a:avLst/>
          </a:prstGeom>
          <a:ln w="19050">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971600" y="426742"/>
            <a:ext cx="7344816" cy="461665"/>
          </a:xfrm>
          <a:prstGeom prst="rect">
            <a:avLst/>
          </a:prstGeom>
          <a:noFill/>
        </p:spPr>
        <p:txBody>
          <a:bodyPr wrap="square" rtlCol="0">
            <a:spAutoFit/>
          </a:bodyPr>
          <a:lstStyle/>
          <a:p>
            <a:r>
              <a:rPr lang="en-GB" sz="2400" b="1" dirty="0" smtClean="0"/>
              <a:t>Saving and Investment in a small open economy</a:t>
            </a:r>
          </a:p>
        </p:txBody>
      </p:sp>
      <p:cxnSp>
        <p:nvCxnSpPr>
          <p:cNvPr id="33" name="Straight Arrow Connector 32"/>
          <p:cNvCxnSpPr/>
          <p:nvPr/>
        </p:nvCxnSpPr>
        <p:spPr>
          <a:xfrm flipV="1">
            <a:off x="5457958" y="1665020"/>
            <a:ext cx="0" cy="2540078"/>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5270720" y="3972593"/>
            <a:ext cx="2382887" cy="0"/>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flipV="1">
            <a:off x="5544056" y="2082751"/>
            <a:ext cx="1930126" cy="1704616"/>
          </a:xfrm>
          <a:prstGeom prst="straightConnector1">
            <a:avLst/>
          </a:prstGeom>
          <a:ln w="190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H="1">
            <a:off x="6352980" y="2020010"/>
            <a:ext cx="1642094" cy="1796600"/>
          </a:xfrm>
          <a:prstGeom prst="straightConnector1">
            <a:avLst/>
          </a:prstGeom>
          <a:ln w="190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1" name="TextBox 40"/>
              <p:cNvSpPr txBox="1"/>
              <p:nvPr/>
            </p:nvSpPr>
            <p:spPr>
              <a:xfrm>
                <a:off x="8000767" y="1835344"/>
                <a:ext cx="288032"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i="1" dirty="0" smtClean="0">
                              <a:solidFill>
                                <a:schemeClr val="accent2"/>
                              </a:solidFill>
                              <a:latin typeface="Cambria Math"/>
                            </a:rPr>
                          </m:ctrlPr>
                        </m:sSupPr>
                        <m:e>
                          <m:r>
                            <m:rPr>
                              <m:sty m:val="p"/>
                            </m:rPr>
                            <a:rPr lang="en-GB" i="0" dirty="0">
                              <a:solidFill>
                                <a:schemeClr val="accent2"/>
                              </a:solidFill>
                              <a:latin typeface="Cambria Math"/>
                            </a:rPr>
                            <m:t>S</m:t>
                          </m:r>
                        </m:e>
                        <m:sup>
                          <m:r>
                            <a:rPr lang="en-GB" b="0" i="1" dirty="0" smtClean="0">
                              <a:solidFill>
                                <a:schemeClr val="accent2"/>
                              </a:solidFill>
                              <a:latin typeface="Cambria Math"/>
                            </a:rPr>
                            <m:t>1</m:t>
                          </m:r>
                        </m:sup>
                      </m:sSup>
                    </m:oMath>
                  </m:oMathPara>
                </a14:m>
                <a:endParaRPr lang="en-GB" dirty="0">
                  <a:solidFill>
                    <a:schemeClr val="accent2"/>
                  </a:solidFill>
                </a:endParaRPr>
              </a:p>
            </p:txBody>
          </p:sp>
        </mc:Choice>
        <mc:Fallback xmlns="">
          <p:sp>
            <p:nvSpPr>
              <p:cNvPr id="41" name="TextBox 40"/>
              <p:cNvSpPr txBox="1">
                <a:spLocks noRot="1" noChangeAspect="1" noMove="1" noResize="1" noEditPoints="1" noAdjustHandles="1" noChangeArrowheads="1" noChangeShapeType="1" noTextEdit="1"/>
              </p:cNvSpPr>
              <p:nvPr/>
            </p:nvSpPr>
            <p:spPr>
              <a:xfrm>
                <a:off x="8000767" y="1835344"/>
                <a:ext cx="288032" cy="369332"/>
              </a:xfrm>
              <a:prstGeom prst="rect">
                <a:avLst/>
              </a:prstGeom>
              <a:blipFill rotWithShape="1">
                <a:blip r:embed="rId4"/>
                <a:stretch>
                  <a:fillRect r="-25000"/>
                </a:stretch>
              </a:blipFill>
            </p:spPr>
            <p:txBody>
              <a:bodyPr/>
              <a:lstStyle/>
              <a:p>
                <a:r>
                  <a:rPr lang="en-GB">
                    <a:noFill/>
                  </a:rPr>
                  <a:t> </a:t>
                </a:r>
              </a:p>
            </p:txBody>
          </p:sp>
        </mc:Fallback>
      </mc:AlternateContent>
      <p:sp>
        <p:nvSpPr>
          <p:cNvPr id="42" name="TextBox 41"/>
          <p:cNvSpPr txBox="1"/>
          <p:nvPr/>
        </p:nvSpPr>
        <p:spPr>
          <a:xfrm>
            <a:off x="5632087" y="1786282"/>
            <a:ext cx="288032" cy="369332"/>
          </a:xfrm>
          <a:prstGeom prst="rect">
            <a:avLst/>
          </a:prstGeom>
          <a:noFill/>
        </p:spPr>
        <p:txBody>
          <a:bodyPr wrap="square" rtlCol="0">
            <a:spAutoFit/>
          </a:bodyPr>
          <a:lstStyle/>
          <a:p>
            <a:r>
              <a:rPr lang="en-GB" dirty="0">
                <a:solidFill>
                  <a:schemeClr val="accent2"/>
                </a:solidFill>
              </a:rPr>
              <a:t>I</a:t>
            </a:r>
          </a:p>
        </p:txBody>
      </p:sp>
      <p:sp>
        <p:nvSpPr>
          <p:cNvPr id="43" name="TextBox 42"/>
          <p:cNvSpPr txBox="1"/>
          <p:nvPr/>
        </p:nvSpPr>
        <p:spPr>
          <a:xfrm>
            <a:off x="4377838" y="1432514"/>
            <a:ext cx="1368152" cy="307777"/>
          </a:xfrm>
          <a:prstGeom prst="rect">
            <a:avLst/>
          </a:prstGeom>
          <a:noFill/>
        </p:spPr>
        <p:txBody>
          <a:bodyPr wrap="square" rtlCol="0">
            <a:spAutoFit/>
          </a:bodyPr>
          <a:lstStyle/>
          <a:p>
            <a:r>
              <a:rPr lang="en-GB" sz="1400" dirty="0" smtClean="0">
                <a:solidFill>
                  <a:schemeClr val="accent2">
                    <a:lumMod val="50000"/>
                  </a:schemeClr>
                </a:solidFill>
              </a:rPr>
              <a:t>Interest rate</a:t>
            </a:r>
            <a:endParaRPr lang="en-GB" sz="1400" dirty="0">
              <a:solidFill>
                <a:schemeClr val="accent2">
                  <a:lumMod val="50000"/>
                </a:schemeClr>
              </a:solidFill>
            </a:endParaRPr>
          </a:p>
        </p:txBody>
      </p:sp>
      <p:sp>
        <p:nvSpPr>
          <p:cNvPr id="44" name="TextBox 43"/>
          <p:cNvSpPr txBox="1"/>
          <p:nvPr/>
        </p:nvSpPr>
        <p:spPr>
          <a:xfrm>
            <a:off x="7541629" y="4012830"/>
            <a:ext cx="1764674" cy="307777"/>
          </a:xfrm>
          <a:prstGeom prst="rect">
            <a:avLst/>
          </a:prstGeom>
          <a:noFill/>
        </p:spPr>
        <p:txBody>
          <a:bodyPr wrap="square" rtlCol="0">
            <a:spAutoFit/>
          </a:bodyPr>
          <a:lstStyle/>
          <a:p>
            <a:r>
              <a:rPr lang="en-GB" sz="1400" dirty="0" smtClean="0">
                <a:solidFill>
                  <a:schemeClr val="accent2">
                    <a:lumMod val="50000"/>
                  </a:schemeClr>
                </a:solidFill>
              </a:rPr>
              <a:t>I,S, foreign</a:t>
            </a:r>
            <a:endParaRPr lang="en-GB" sz="1400" dirty="0">
              <a:solidFill>
                <a:schemeClr val="accent2">
                  <a:lumMod val="50000"/>
                </a:schemeClr>
              </a:solidFill>
            </a:endParaRPr>
          </a:p>
        </p:txBody>
      </p:sp>
      <p:cxnSp>
        <p:nvCxnSpPr>
          <p:cNvPr id="46" name="Straight Arrow Connector 45"/>
          <p:cNvCxnSpPr/>
          <p:nvPr/>
        </p:nvCxnSpPr>
        <p:spPr>
          <a:xfrm flipH="1">
            <a:off x="1482859" y="3156979"/>
            <a:ext cx="5952972" cy="0"/>
          </a:xfrm>
          <a:prstGeom prst="straightConnector1">
            <a:avLst/>
          </a:prstGeom>
          <a:ln w="19050">
            <a:solidFill>
              <a:schemeClr val="tx1"/>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7" name="TextBox 46"/>
              <p:cNvSpPr txBox="1"/>
              <p:nvPr/>
            </p:nvSpPr>
            <p:spPr>
              <a:xfrm>
                <a:off x="961449" y="3105938"/>
                <a:ext cx="446193"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i="1" dirty="0" smtClean="0">
                              <a:solidFill>
                                <a:schemeClr val="accent2"/>
                              </a:solidFill>
                              <a:latin typeface="Cambria Math"/>
                            </a:rPr>
                          </m:ctrlPr>
                        </m:sSupPr>
                        <m:e>
                          <m:r>
                            <a:rPr lang="en-GB" i="1" dirty="0">
                              <a:solidFill>
                                <a:schemeClr val="accent2"/>
                              </a:solidFill>
                              <a:latin typeface="Cambria Math"/>
                            </a:rPr>
                            <m:t>𝑖</m:t>
                          </m:r>
                        </m:e>
                        <m:sup>
                          <m:r>
                            <a:rPr lang="en-GB" b="0" i="1" dirty="0" smtClean="0">
                              <a:solidFill>
                                <a:schemeClr val="accent2"/>
                              </a:solidFill>
                              <a:latin typeface="Cambria Math"/>
                            </a:rPr>
                            <m:t>𝑤</m:t>
                          </m:r>
                          <m:r>
                            <a:rPr lang="en-GB" b="0" i="1" dirty="0" smtClean="0">
                              <a:solidFill>
                                <a:schemeClr val="accent2"/>
                              </a:solidFill>
                              <a:latin typeface="Cambria Math"/>
                            </a:rPr>
                            <m:t>2</m:t>
                          </m:r>
                        </m:sup>
                      </m:sSup>
                    </m:oMath>
                  </m:oMathPara>
                </a14:m>
                <a:endParaRPr lang="en-GB" dirty="0">
                  <a:solidFill>
                    <a:schemeClr val="accent2"/>
                  </a:solidFill>
                </a:endParaRPr>
              </a:p>
            </p:txBody>
          </p:sp>
        </mc:Choice>
        <mc:Fallback xmlns="">
          <p:sp>
            <p:nvSpPr>
              <p:cNvPr id="47" name="TextBox 46"/>
              <p:cNvSpPr txBox="1">
                <a:spLocks noRot="1" noChangeAspect="1" noMove="1" noResize="1" noEditPoints="1" noAdjustHandles="1" noChangeArrowheads="1" noChangeShapeType="1" noTextEdit="1"/>
              </p:cNvSpPr>
              <p:nvPr/>
            </p:nvSpPr>
            <p:spPr>
              <a:xfrm>
                <a:off x="961449" y="3105938"/>
                <a:ext cx="446193" cy="369332"/>
              </a:xfrm>
              <a:prstGeom prst="rect">
                <a:avLst/>
              </a:prstGeom>
              <a:blipFill rotWithShape="1">
                <a:blip r:embed="rId5"/>
                <a:stretch>
                  <a:fillRect r="-547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8" name="TextBox 47"/>
              <p:cNvSpPr txBox="1"/>
              <p:nvPr/>
            </p:nvSpPr>
            <p:spPr>
              <a:xfrm>
                <a:off x="8423966" y="2039077"/>
                <a:ext cx="288032"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i="1" dirty="0" smtClean="0">
                              <a:solidFill>
                                <a:schemeClr val="accent2"/>
                              </a:solidFill>
                              <a:latin typeface="Cambria Math"/>
                            </a:rPr>
                          </m:ctrlPr>
                        </m:sSupPr>
                        <m:e>
                          <m:r>
                            <m:rPr>
                              <m:sty m:val="p"/>
                            </m:rPr>
                            <a:rPr lang="en-GB" i="0" dirty="0">
                              <a:solidFill>
                                <a:schemeClr val="accent2"/>
                              </a:solidFill>
                              <a:latin typeface="Cambria Math"/>
                            </a:rPr>
                            <m:t>S</m:t>
                          </m:r>
                        </m:e>
                        <m:sup>
                          <m:r>
                            <a:rPr lang="en-GB" b="0" i="1" dirty="0" smtClean="0">
                              <a:solidFill>
                                <a:schemeClr val="accent2"/>
                              </a:solidFill>
                              <a:latin typeface="Cambria Math"/>
                            </a:rPr>
                            <m:t>2</m:t>
                          </m:r>
                        </m:sup>
                      </m:sSup>
                    </m:oMath>
                  </m:oMathPara>
                </a14:m>
                <a:endParaRPr lang="en-GB" dirty="0">
                  <a:solidFill>
                    <a:schemeClr val="accent2"/>
                  </a:solidFill>
                </a:endParaRPr>
              </a:p>
            </p:txBody>
          </p:sp>
        </mc:Choice>
        <mc:Fallback xmlns="">
          <p:sp>
            <p:nvSpPr>
              <p:cNvPr id="48" name="TextBox 47"/>
              <p:cNvSpPr txBox="1">
                <a:spLocks noRot="1" noChangeAspect="1" noMove="1" noResize="1" noEditPoints="1" noAdjustHandles="1" noChangeArrowheads="1" noChangeShapeType="1" noTextEdit="1"/>
              </p:cNvSpPr>
              <p:nvPr/>
            </p:nvSpPr>
            <p:spPr>
              <a:xfrm>
                <a:off x="8423966" y="2039077"/>
                <a:ext cx="288032" cy="369332"/>
              </a:xfrm>
              <a:prstGeom prst="rect">
                <a:avLst/>
              </a:prstGeom>
              <a:blipFill rotWithShape="1">
                <a:blip r:embed="rId6"/>
                <a:stretch>
                  <a:fillRect r="-27660"/>
                </a:stretch>
              </a:blipFill>
            </p:spPr>
            <p:txBody>
              <a:bodyPr/>
              <a:lstStyle/>
              <a:p>
                <a:r>
                  <a:rPr lang="en-GB">
                    <a:noFill/>
                  </a:rPr>
                  <a:t> </a:t>
                </a:r>
              </a:p>
            </p:txBody>
          </p:sp>
        </mc:Fallback>
      </mc:AlternateContent>
      <p:sp>
        <p:nvSpPr>
          <p:cNvPr id="49" name="Right Brace 48"/>
          <p:cNvSpPr/>
          <p:nvPr/>
        </p:nvSpPr>
        <p:spPr>
          <a:xfrm rot="5400000">
            <a:off x="2435635" y="3736440"/>
            <a:ext cx="288031" cy="937315"/>
          </a:xfrm>
          <a:prstGeom prst="rightBrace">
            <a:avLst/>
          </a:prstGeom>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0" name="TextBox 49"/>
          <p:cNvSpPr txBox="1"/>
          <p:nvPr/>
        </p:nvSpPr>
        <p:spPr>
          <a:xfrm>
            <a:off x="1966505" y="4332268"/>
            <a:ext cx="1321929" cy="307777"/>
          </a:xfrm>
          <a:prstGeom prst="rect">
            <a:avLst/>
          </a:prstGeom>
          <a:noFill/>
        </p:spPr>
        <p:txBody>
          <a:bodyPr wrap="square" rtlCol="0">
            <a:spAutoFit/>
          </a:bodyPr>
          <a:lstStyle/>
          <a:p>
            <a:r>
              <a:rPr lang="en-GB" sz="1400" b="1" dirty="0" smtClean="0">
                <a:solidFill>
                  <a:schemeClr val="accent2">
                    <a:lumMod val="50000"/>
                  </a:schemeClr>
                </a:solidFill>
              </a:rPr>
              <a:t>S-I = CA deficit</a:t>
            </a:r>
            <a:endParaRPr lang="en-GB" sz="1400" b="1" dirty="0">
              <a:solidFill>
                <a:schemeClr val="accent2">
                  <a:lumMod val="50000"/>
                </a:schemeClr>
              </a:solidFill>
            </a:endParaRPr>
          </a:p>
        </p:txBody>
      </p:sp>
      <p:cxnSp>
        <p:nvCxnSpPr>
          <p:cNvPr id="53" name="Straight Arrow Connector 52"/>
          <p:cNvCxnSpPr/>
          <p:nvPr/>
        </p:nvCxnSpPr>
        <p:spPr>
          <a:xfrm>
            <a:off x="3037807" y="3172644"/>
            <a:ext cx="0" cy="799949"/>
          </a:xfrm>
          <a:prstGeom prst="straightConnector1">
            <a:avLst/>
          </a:prstGeom>
          <a:ln w="19050">
            <a:solidFill>
              <a:schemeClr val="bg1">
                <a:lumMod val="50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2111654" y="3172645"/>
            <a:ext cx="0" cy="785750"/>
          </a:xfrm>
          <a:prstGeom prst="straightConnector1">
            <a:avLst/>
          </a:prstGeom>
          <a:ln w="19050">
            <a:solidFill>
              <a:schemeClr val="bg1">
                <a:lumMod val="50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2269496" y="2996394"/>
            <a:ext cx="0" cy="966251"/>
          </a:xfrm>
          <a:prstGeom prst="straightConnector1">
            <a:avLst/>
          </a:prstGeom>
          <a:ln w="19050">
            <a:solidFill>
              <a:schemeClr val="bg1">
                <a:lumMod val="50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a:off x="2845560" y="2992144"/>
            <a:ext cx="0" cy="966251"/>
          </a:xfrm>
          <a:prstGeom prst="straightConnector1">
            <a:avLst/>
          </a:prstGeom>
          <a:ln w="19050">
            <a:solidFill>
              <a:schemeClr val="bg1">
                <a:lumMod val="50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flipH="1">
            <a:off x="2005713" y="4012830"/>
            <a:ext cx="211882" cy="0"/>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7435831" y="2704131"/>
            <a:ext cx="257474" cy="159617"/>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1290170" y="5087912"/>
            <a:ext cx="5688719" cy="584775"/>
          </a:xfrm>
          <a:prstGeom prst="rect">
            <a:avLst/>
          </a:prstGeom>
          <a:noFill/>
        </p:spPr>
        <p:txBody>
          <a:bodyPr wrap="square" rtlCol="0">
            <a:spAutoFit/>
          </a:bodyPr>
          <a:lstStyle/>
          <a:p>
            <a:pPr marL="285750" indent="-285750">
              <a:buFont typeface="Arial" panose="020B0604020202020204" pitchFamily="34" charset="0"/>
              <a:buChar char="•"/>
            </a:pPr>
            <a:r>
              <a:rPr lang="en-GB" sz="1600" dirty="0" smtClean="0"/>
              <a:t>A surge of savings in the rest of the world reduces the world interest rate and generates a larger current account deficit</a:t>
            </a:r>
            <a:endParaRPr lang="en-GB" sz="1600" dirty="0"/>
          </a:p>
        </p:txBody>
      </p:sp>
      <p:cxnSp>
        <p:nvCxnSpPr>
          <p:cNvPr id="51" name="Straight Arrow Connector 50"/>
          <p:cNvCxnSpPr/>
          <p:nvPr/>
        </p:nvCxnSpPr>
        <p:spPr>
          <a:xfrm>
            <a:off x="2860198" y="4012830"/>
            <a:ext cx="232039" cy="1488"/>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1931046" y="1225818"/>
            <a:ext cx="1088209" cy="369332"/>
          </a:xfrm>
          <a:prstGeom prst="rect">
            <a:avLst/>
          </a:prstGeom>
          <a:noFill/>
        </p:spPr>
        <p:txBody>
          <a:bodyPr wrap="square" rtlCol="0">
            <a:spAutoFit/>
          </a:bodyPr>
          <a:lstStyle/>
          <a:p>
            <a:r>
              <a:rPr lang="en-GB" dirty="0" smtClean="0"/>
              <a:t>Domestic</a:t>
            </a:r>
            <a:endParaRPr lang="en-GB" dirty="0"/>
          </a:p>
        </p:txBody>
      </p:sp>
      <p:sp>
        <p:nvSpPr>
          <p:cNvPr id="52" name="TextBox 51"/>
          <p:cNvSpPr txBox="1"/>
          <p:nvPr/>
        </p:nvSpPr>
        <p:spPr>
          <a:xfrm>
            <a:off x="6249596" y="1295688"/>
            <a:ext cx="966524" cy="369332"/>
          </a:xfrm>
          <a:prstGeom prst="rect">
            <a:avLst/>
          </a:prstGeom>
          <a:noFill/>
        </p:spPr>
        <p:txBody>
          <a:bodyPr wrap="square" rtlCol="0">
            <a:spAutoFit/>
          </a:bodyPr>
          <a:lstStyle/>
          <a:p>
            <a:r>
              <a:rPr lang="en-GB" dirty="0" smtClean="0"/>
              <a:t>Foreign</a:t>
            </a:r>
            <a:endParaRPr lang="en-GB" dirty="0"/>
          </a:p>
        </p:txBody>
      </p:sp>
      <p:cxnSp>
        <p:nvCxnSpPr>
          <p:cNvPr id="58" name="Straight Arrow Connector 57"/>
          <p:cNvCxnSpPr/>
          <p:nvPr/>
        </p:nvCxnSpPr>
        <p:spPr>
          <a:xfrm flipH="1">
            <a:off x="6781872" y="2075484"/>
            <a:ext cx="1642094" cy="1796600"/>
          </a:xfrm>
          <a:prstGeom prst="straightConnector1">
            <a:avLst/>
          </a:prstGeom>
          <a:ln w="190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H="1">
            <a:off x="5457958" y="3276172"/>
            <a:ext cx="1417878" cy="0"/>
          </a:xfrm>
          <a:prstGeom prst="straightConnector1">
            <a:avLst/>
          </a:prstGeom>
          <a:ln w="19050">
            <a:solidFill>
              <a:schemeClr val="bg1">
                <a:lumMod val="50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7121292" y="3009565"/>
            <a:ext cx="0" cy="966251"/>
          </a:xfrm>
          <a:prstGeom prst="straightConnector1">
            <a:avLst/>
          </a:prstGeom>
          <a:ln w="19050">
            <a:solidFill>
              <a:schemeClr val="bg1">
                <a:lumMod val="50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a:off x="6745481" y="3153272"/>
            <a:ext cx="0" cy="819321"/>
          </a:xfrm>
          <a:prstGeom prst="straightConnector1">
            <a:avLst/>
          </a:prstGeom>
          <a:ln w="19050">
            <a:solidFill>
              <a:schemeClr val="bg1">
                <a:lumMod val="50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a:off x="7446880" y="3150049"/>
            <a:ext cx="0" cy="822544"/>
          </a:xfrm>
          <a:prstGeom prst="straightConnector1">
            <a:avLst/>
          </a:prstGeom>
          <a:ln w="19050">
            <a:solidFill>
              <a:schemeClr val="bg1">
                <a:lumMod val="50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9" name="TextBox 68"/>
              <p:cNvSpPr txBox="1"/>
              <p:nvPr/>
            </p:nvSpPr>
            <p:spPr>
              <a:xfrm>
                <a:off x="4949229" y="3156979"/>
                <a:ext cx="446193"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i="1" dirty="0" smtClean="0">
                              <a:solidFill>
                                <a:schemeClr val="accent2"/>
                              </a:solidFill>
                              <a:latin typeface="Cambria Math"/>
                            </a:rPr>
                          </m:ctrlPr>
                        </m:sSupPr>
                        <m:e>
                          <m:r>
                            <a:rPr lang="en-GB" i="1" dirty="0">
                              <a:solidFill>
                                <a:schemeClr val="accent2"/>
                              </a:solidFill>
                              <a:latin typeface="Cambria Math"/>
                            </a:rPr>
                            <m:t>𝑖</m:t>
                          </m:r>
                        </m:e>
                        <m:sup>
                          <m:r>
                            <a:rPr lang="en-GB" b="0" i="1" dirty="0" smtClean="0">
                              <a:solidFill>
                                <a:schemeClr val="accent2"/>
                              </a:solidFill>
                              <a:latin typeface="Cambria Math"/>
                            </a:rPr>
                            <m:t>𝐹</m:t>
                          </m:r>
                          <m:r>
                            <a:rPr lang="en-GB" b="0" i="1" dirty="0" smtClean="0">
                              <a:solidFill>
                                <a:schemeClr val="accent2"/>
                              </a:solidFill>
                              <a:latin typeface="Cambria Math"/>
                            </a:rPr>
                            <m:t>1</m:t>
                          </m:r>
                        </m:sup>
                      </m:sSup>
                    </m:oMath>
                  </m:oMathPara>
                </a14:m>
                <a:endParaRPr lang="en-GB" dirty="0">
                  <a:solidFill>
                    <a:schemeClr val="accent2"/>
                  </a:solidFill>
                </a:endParaRPr>
              </a:p>
            </p:txBody>
          </p:sp>
        </mc:Choice>
        <mc:Fallback xmlns="">
          <p:sp>
            <p:nvSpPr>
              <p:cNvPr id="69" name="TextBox 68"/>
              <p:cNvSpPr txBox="1">
                <a:spLocks noRot="1" noChangeAspect="1" noMove="1" noResize="1" noEditPoints="1" noAdjustHandles="1" noChangeArrowheads="1" noChangeShapeType="1" noTextEdit="1"/>
              </p:cNvSpPr>
              <p:nvPr/>
            </p:nvSpPr>
            <p:spPr>
              <a:xfrm>
                <a:off x="4949229" y="3156979"/>
                <a:ext cx="446193" cy="369332"/>
              </a:xfrm>
              <a:prstGeom prst="rect">
                <a:avLst/>
              </a:prstGeom>
              <a:blipFill rotWithShape="1">
                <a:blip r:embed="rId7"/>
                <a:stretch>
                  <a:fillRect/>
                </a:stretch>
              </a:blipFill>
            </p:spPr>
            <p:txBody>
              <a:bodyPr/>
              <a:lstStyle/>
              <a:p>
                <a:r>
                  <a:rPr lang="en-GB">
                    <a:noFill/>
                  </a:rPr>
                  <a:t> </a:t>
                </a:r>
              </a:p>
            </p:txBody>
          </p:sp>
        </mc:Fallback>
      </mc:AlternateContent>
      <p:cxnSp>
        <p:nvCxnSpPr>
          <p:cNvPr id="70" name="Straight Arrow Connector 69"/>
          <p:cNvCxnSpPr/>
          <p:nvPr/>
        </p:nvCxnSpPr>
        <p:spPr>
          <a:xfrm flipH="1">
            <a:off x="5457958" y="3493892"/>
            <a:ext cx="1663334" cy="0"/>
          </a:xfrm>
          <a:prstGeom prst="straightConnector1">
            <a:avLst/>
          </a:prstGeom>
          <a:ln w="19050">
            <a:solidFill>
              <a:schemeClr val="bg1">
                <a:lumMod val="50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1" name="TextBox 70"/>
              <p:cNvSpPr txBox="1"/>
              <p:nvPr/>
            </p:nvSpPr>
            <p:spPr>
              <a:xfrm>
                <a:off x="4949229" y="3341645"/>
                <a:ext cx="446193"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i="1" dirty="0" smtClean="0">
                              <a:solidFill>
                                <a:schemeClr val="accent2"/>
                              </a:solidFill>
                              <a:latin typeface="Cambria Math"/>
                            </a:rPr>
                          </m:ctrlPr>
                        </m:sSupPr>
                        <m:e>
                          <m:r>
                            <a:rPr lang="en-GB" i="1" dirty="0">
                              <a:solidFill>
                                <a:schemeClr val="accent2"/>
                              </a:solidFill>
                              <a:latin typeface="Cambria Math"/>
                            </a:rPr>
                            <m:t>𝑖</m:t>
                          </m:r>
                        </m:e>
                        <m:sup>
                          <m:r>
                            <a:rPr lang="en-GB" b="0" i="1" dirty="0" smtClean="0">
                              <a:solidFill>
                                <a:schemeClr val="accent2"/>
                              </a:solidFill>
                              <a:latin typeface="Cambria Math"/>
                            </a:rPr>
                            <m:t>𝐹</m:t>
                          </m:r>
                          <m:r>
                            <a:rPr lang="en-GB" b="0" i="1" dirty="0" smtClean="0">
                              <a:solidFill>
                                <a:schemeClr val="accent2"/>
                              </a:solidFill>
                              <a:latin typeface="Cambria Math"/>
                            </a:rPr>
                            <m:t>2</m:t>
                          </m:r>
                        </m:sup>
                      </m:sSup>
                    </m:oMath>
                  </m:oMathPara>
                </a14:m>
                <a:endParaRPr lang="en-GB" dirty="0">
                  <a:solidFill>
                    <a:schemeClr val="accent2"/>
                  </a:solidFill>
                </a:endParaRPr>
              </a:p>
            </p:txBody>
          </p:sp>
        </mc:Choice>
        <mc:Fallback xmlns="">
          <p:sp>
            <p:nvSpPr>
              <p:cNvPr id="71" name="TextBox 70"/>
              <p:cNvSpPr txBox="1">
                <a:spLocks noRot="1" noChangeAspect="1" noMove="1" noResize="1" noEditPoints="1" noAdjustHandles="1" noChangeArrowheads="1" noChangeShapeType="1" noTextEdit="1"/>
              </p:cNvSpPr>
              <p:nvPr/>
            </p:nvSpPr>
            <p:spPr>
              <a:xfrm>
                <a:off x="4949229" y="3341645"/>
                <a:ext cx="446193" cy="369332"/>
              </a:xfrm>
              <a:prstGeom prst="rect">
                <a:avLst/>
              </a:prstGeom>
              <a:blipFill rotWithShape="1">
                <a:blip r:embed="rId8"/>
                <a:stretch>
                  <a:fillRect/>
                </a:stretch>
              </a:blipFill>
            </p:spPr>
            <p:txBody>
              <a:bodyPr/>
              <a:lstStyle/>
              <a:p>
                <a:r>
                  <a:rPr lang="en-GB">
                    <a:noFill/>
                  </a:rPr>
                  <a:t> </a:t>
                </a:r>
              </a:p>
            </p:txBody>
          </p:sp>
        </mc:Fallback>
      </mc:AlternateContent>
      <p:cxnSp>
        <p:nvCxnSpPr>
          <p:cNvPr id="72" name="Straight Arrow Connector 71"/>
          <p:cNvCxnSpPr/>
          <p:nvPr/>
        </p:nvCxnSpPr>
        <p:spPr>
          <a:xfrm>
            <a:off x="6588224" y="2997289"/>
            <a:ext cx="0" cy="965356"/>
          </a:xfrm>
          <a:prstGeom prst="straightConnector1">
            <a:avLst/>
          </a:prstGeom>
          <a:ln w="19050">
            <a:solidFill>
              <a:schemeClr val="bg1">
                <a:lumMod val="50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3" name="Right Brace 72"/>
          <p:cNvSpPr/>
          <p:nvPr/>
        </p:nvSpPr>
        <p:spPr>
          <a:xfrm rot="5400000">
            <a:off x="6952164" y="3797577"/>
            <a:ext cx="288031" cy="701399"/>
          </a:xfrm>
          <a:prstGeom prst="rightBrace">
            <a:avLst/>
          </a:prstGeom>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4" name="TextBox 73"/>
          <p:cNvSpPr txBox="1"/>
          <p:nvPr/>
        </p:nvSpPr>
        <p:spPr>
          <a:xfrm>
            <a:off x="6555155" y="4292292"/>
            <a:ext cx="1321929" cy="307777"/>
          </a:xfrm>
          <a:prstGeom prst="rect">
            <a:avLst/>
          </a:prstGeom>
          <a:noFill/>
        </p:spPr>
        <p:txBody>
          <a:bodyPr wrap="square" rtlCol="0">
            <a:spAutoFit/>
          </a:bodyPr>
          <a:lstStyle/>
          <a:p>
            <a:r>
              <a:rPr lang="en-GB" sz="1400" b="1" dirty="0" smtClean="0">
                <a:solidFill>
                  <a:schemeClr val="accent2">
                    <a:lumMod val="50000"/>
                  </a:schemeClr>
                </a:solidFill>
              </a:rPr>
              <a:t>CA surplus</a:t>
            </a:r>
            <a:endParaRPr lang="en-GB" sz="1400" b="1" dirty="0">
              <a:solidFill>
                <a:schemeClr val="accent2">
                  <a:lumMod val="50000"/>
                </a:schemeClr>
              </a:solidFill>
            </a:endParaRPr>
          </a:p>
        </p:txBody>
      </p:sp>
      <p:cxnSp>
        <p:nvCxnSpPr>
          <p:cNvPr id="60" name="Straight Arrow Connector 59"/>
          <p:cNvCxnSpPr/>
          <p:nvPr/>
        </p:nvCxnSpPr>
        <p:spPr>
          <a:xfrm flipH="1">
            <a:off x="961449" y="3003919"/>
            <a:ext cx="2096" cy="204038"/>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37900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556792"/>
            <a:ext cx="4752528" cy="1477328"/>
          </a:xfrm>
          <a:prstGeom prst="rect">
            <a:avLst/>
          </a:prstGeom>
        </p:spPr>
        <p:txBody>
          <a:bodyPr wrap="square">
            <a:spAutoFit/>
          </a:bodyPr>
          <a:lstStyle/>
          <a:p>
            <a:pPr marL="285750" indent="-285750">
              <a:buFont typeface="Arial" panose="020B0604020202020204" pitchFamily="34" charset="0"/>
              <a:buChar char="•"/>
            </a:pPr>
            <a:r>
              <a:rPr lang="en-GB" dirty="0"/>
              <a:t>Investment is determined by world interest rate and </a:t>
            </a:r>
            <a:r>
              <a:rPr lang="en-GB" dirty="0" smtClean="0"/>
              <a:t>marginal productivity </a:t>
            </a:r>
            <a:r>
              <a:rPr lang="en-GB" dirty="0"/>
              <a:t>of capital</a:t>
            </a:r>
          </a:p>
          <a:p>
            <a:pPr marL="285750" indent="-285750">
              <a:buFont typeface="Arial" panose="020B0604020202020204" pitchFamily="34" charset="0"/>
              <a:buChar char="•"/>
            </a:pPr>
            <a:r>
              <a:rPr lang="en-GB" dirty="0"/>
              <a:t>With decreasing marginal returns to capital, an increase in </a:t>
            </a:r>
            <a:r>
              <a:rPr lang="en-GB" dirty="0" smtClean="0"/>
              <a:t>domestic savings </a:t>
            </a:r>
            <a:r>
              <a:rPr lang="en-GB" dirty="0"/>
              <a:t>will be </a:t>
            </a:r>
            <a:r>
              <a:rPr lang="en-GB" dirty="0" smtClean="0"/>
              <a:t>invested abroad</a:t>
            </a:r>
            <a:endParaRPr lang="en-GB" dirty="0"/>
          </a:p>
        </p:txBody>
      </p:sp>
      <p:sp>
        <p:nvSpPr>
          <p:cNvPr id="4" name="Rectangle 3"/>
          <p:cNvSpPr/>
          <p:nvPr/>
        </p:nvSpPr>
        <p:spPr>
          <a:xfrm>
            <a:off x="611560" y="3356992"/>
            <a:ext cx="7728520" cy="2169825"/>
          </a:xfrm>
          <a:prstGeom prst="rect">
            <a:avLst/>
          </a:prstGeom>
        </p:spPr>
        <p:txBody>
          <a:bodyPr wrap="square">
            <a:spAutoFit/>
          </a:bodyPr>
          <a:lstStyle/>
          <a:p>
            <a:pPr marL="285750" indent="-285750">
              <a:buFont typeface="Arial" panose="020B0604020202020204" pitchFamily="34" charset="0"/>
              <a:buChar char="•"/>
            </a:pPr>
            <a:r>
              <a:rPr lang="en-GB" dirty="0"/>
              <a:t>Feldstein and </a:t>
            </a:r>
            <a:r>
              <a:rPr lang="en-GB" dirty="0" err="1"/>
              <a:t>Horioka</a:t>
            </a:r>
            <a:r>
              <a:rPr lang="en-GB" dirty="0"/>
              <a:t> (1980) found the following results for a </a:t>
            </a:r>
            <a:r>
              <a:rPr lang="en-GB" dirty="0" smtClean="0"/>
              <a:t>panel of </a:t>
            </a:r>
            <a:r>
              <a:rPr lang="en-GB" dirty="0"/>
              <a:t>OECD countries 1960-74 (OLS regression</a:t>
            </a:r>
            <a:r>
              <a:rPr lang="en-GB" dirty="0" smtClean="0"/>
              <a:t>): </a:t>
            </a:r>
          </a:p>
          <a:p>
            <a:pPr lvl="6">
              <a:lnSpc>
                <a:spcPct val="150000"/>
              </a:lnSpc>
            </a:pPr>
            <a:r>
              <a:rPr lang="en-GB" dirty="0" smtClean="0"/>
              <a:t>I </a:t>
            </a:r>
            <a:r>
              <a:rPr lang="en-GB" dirty="0"/>
              <a:t>/Y = 0.04 + </a:t>
            </a:r>
            <a:r>
              <a:rPr lang="en-GB" dirty="0" smtClean="0"/>
              <a:t>0.89S/Y</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b="1" dirty="0"/>
              <a:t>Domestic savings and domestic investment highly correlated </a:t>
            </a:r>
            <a:r>
              <a:rPr lang="en-GB" b="1" dirty="0" smtClean="0"/>
              <a:t>across countries</a:t>
            </a:r>
            <a:endParaRPr lang="en-GB" b="1" dirty="0"/>
          </a:p>
          <a:p>
            <a:pPr marL="285750" indent="-285750">
              <a:buFont typeface="Arial" panose="020B0604020202020204" pitchFamily="34" charset="0"/>
              <a:buChar char="•"/>
            </a:pPr>
            <a:r>
              <a:rPr lang="en-GB" dirty="0" smtClean="0"/>
              <a:t>It means that even for OECD countries capital mobility is not very high</a:t>
            </a:r>
            <a:endParaRPr lang="en-GB" dirty="0"/>
          </a:p>
        </p:txBody>
      </p:sp>
      <p:sp>
        <p:nvSpPr>
          <p:cNvPr id="6" name="Right Arrow 5"/>
          <p:cNvSpPr/>
          <p:nvPr/>
        </p:nvSpPr>
        <p:spPr>
          <a:xfrm>
            <a:off x="5403701" y="1988840"/>
            <a:ext cx="540060" cy="378624"/>
          </a:xfrm>
          <a:prstGeom prst="right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7" name="TextBox 6"/>
          <p:cNvSpPr txBox="1"/>
          <p:nvPr/>
        </p:nvSpPr>
        <p:spPr>
          <a:xfrm>
            <a:off x="6084168" y="1822153"/>
            <a:ext cx="2376264" cy="923330"/>
          </a:xfrm>
          <a:prstGeom prst="rect">
            <a:avLst/>
          </a:prstGeom>
          <a:noFill/>
        </p:spPr>
        <p:txBody>
          <a:bodyPr wrap="square" rtlCol="0">
            <a:spAutoFit/>
          </a:bodyPr>
          <a:lstStyle/>
          <a:p>
            <a:r>
              <a:rPr lang="en-GB" dirty="0" smtClean="0"/>
              <a:t>Domestic investment should be uncorrelated with domestic savings</a:t>
            </a:r>
            <a:endParaRPr lang="en-GB" dirty="0"/>
          </a:p>
        </p:txBody>
      </p:sp>
      <p:sp>
        <p:nvSpPr>
          <p:cNvPr id="9" name="TextBox 8"/>
          <p:cNvSpPr txBox="1"/>
          <p:nvPr/>
        </p:nvSpPr>
        <p:spPr>
          <a:xfrm>
            <a:off x="971600" y="426742"/>
            <a:ext cx="7344816" cy="461665"/>
          </a:xfrm>
          <a:prstGeom prst="rect">
            <a:avLst/>
          </a:prstGeom>
          <a:noFill/>
        </p:spPr>
        <p:txBody>
          <a:bodyPr wrap="square" rtlCol="0">
            <a:spAutoFit/>
          </a:bodyPr>
          <a:lstStyle/>
          <a:p>
            <a:r>
              <a:rPr lang="en-GB" sz="2400" b="1" dirty="0" smtClean="0"/>
              <a:t>The Feldstein – </a:t>
            </a:r>
            <a:r>
              <a:rPr lang="en-GB" sz="2400" b="1" dirty="0" err="1" smtClean="0"/>
              <a:t>Horioka</a:t>
            </a:r>
            <a:r>
              <a:rPr lang="en-GB" sz="2400" b="1" dirty="0" smtClean="0"/>
              <a:t> puzzle</a:t>
            </a:r>
          </a:p>
        </p:txBody>
      </p:sp>
    </p:spTree>
    <p:extLst>
      <p:ext uri="{BB962C8B-B14F-4D97-AF65-F5344CB8AC3E}">
        <p14:creationId xmlns:p14="http://schemas.microsoft.com/office/powerpoint/2010/main" val="13068074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71600" y="426742"/>
            <a:ext cx="7344816" cy="461665"/>
          </a:xfrm>
          <a:prstGeom prst="rect">
            <a:avLst/>
          </a:prstGeom>
          <a:noFill/>
        </p:spPr>
        <p:txBody>
          <a:bodyPr wrap="square" rtlCol="0">
            <a:spAutoFit/>
          </a:bodyPr>
          <a:lstStyle/>
          <a:p>
            <a:r>
              <a:rPr lang="en-GB" sz="2400" b="1" dirty="0"/>
              <a:t>Industrial-country saving and investment rates, 1982-91</a:t>
            </a:r>
          </a:p>
        </p:txBody>
      </p:sp>
      <p:sp>
        <p:nvSpPr>
          <p:cNvPr id="2" name="TextBox 1"/>
          <p:cNvSpPr txBox="1"/>
          <p:nvPr/>
        </p:nvSpPr>
        <p:spPr>
          <a:xfrm>
            <a:off x="3930997" y="5301208"/>
            <a:ext cx="5760640" cy="307777"/>
          </a:xfrm>
          <a:prstGeom prst="rect">
            <a:avLst/>
          </a:prstGeom>
          <a:noFill/>
        </p:spPr>
        <p:txBody>
          <a:bodyPr wrap="square" rtlCol="0">
            <a:spAutoFit/>
          </a:bodyPr>
          <a:lstStyle/>
          <a:p>
            <a:r>
              <a:rPr lang="en-GB" sz="1400" dirty="0" smtClean="0"/>
              <a:t>Rogoff and Obstfeld (1996)</a:t>
            </a:r>
            <a:endParaRPr lang="en-GB" sz="1400"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7372">
            <a:off x="1712771" y="1333378"/>
            <a:ext cx="4791095" cy="39427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228184" y="2935444"/>
            <a:ext cx="2520280" cy="369332"/>
          </a:xfrm>
          <a:prstGeom prst="rect">
            <a:avLst/>
          </a:prstGeom>
          <a:noFill/>
          <a:ln w="6350">
            <a:solidFill>
              <a:schemeClr val="tx1"/>
            </a:solidFill>
          </a:ln>
        </p:spPr>
        <p:txBody>
          <a:bodyPr wrap="square" rtlCol="0">
            <a:spAutoFit/>
          </a:bodyPr>
          <a:lstStyle/>
          <a:p>
            <a:pPr marL="0" lvl="6"/>
            <a:r>
              <a:rPr lang="en-GB" dirty="0"/>
              <a:t>I /Y = </a:t>
            </a:r>
            <a:r>
              <a:rPr lang="en-GB" dirty="0" smtClean="0"/>
              <a:t>0.09 </a:t>
            </a:r>
            <a:r>
              <a:rPr lang="en-GB" dirty="0"/>
              <a:t>+ </a:t>
            </a:r>
            <a:r>
              <a:rPr lang="en-GB" dirty="0" smtClean="0"/>
              <a:t>0.62 x S/Y</a:t>
            </a:r>
            <a:endParaRPr lang="en-GB" dirty="0"/>
          </a:p>
        </p:txBody>
      </p:sp>
    </p:spTree>
    <p:extLst>
      <p:ext uri="{BB962C8B-B14F-4D97-AF65-F5344CB8AC3E}">
        <p14:creationId xmlns:p14="http://schemas.microsoft.com/office/powerpoint/2010/main" val="2935204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971600" y="426742"/>
            <a:ext cx="7344816" cy="461665"/>
          </a:xfrm>
          <a:prstGeom prst="rect">
            <a:avLst/>
          </a:prstGeom>
          <a:noFill/>
        </p:spPr>
        <p:txBody>
          <a:bodyPr wrap="square" rtlCol="0">
            <a:spAutoFit/>
          </a:bodyPr>
          <a:lstStyle/>
          <a:p>
            <a:r>
              <a:rPr lang="en-GB" sz="2400" b="1" dirty="0" smtClean="0"/>
              <a:t>The International Investment Position (IIP)</a:t>
            </a:r>
          </a:p>
        </p:txBody>
      </p:sp>
      <mc:AlternateContent xmlns:mc="http://schemas.openxmlformats.org/markup-compatibility/2006" xmlns:a14="http://schemas.microsoft.com/office/drawing/2010/main">
        <mc:Choice Requires="a14">
          <p:sp>
            <p:nvSpPr>
              <p:cNvPr id="15" name="TextBox 14"/>
              <p:cNvSpPr txBox="1"/>
              <p:nvPr/>
            </p:nvSpPr>
            <p:spPr>
              <a:xfrm>
                <a:off x="648433" y="3645024"/>
                <a:ext cx="348903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ea typeface="Cambria Math"/>
                        </a:rPr>
                        <m:t>∆</m:t>
                      </m:r>
                      <m:r>
                        <a:rPr lang="en-GB" b="0" i="1" smtClean="0">
                          <a:latin typeface="Cambria Math"/>
                        </a:rPr>
                        <m:t>𝐼𝐼𝑃</m:t>
                      </m:r>
                      <m:r>
                        <a:rPr lang="en-GB" b="0" i="1" smtClean="0">
                          <a:latin typeface="Cambria Math"/>
                        </a:rPr>
                        <m:t>=</m:t>
                      </m:r>
                      <m:r>
                        <a:rPr lang="en-GB" b="0" i="1" smtClean="0">
                          <a:latin typeface="Cambria Math"/>
                        </a:rPr>
                        <m:t>𝐶𝐴</m:t>
                      </m:r>
                      <m:r>
                        <a:rPr lang="en-GB" b="0" i="1" smtClean="0">
                          <a:latin typeface="Cambria Math"/>
                        </a:rPr>
                        <m:t>+</m:t>
                      </m:r>
                      <m:r>
                        <a:rPr lang="en-GB" b="0" i="1" smtClean="0">
                          <a:latin typeface="Cambria Math"/>
                        </a:rPr>
                        <m:t>𝑣𝑎𝑙𝑢𝑎𝑡𝑖𝑜𝑛</m:t>
                      </m:r>
                      <m:r>
                        <a:rPr lang="en-GB" b="0" i="1" smtClean="0">
                          <a:latin typeface="Cambria Math"/>
                        </a:rPr>
                        <m:t> </m:t>
                      </m:r>
                      <m:r>
                        <a:rPr lang="en-GB" b="0" i="1" smtClean="0">
                          <a:latin typeface="Cambria Math"/>
                        </a:rPr>
                        <m:t>𝑐h𝑎𝑛𝑔𝑒𝑠</m:t>
                      </m:r>
                    </m:oMath>
                  </m:oMathPara>
                </a14:m>
                <a:endParaRPr lang="en-GB" dirty="0"/>
              </a:p>
            </p:txBody>
          </p:sp>
        </mc:Choice>
        <mc:Fallback xmlns="">
          <p:sp>
            <p:nvSpPr>
              <p:cNvPr id="15" name="TextBox 14"/>
              <p:cNvSpPr txBox="1">
                <a:spLocks noRot="1" noChangeAspect="1" noMove="1" noResize="1" noEditPoints="1" noAdjustHandles="1" noChangeArrowheads="1" noChangeShapeType="1" noTextEdit="1"/>
              </p:cNvSpPr>
              <p:nvPr/>
            </p:nvSpPr>
            <p:spPr>
              <a:xfrm>
                <a:off x="648433" y="3645024"/>
                <a:ext cx="3489032" cy="369332"/>
              </a:xfrm>
              <a:prstGeom prst="rect">
                <a:avLst/>
              </a:prstGeom>
              <a:blipFill rotWithShape="1">
                <a:blip r:embed="rId2"/>
                <a:stretch>
                  <a:fillRect b="-11475"/>
                </a:stretch>
              </a:blipFill>
            </p:spPr>
            <p:txBody>
              <a:bodyPr/>
              <a:lstStyle/>
              <a:p>
                <a:r>
                  <a:rPr lang="en-GB">
                    <a:noFill/>
                  </a:rPr>
                  <a:t> </a:t>
                </a:r>
              </a:p>
            </p:txBody>
          </p:sp>
        </mc:Fallback>
      </mc:AlternateContent>
      <p:sp>
        <p:nvSpPr>
          <p:cNvPr id="16" name="TextBox 15"/>
          <p:cNvSpPr txBox="1"/>
          <p:nvPr/>
        </p:nvSpPr>
        <p:spPr>
          <a:xfrm>
            <a:off x="623517" y="2780928"/>
            <a:ext cx="7908127" cy="369332"/>
          </a:xfrm>
          <a:prstGeom prst="rect">
            <a:avLst/>
          </a:prstGeom>
          <a:noFill/>
        </p:spPr>
        <p:txBody>
          <a:bodyPr wrap="none" rtlCol="0">
            <a:spAutoFit/>
          </a:bodyPr>
          <a:lstStyle/>
          <a:p>
            <a:r>
              <a:rPr lang="en-GB" dirty="0" smtClean="0">
                <a:ea typeface="Cambria Math"/>
              </a:rPr>
              <a:t>A country International Investment Position reflects a country’s </a:t>
            </a:r>
            <a:r>
              <a:rPr lang="en-GB" b="1" dirty="0" smtClean="0">
                <a:ea typeface="Cambria Math"/>
              </a:rPr>
              <a:t>net foreign wealth</a:t>
            </a:r>
          </a:p>
        </p:txBody>
      </p:sp>
      <p:sp>
        <p:nvSpPr>
          <p:cNvPr id="17" name="TextBox 16"/>
          <p:cNvSpPr txBox="1"/>
          <p:nvPr/>
        </p:nvSpPr>
        <p:spPr>
          <a:xfrm>
            <a:off x="526002" y="1650494"/>
            <a:ext cx="8100031" cy="923330"/>
          </a:xfrm>
          <a:prstGeom prst="rect">
            <a:avLst/>
          </a:prstGeom>
          <a:noFill/>
        </p:spPr>
        <p:txBody>
          <a:bodyPr wrap="square" rtlCol="0">
            <a:spAutoFit/>
          </a:bodyPr>
          <a:lstStyle/>
          <a:p>
            <a:r>
              <a:rPr lang="en-GB" dirty="0" smtClean="0">
                <a:ea typeface="Cambria Math"/>
              </a:rPr>
              <a:t>The accumulation of flows from the </a:t>
            </a:r>
            <a:r>
              <a:rPr lang="en-GB" b="1" dirty="0" smtClean="0">
                <a:ea typeface="Cambria Math"/>
              </a:rPr>
              <a:t>financial account  </a:t>
            </a:r>
            <a:r>
              <a:rPr lang="en-GB" dirty="0" smtClean="0">
                <a:ea typeface="Cambria Math"/>
              </a:rPr>
              <a:t>balance (which is the result of the </a:t>
            </a:r>
            <a:r>
              <a:rPr lang="en-GB" b="1" dirty="0" smtClean="0">
                <a:ea typeface="Cambria Math"/>
              </a:rPr>
              <a:t>current account </a:t>
            </a:r>
            <a:r>
              <a:rPr lang="en-GB" dirty="0" smtClean="0">
                <a:ea typeface="Cambria Math"/>
              </a:rPr>
              <a:t>balance) results in a stock position : The </a:t>
            </a:r>
            <a:r>
              <a:rPr lang="en-GB" b="1" dirty="0" smtClean="0">
                <a:solidFill>
                  <a:schemeClr val="accent2"/>
                </a:solidFill>
                <a:ea typeface="Cambria Math"/>
              </a:rPr>
              <a:t>International Investment Position</a:t>
            </a:r>
          </a:p>
        </p:txBody>
      </p:sp>
      <p:sp>
        <p:nvSpPr>
          <p:cNvPr id="25" name="TextBox 24"/>
          <p:cNvSpPr txBox="1"/>
          <p:nvPr/>
        </p:nvSpPr>
        <p:spPr>
          <a:xfrm>
            <a:off x="691605" y="4515942"/>
            <a:ext cx="7768827" cy="923330"/>
          </a:xfrm>
          <a:prstGeom prst="rect">
            <a:avLst/>
          </a:prstGeom>
          <a:noFill/>
        </p:spPr>
        <p:txBody>
          <a:bodyPr wrap="square" rtlCol="0">
            <a:spAutoFit/>
          </a:bodyPr>
          <a:lstStyle/>
          <a:p>
            <a:r>
              <a:rPr lang="en-GB" dirty="0" smtClean="0">
                <a:ea typeface="Cambria Math"/>
              </a:rPr>
              <a:t>The Net International Investment Position represents the difference between the financial inflows resulting from the UK assets minus the financial outflows resulting from the UK liabilities.</a:t>
            </a:r>
            <a:endParaRPr lang="en-GB" b="1" dirty="0" smtClean="0">
              <a:ea typeface="Cambria Math"/>
            </a:endParaRPr>
          </a:p>
        </p:txBody>
      </p:sp>
    </p:spTree>
    <p:extLst>
      <p:ext uri="{BB962C8B-B14F-4D97-AF65-F5344CB8AC3E}">
        <p14:creationId xmlns:p14="http://schemas.microsoft.com/office/powerpoint/2010/main" val="3700496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6800" y="2060848"/>
            <a:ext cx="7776864" cy="3000821"/>
          </a:xfrm>
          <a:prstGeom prst="rect">
            <a:avLst/>
          </a:prstGeom>
          <a:noFill/>
        </p:spPr>
        <p:txBody>
          <a:bodyPr wrap="square" rtlCol="0">
            <a:spAutoFit/>
          </a:bodyPr>
          <a:lstStyle/>
          <a:p>
            <a:r>
              <a:rPr lang="en-GB" dirty="0" smtClean="0"/>
              <a:t>Changes in earnings from the stock of assets or payments for the stock of liabilities can be affected by the following:</a:t>
            </a:r>
          </a:p>
          <a:p>
            <a:endParaRPr lang="en-GB" dirty="0"/>
          </a:p>
          <a:p>
            <a:pPr marL="285750" indent="-285750">
              <a:lnSpc>
                <a:spcPct val="150000"/>
              </a:lnSpc>
              <a:buFontTx/>
              <a:buChar char="-"/>
            </a:pPr>
            <a:r>
              <a:rPr lang="en-GB" dirty="0" smtClean="0"/>
              <a:t>A change in </a:t>
            </a:r>
            <a:r>
              <a:rPr lang="en-GB" b="1" dirty="0" smtClean="0">
                <a:solidFill>
                  <a:schemeClr val="accent2"/>
                </a:solidFill>
              </a:rPr>
              <a:t>volumes</a:t>
            </a:r>
          </a:p>
          <a:p>
            <a:pPr marL="285750" indent="-285750">
              <a:lnSpc>
                <a:spcPct val="150000"/>
              </a:lnSpc>
              <a:buFontTx/>
              <a:buChar char="-"/>
            </a:pPr>
            <a:r>
              <a:rPr lang="en-GB" dirty="0" smtClean="0"/>
              <a:t>A change in the </a:t>
            </a:r>
            <a:r>
              <a:rPr lang="en-GB" b="1" dirty="0" smtClean="0">
                <a:solidFill>
                  <a:schemeClr val="accent2"/>
                </a:solidFill>
              </a:rPr>
              <a:t>valuation</a:t>
            </a:r>
          </a:p>
          <a:p>
            <a:pPr marL="1200150" lvl="2" indent="-285750">
              <a:lnSpc>
                <a:spcPct val="150000"/>
              </a:lnSpc>
              <a:buFontTx/>
              <a:buChar char="-"/>
            </a:pPr>
            <a:r>
              <a:rPr lang="en-GB" dirty="0" smtClean="0"/>
              <a:t>A change in the </a:t>
            </a:r>
            <a:r>
              <a:rPr lang="en-GB" b="1" dirty="0" smtClean="0">
                <a:solidFill>
                  <a:schemeClr val="accent2"/>
                </a:solidFill>
              </a:rPr>
              <a:t>market price</a:t>
            </a:r>
          </a:p>
          <a:p>
            <a:pPr marL="1200150" lvl="2" indent="-285750">
              <a:lnSpc>
                <a:spcPct val="150000"/>
              </a:lnSpc>
              <a:buFontTx/>
              <a:buChar char="-"/>
            </a:pPr>
            <a:r>
              <a:rPr lang="en-GB" dirty="0" smtClean="0"/>
              <a:t>A change in the </a:t>
            </a:r>
            <a:r>
              <a:rPr lang="en-GB" b="1" dirty="0" smtClean="0">
                <a:solidFill>
                  <a:schemeClr val="accent2"/>
                </a:solidFill>
              </a:rPr>
              <a:t>exchange rate </a:t>
            </a:r>
            <a:r>
              <a:rPr lang="en-GB" dirty="0" smtClean="0"/>
              <a:t>of the currency the asset/liability is denominated in</a:t>
            </a:r>
          </a:p>
        </p:txBody>
      </p:sp>
      <p:sp>
        <p:nvSpPr>
          <p:cNvPr id="3" name="TextBox 2"/>
          <p:cNvSpPr txBox="1"/>
          <p:nvPr/>
        </p:nvSpPr>
        <p:spPr>
          <a:xfrm>
            <a:off x="971600" y="426742"/>
            <a:ext cx="7344816" cy="461665"/>
          </a:xfrm>
          <a:prstGeom prst="rect">
            <a:avLst/>
          </a:prstGeom>
          <a:noFill/>
        </p:spPr>
        <p:txBody>
          <a:bodyPr wrap="square" rtlCol="0">
            <a:spAutoFit/>
          </a:bodyPr>
          <a:lstStyle/>
          <a:p>
            <a:r>
              <a:rPr lang="en-GB" sz="2400" b="1" dirty="0" smtClean="0"/>
              <a:t>The International Investment Position (IIP)</a:t>
            </a:r>
          </a:p>
        </p:txBody>
      </p:sp>
    </p:spTree>
    <p:extLst>
      <p:ext uri="{BB962C8B-B14F-4D97-AF65-F5344CB8AC3E}">
        <p14:creationId xmlns:p14="http://schemas.microsoft.com/office/powerpoint/2010/main" val="33917450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600" y="426742"/>
            <a:ext cx="7344816" cy="461665"/>
          </a:xfrm>
          <a:prstGeom prst="rect">
            <a:avLst/>
          </a:prstGeom>
          <a:noFill/>
        </p:spPr>
        <p:txBody>
          <a:bodyPr wrap="square" rtlCol="0">
            <a:spAutoFit/>
          </a:bodyPr>
          <a:lstStyle/>
          <a:p>
            <a:r>
              <a:rPr lang="en-GB" sz="2400" b="1" dirty="0" smtClean="0"/>
              <a:t>Breakdown of the income balance</a:t>
            </a:r>
          </a:p>
        </p:txBody>
      </p:sp>
      <p:sp>
        <p:nvSpPr>
          <p:cNvPr id="4" name="TextBox 3"/>
          <p:cNvSpPr txBox="1"/>
          <p:nvPr/>
        </p:nvSpPr>
        <p:spPr>
          <a:xfrm>
            <a:off x="675556" y="2204864"/>
            <a:ext cx="7560840" cy="2308324"/>
          </a:xfrm>
          <a:prstGeom prst="rect">
            <a:avLst/>
          </a:prstGeom>
          <a:noFill/>
        </p:spPr>
        <p:txBody>
          <a:bodyPr wrap="square" rtlCol="0">
            <a:spAutoFit/>
          </a:bodyPr>
          <a:lstStyle/>
          <a:p>
            <a:r>
              <a:rPr lang="en-GB" b="1" dirty="0">
                <a:solidFill>
                  <a:schemeClr val="accent2">
                    <a:lumMod val="50000"/>
                  </a:schemeClr>
                </a:solidFill>
              </a:rPr>
              <a:t>Income </a:t>
            </a:r>
            <a:r>
              <a:rPr lang="en-GB" b="1" dirty="0" smtClean="0">
                <a:solidFill>
                  <a:schemeClr val="accent2">
                    <a:lumMod val="50000"/>
                  </a:schemeClr>
                </a:solidFill>
              </a:rPr>
              <a:t>Balance</a:t>
            </a:r>
            <a:r>
              <a:rPr lang="en-GB" dirty="0" smtClean="0"/>
              <a:t>=</a:t>
            </a:r>
            <a:endParaRPr lang="en-GB" dirty="0"/>
          </a:p>
          <a:p>
            <a:pPr marL="1200150" lvl="2" indent="-285750">
              <a:buFont typeface="Arial" panose="020B0604020202020204" pitchFamily="34" charset="0"/>
              <a:buChar char="•"/>
            </a:pPr>
            <a:r>
              <a:rPr lang="en-GB" b="1" dirty="0" smtClean="0"/>
              <a:t>Net </a:t>
            </a:r>
            <a:r>
              <a:rPr lang="en-GB" b="1" dirty="0"/>
              <a:t>Investment </a:t>
            </a:r>
            <a:r>
              <a:rPr lang="en-GB" b="1" dirty="0" smtClean="0"/>
              <a:t>Income</a:t>
            </a:r>
          </a:p>
          <a:p>
            <a:pPr marL="1657350" lvl="3" indent="-285750">
              <a:buFont typeface="Arial" panose="020B0604020202020204" pitchFamily="34" charset="0"/>
              <a:buChar char="•"/>
            </a:pPr>
            <a:r>
              <a:rPr lang="en-GB" dirty="0"/>
              <a:t>Net </a:t>
            </a:r>
            <a:r>
              <a:rPr lang="en-GB" dirty="0" smtClean="0"/>
              <a:t>Foreign </a:t>
            </a:r>
            <a:r>
              <a:rPr lang="en-GB" dirty="0"/>
              <a:t>Direct Investment (FDI)</a:t>
            </a:r>
          </a:p>
          <a:p>
            <a:pPr marL="1657350" lvl="3" indent="-285750">
              <a:buFont typeface="Arial" panose="020B0604020202020204" pitchFamily="34" charset="0"/>
              <a:buChar char="•"/>
            </a:pPr>
            <a:r>
              <a:rPr lang="en-GB" dirty="0"/>
              <a:t>Net </a:t>
            </a:r>
            <a:r>
              <a:rPr lang="en-GB" dirty="0" smtClean="0"/>
              <a:t>Portfolio </a:t>
            </a:r>
            <a:r>
              <a:rPr lang="en-GB" dirty="0"/>
              <a:t>Investment</a:t>
            </a:r>
          </a:p>
          <a:p>
            <a:pPr marL="1657350" lvl="3" indent="-285750">
              <a:buFont typeface="Arial" panose="020B0604020202020204" pitchFamily="34" charset="0"/>
              <a:buChar char="•"/>
            </a:pPr>
            <a:r>
              <a:rPr lang="en-GB" dirty="0"/>
              <a:t>Net </a:t>
            </a:r>
            <a:r>
              <a:rPr lang="en-GB" dirty="0" smtClean="0"/>
              <a:t>Other </a:t>
            </a:r>
            <a:r>
              <a:rPr lang="en-GB" dirty="0"/>
              <a:t>Investment (notably loans and currency and deposits) </a:t>
            </a:r>
          </a:p>
          <a:p>
            <a:pPr marL="1657350" lvl="3" indent="-285750">
              <a:buFont typeface="Arial" panose="020B0604020202020204" pitchFamily="34" charset="0"/>
              <a:buChar char="•"/>
            </a:pPr>
            <a:r>
              <a:rPr lang="en-GB" dirty="0"/>
              <a:t>Reserves </a:t>
            </a:r>
            <a:r>
              <a:rPr lang="en-GB" dirty="0" smtClean="0"/>
              <a:t>assets</a:t>
            </a:r>
          </a:p>
          <a:p>
            <a:pPr marL="1200150" lvl="2" indent="-285750">
              <a:buFont typeface="Arial" panose="020B0604020202020204" pitchFamily="34" charset="0"/>
              <a:buChar char="•"/>
            </a:pPr>
            <a:r>
              <a:rPr lang="en-GB" b="1" dirty="0" smtClean="0"/>
              <a:t>Net </a:t>
            </a:r>
            <a:r>
              <a:rPr lang="en-GB" b="1" dirty="0"/>
              <a:t>International Compensation to </a:t>
            </a:r>
            <a:r>
              <a:rPr lang="en-GB" b="1" dirty="0" smtClean="0"/>
              <a:t>Employees</a:t>
            </a:r>
          </a:p>
        </p:txBody>
      </p:sp>
    </p:spTree>
    <p:extLst>
      <p:ext uri="{BB962C8B-B14F-4D97-AF65-F5344CB8AC3E}">
        <p14:creationId xmlns:p14="http://schemas.microsoft.com/office/powerpoint/2010/main" val="1665934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548680"/>
            <a:ext cx="7344816" cy="461665"/>
          </a:xfrm>
          <a:prstGeom prst="rect">
            <a:avLst/>
          </a:prstGeom>
          <a:noFill/>
        </p:spPr>
        <p:txBody>
          <a:bodyPr wrap="square" rtlCol="0">
            <a:spAutoFit/>
          </a:bodyPr>
          <a:lstStyle/>
          <a:p>
            <a:r>
              <a:rPr lang="en-GB" sz="2400" b="1" dirty="0" smtClean="0"/>
              <a:t>The Mercantilist Heritage</a:t>
            </a:r>
          </a:p>
        </p:txBody>
      </p:sp>
      <p:sp>
        <p:nvSpPr>
          <p:cNvPr id="7" name="Rectangle 6"/>
          <p:cNvSpPr/>
          <p:nvPr/>
        </p:nvSpPr>
        <p:spPr>
          <a:xfrm>
            <a:off x="669105" y="1700808"/>
            <a:ext cx="7741443" cy="3416320"/>
          </a:xfrm>
          <a:prstGeom prst="rect">
            <a:avLst/>
          </a:prstGeom>
        </p:spPr>
        <p:txBody>
          <a:bodyPr wrap="square">
            <a:spAutoFit/>
          </a:bodyPr>
          <a:lstStyle/>
          <a:p>
            <a:r>
              <a:rPr lang="en-GB" i="1" dirty="0" smtClean="0"/>
              <a:t>“First</a:t>
            </a:r>
            <a:r>
              <a:rPr lang="en-GB" i="1" dirty="0"/>
              <a:t>, as to this that no gold or silver comes into England, but that which is in England is carried beyond the sea, I maintain that it is because the land spends too much in merchandise, as in grocery, </a:t>
            </a:r>
            <a:r>
              <a:rPr lang="en-GB" i="1" dirty="0" err="1"/>
              <a:t>mercery</a:t>
            </a:r>
            <a:r>
              <a:rPr lang="en-GB" i="1" dirty="0"/>
              <a:t> and </a:t>
            </a:r>
            <a:r>
              <a:rPr lang="en-GB" i="1" dirty="0" err="1"/>
              <a:t>peltry</a:t>
            </a:r>
            <a:r>
              <a:rPr lang="en-GB" i="1" dirty="0"/>
              <a:t>, or wines, red, white and sweet, and also in </a:t>
            </a:r>
            <a:r>
              <a:rPr lang="en-GB" i="1" dirty="0" smtClean="0"/>
              <a:t>exchanges </a:t>
            </a:r>
            <a:r>
              <a:rPr lang="en-GB" i="1" dirty="0"/>
              <a:t>made to the Court of Rome in divers ways. Wherefore the remedy seems to me to be that each merchant bringing merchandise into England take out of the commodities of the land as much as his merchandise aforesaid shall amount to ; and that none carry gold or </a:t>
            </a:r>
          </a:p>
          <a:p>
            <a:r>
              <a:rPr lang="en-GB" i="1" dirty="0"/>
              <a:t>silver beyond the sea, as it is ordained by </a:t>
            </a:r>
            <a:r>
              <a:rPr lang="en-GB" i="1" dirty="0" smtClean="0"/>
              <a:t>statute. . . . And </a:t>
            </a:r>
            <a:r>
              <a:rPr lang="en-GB" i="1" dirty="0"/>
              <a:t>so </a:t>
            </a:r>
            <a:r>
              <a:rPr lang="en-GB" i="1" dirty="0" err="1" smtClean="0"/>
              <a:t>meseems</a:t>
            </a:r>
            <a:r>
              <a:rPr lang="en-GB" i="1" dirty="0" smtClean="0"/>
              <a:t> </a:t>
            </a:r>
            <a:r>
              <a:rPr lang="en-GB" i="1" dirty="0"/>
              <a:t>that the money that is in England will remain, and great quantity of money and bullion will come from the parts beyond the </a:t>
            </a:r>
            <a:r>
              <a:rPr lang="en-GB" i="1" dirty="0" smtClean="0"/>
              <a:t>sea.”</a:t>
            </a:r>
          </a:p>
          <a:p>
            <a:endParaRPr lang="en-GB" i="1" dirty="0"/>
          </a:p>
          <a:p>
            <a:r>
              <a:rPr lang="en-GB" dirty="0" smtClean="0"/>
              <a:t>Richard Leicester, 1381</a:t>
            </a:r>
            <a:endParaRPr lang="en-GB" dirty="0"/>
          </a:p>
        </p:txBody>
      </p:sp>
    </p:spTree>
    <p:extLst>
      <p:ext uri="{BB962C8B-B14F-4D97-AF65-F5344CB8AC3E}">
        <p14:creationId xmlns:p14="http://schemas.microsoft.com/office/powerpoint/2010/main" val="17333676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p:cNvGraphicFramePr>
          <p:nvPr>
            <p:extLst>
              <p:ext uri="{D42A27DB-BD31-4B8C-83A1-F6EECF244321}">
                <p14:modId xmlns:p14="http://schemas.microsoft.com/office/powerpoint/2010/main" val="1383803591"/>
              </p:ext>
            </p:extLst>
          </p:nvPr>
        </p:nvGraphicFramePr>
        <p:xfrm>
          <a:off x="179512" y="1268760"/>
          <a:ext cx="8610600" cy="4300537"/>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971600" y="426742"/>
            <a:ext cx="7344816" cy="461665"/>
          </a:xfrm>
          <a:prstGeom prst="rect">
            <a:avLst/>
          </a:prstGeom>
          <a:noFill/>
        </p:spPr>
        <p:txBody>
          <a:bodyPr wrap="square" rtlCol="0">
            <a:spAutoFit/>
          </a:bodyPr>
          <a:lstStyle/>
          <a:p>
            <a:r>
              <a:rPr lang="en-GB" sz="2400" b="1" dirty="0" smtClean="0"/>
              <a:t>Decomposition of the NIIP</a:t>
            </a:r>
          </a:p>
        </p:txBody>
      </p:sp>
      <p:sp>
        <p:nvSpPr>
          <p:cNvPr id="5" name="TextBox 4"/>
          <p:cNvSpPr txBox="1"/>
          <p:nvPr/>
        </p:nvSpPr>
        <p:spPr>
          <a:xfrm>
            <a:off x="1907704" y="5517232"/>
            <a:ext cx="6696743" cy="276999"/>
          </a:xfrm>
          <a:prstGeom prst="rect">
            <a:avLst/>
          </a:prstGeom>
          <a:noFill/>
        </p:spPr>
        <p:txBody>
          <a:bodyPr wrap="square" rtlCol="0">
            <a:spAutoFit/>
          </a:bodyPr>
          <a:lstStyle/>
          <a:p>
            <a:pPr algn="r"/>
            <a:r>
              <a:rPr lang="en-GB" sz="1200" dirty="0" smtClean="0"/>
              <a:t>Source</a:t>
            </a:r>
            <a:r>
              <a:rPr lang="en-GB" sz="1200" dirty="0"/>
              <a:t>:  </a:t>
            </a:r>
            <a:r>
              <a:rPr lang="en-GB" sz="1200" dirty="0" smtClean="0"/>
              <a:t>ONS Balance </a:t>
            </a:r>
            <a:r>
              <a:rPr lang="en-GB" sz="1200" dirty="0"/>
              <a:t>of Payments time series dataset (PNBP</a:t>
            </a:r>
            <a:r>
              <a:rPr lang="en-GB" sz="1200" dirty="0" smtClean="0"/>
              <a:t>) &amp; NIESR</a:t>
            </a:r>
            <a:endParaRPr lang="en-GB" sz="1200" dirty="0"/>
          </a:p>
        </p:txBody>
      </p:sp>
      <p:sp>
        <p:nvSpPr>
          <p:cNvPr id="2" name="TextBox 1"/>
          <p:cNvSpPr txBox="1"/>
          <p:nvPr/>
        </p:nvSpPr>
        <p:spPr>
          <a:xfrm>
            <a:off x="0" y="1556792"/>
            <a:ext cx="971600" cy="369332"/>
          </a:xfrm>
          <a:prstGeom prst="rect">
            <a:avLst/>
          </a:prstGeom>
          <a:noFill/>
        </p:spPr>
        <p:txBody>
          <a:bodyPr wrap="square" rtlCol="0">
            <a:spAutoFit/>
          </a:bodyPr>
          <a:lstStyle/>
          <a:p>
            <a:r>
              <a:rPr lang="en-GB" dirty="0" smtClean="0"/>
              <a:t>Assets</a:t>
            </a:r>
            <a:endParaRPr lang="en-GB" dirty="0"/>
          </a:p>
        </p:txBody>
      </p:sp>
      <p:sp>
        <p:nvSpPr>
          <p:cNvPr id="6" name="TextBox 5"/>
          <p:cNvSpPr txBox="1"/>
          <p:nvPr/>
        </p:nvSpPr>
        <p:spPr>
          <a:xfrm>
            <a:off x="0" y="5332566"/>
            <a:ext cx="1124000" cy="369332"/>
          </a:xfrm>
          <a:prstGeom prst="rect">
            <a:avLst/>
          </a:prstGeom>
          <a:noFill/>
        </p:spPr>
        <p:txBody>
          <a:bodyPr wrap="square" rtlCol="0">
            <a:spAutoFit/>
          </a:bodyPr>
          <a:lstStyle/>
          <a:p>
            <a:r>
              <a:rPr lang="en-GB" dirty="0" smtClean="0"/>
              <a:t>Liabilities</a:t>
            </a:r>
            <a:endParaRPr lang="en-GB" dirty="0"/>
          </a:p>
        </p:txBody>
      </p:sp>
    </p:spTree>
    <p:extLst>
      <p:ext uri="{BB962C8B-B14F-4D97-AF65-F5344CB8AC3E}">
        <p14:creationId xmlns:p14="http://schemas.microsoft.com/office/powerpoint/2010/main" val="19752094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extLst>
              <p:ext uri="{D42A27DB-BD31-4B8C-83A1-F6EECF244321}">
                <p14:modId xmlns:p14="http://schemas.microsoft.com/office/powerpoint/2010/main" val="3385757042"/>
              </p:ext>
            </p:extLst>
          </p:nvPr>
        </p:nvGraphicFramePr>
        <p:xfrm>
          <a:off x="773320" y="1223720"/>
          <a:ext cx="5914385" cy="243923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667786135"/>
              </p:ext>
            </p:extLst>
          </p:nvPr>
        </p:nvGraphicFramePr>
        <p:xfrm>
          <a:off x="1475656" y="3212976"/>
          <a:ext cx="5897168" cy="2439232"/>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7020272" y="1909613"/>
            <a:ext cx="1512168" cy="3046988"/>
          </a:xfrm>
          <a:prstGeom prst="rect">
            <a:avLst/>
          </a:prstGeom>
          <a:noFill/>
        </p:spPr>
        <p:txBody>
          <a:bodyPr wrap="square" rtlCol="0">
            <a:spAutoFit/>
          </a:bodyPr>
          <a:lstStyle/>
          <a:p>
            <a:r>
              <a:rPr lang="en-GB" sz="1600" b="1" dirty="0" smtClean="0"/>
              <a:t>PI</a:t>
            </a:r>
            <a:r>
              <a:rPr lang="en-GB" sz="1600" dirty="0" smtClean="0"/>
              <a:t> = Portfolio Investment</a:t>
            </a:r>
          </a:p>
          <a:p>
            <a:endParaRPr lang="en-GB" sz="1600" dirty="0"/>
          </a:p>
          <a:p>
            <a:r>
              <a:rPr lang="en-GB" sz="1600" b="1" dirty="0" smtClean="0"/>
              <a:t>OI</a:t>
            </a:r>
            <a:r>
              <a:rPr lang="en-GB" sz="1600" dirty="0" smtClean="0"/>
              <a:t> = Other Investment</a:t>
            </a:r>
          </a:p>
          <a:p>
            <a:endParaRPr lang="en-GB" sz="1600" dirty="0"/>
          </a:p>
          <a:p>
            <a:r>
              <a:rPr lang="en-GB" sz="1600" b="1" dirty="0" smtClean="0"/>
              <a:t>FDI</a:t>
            </a:r>
            <a:r>
              <a:rPr lang="en-GB" sz="1600" dirty="0" smtClean="0"/>
              <a:t> = Foreign </a:t>
            </a:r>
            <a:r>
              <a:rPr lang="en-GB" sz="1600" dirty="0"/>
              <a:t>D</a:t>
            </a:r>
            <a:r>
              <a:rPr lang="en-GB" sz="1600" dirty="0" smtClean="0"/>
              <a:t>irect Investment</a:t>
            </a:r>
          </a:p>
          <a:p>
            <a:endParaRPr lang="en-GB" sz="1600" dirty="0"/>
          </a:p>
          <a:p>
            <a:r>
              <a:rPr lang="en-GB" sz="1600" b="1" dirty="0" smtClean="0"/>
              <a:t>FD</a:t>
            </a:r>
            <a:r>
              <a:rPr lang="en-GB" sz="1600" dirty="0" smtClean="0"/>
              <a:t> = Financial Derivatives</a:t>
            </a:r>
            <a:endParaRPr lang="en-GB" sz="1600" dirty="0"/>
          </a:p>
        </p:txBody>
      </p:sp>
      <p:sp>
        <p:nvSpPr>
          <p:cNvPr id="10" name="TextBox 9"/>
          <p:cNvSpPr txBox="1"/>
          <p:nvPr/>
        </p:nvSpPr>
        <p:spPr>
          <a:xfrm>
            <a:off x="971600" y="426742"/>
            <a:ext cx="7344816" cy="461665"/>
          </a:xfrm>
          <a:prstGeom prst="rect">
            <a:avLst/>
          </a:prstGeom>
          <a:noFill/>
        </p:spPr>
        <p:txBody>
          <a:bodyPr wrap="square" rtlCol="0">
            <a:spAutoFit/>
          </a:bodyPr>
          <a:lstStyle/>
          <a:p>
            <a:r>
              <a:rPr lang="en-GB" sz="2400" b="1" dirty="0" smtClean="0"/>
              <a:t>The IIP across time</a:t>
            </a:r>
          </a:p>
        </p:txBody>
      </p:sp>
      <p:sp>
        <p:nvSpPr>
          <p:cNvPr id="12" name="TextBox 11"/>
          <p:cNvSpPr txBox="1"/>
          <p:nvPr/>
        </p:nvSpPr>
        <p:spPr>
          <a:xfrm>
            <a:off x="2321089" y="1762943"/>
            <a:ext cx="576064" cy="307777"/>
          </a:xfrm>
          <a:prstGeom prst="rect">
            <a:avLst/>
          </a:prstGeom>
          <a:noFill/>
        </p:spPr>
        <p:txBody>
          <a:bodyPr wrap="square" rtlCol="0">
            <a:spAutoFit/>
          </a:bodyPr>
          <a:lstStyle/>
          <a:p>
            <a:r>
              <a:rPr lang="en-GB" sz="1400" b="1" dirty="0" smtClean="0"/>
              <a:t>24%</a:t>
            </a:r>
            <a:endParaRPr lang="en-GB" sz="1400" b="1" dirty="0"/>
          </a:p>
        </p:txBody>
      </p:sp>
      <p:sp>
        <p:nvSpPr>
          <p:cNvPr id="13" name="TextBox 12"/>
          <p:cNvSpPr txBox="1"/>
          <p:nvPr/>
        </p:nvSpPr>
        <p:spPr>
          <a:xfrm>
            <a:off x="2513410" y="2118063"/>
            <a:ext cx="648072" cy="307777"/>
          </a:xfrm>
          <a:prstGeom prst="rect">
            <a:avLst/>
          </a:prstGeom>
          <a:noFill/>
        </p:spPr>
        <p:txBody>
          <a:bodyPr wrap="square" rtlCol="0">
            <a:spAutoFit/>
          </a:bodyPr>
          <a:lstStyle/>
          <a:p>
            <a:r>
              <a:rPr lang="en-GB" sz="1400" b="1" dirty="0" smtClean="0"/>
              <a:t>-11%</a:t>
            </a:r>
            <a:endParaRPr lang="en-GB" sz="1400" b="1" dirty="0"/>
          </a:p>
        </p:txBody>
      </p:sp>
      <p:sp>
        <p:nvSpPr>
          <p:cNvPr id="14" name="TextBox 13"/>
          <p:cNvSpPr txBox="1"/>
          <p:nvPr/>
        </p:nvSpPr>
        <p:spPr>
          <a:xfrm>
            <a:off x="2665810" y="2708918"/>
            <a:ext cx="495672" cy="307777"/>
          </a:xfrm>
          <a:prstGeom prst="rect">
            <a:avLst/>
          </a:prstGeom>
          <a:noFill/>
        </p:spPr>
        <p:txBody>
          <a:bodyPr wrap="square" rtlCol="0">
            <a:spAutoFit/>
          </a:bodyPr>
          <a:lstStyle/>
          <a:p>
            <a:r>
              <a:rPr lang="en-GB" sz="1400" b="1" dirty="0" smtClean="0"/>
              <a:t>-7%</a:t>
            </a:r>
            <a:endParaRPr lang="en-GB" sz="1400" b="1" dirty="0"/>
          </a:p>
        </p:txBody>
      </p:sp>
      <p:sp>
        <p:nvSpPr>
          <p:cNvPr id="15" name="TextBox 14"/>
          <p:cNvSpPr txBox="1"/>
          <p:nvPr/>
        </p:nvSpPr>
        <p:spPr>
          <a:xfrm>
            <a:off x="5760000" y="5137200"/>
            <a:ext cx="1512168" cy="338554"/>
          </a:xfrm>
          <a:prstGeom prst="rect">
            <a:avLst/>
          </a:prstGeom>
          <a:noFill/>
        </p:spPr>
        <p:txBody>
          <a:bodyPr wrap="square" rtlCol="0">
            <a:spAutoFit/>
          </a:bodyPr>
          <a:lstStyle/>
          <a:p>
            <a:r>
              <a:rPr lang="en-GB" sz="1600" b="1" dirty="0" smtClean="0">
                <a:latin typeface="Calibri" panose="020F0502020204030204" pitchFamily="34" charset="0"/>
              </a:rPr>
              <a:t>Reserves</a:t>
            </a:r>
            <a:endParaRPr lang="en-GB" sz="1600" b="1" dirty="0">
              <a:latin typeface="Calibri" panose="020F0502020204030204" pitchFamily="34" charset="0"/>
            </a:endParaRPr>
          </a:p>
        </p:txBody>
      </p:sp>
      <p:sp>
        <p:nvSpPr>
          <p:cNvPr id="16" name="TextBox 15"/>
          <p:cNvSpPr txBox="1"/>
          <p:nvPr/>
        </p:nvSpPr>
        <p:spPr>
          <a:xfrm>
            <a:off x="107504" y="5475754"/>
            <a:ext cx="6696743" cy="276999"/>
          </a:xfrm>
          <a:prstGeom prst="rect">
            <a:avLst/>
          </a:prstGeom>
          <a:noFill/>
        </p:spPr>
        <p:txBody>
          <a:bodyPr wrap="square" rtlCol="0">
            <a:spAutoFit/>
          </a:bodyPr>
          <a:lstStyle/>
          <a:p>
            <a:pPr algn="r"/>
            <a:r>
              <a:rPr lang="en-GB" sz="1200" dirty="0" smtClean="0"/>
              <a:t>Source</a:t>
            </a:r>
            <a:r>
              <a:rPr lang="en-GB" sz="1200" dirty="0"/>
              <a:t>: </a:t>
            </a:r>
            <a:r>
              <a:rPr lang="en-GB" sz="1200" dirty="0" smtClean="0"/>
              <a:t>ONS </a:t>
            </a:r>
            <a:r>
              <a:rPr lang="en-GB" sz="1200" dirty="0"/>
              <a:t>Balance of Payments time series dataset (PNBP</a:t>
            </a:r>
            <a:r>
              <a:rPr lang="en-GB" sz="1200" dirty="0" smtClean="0"/>
              <a:t>) &amp; NIESR</a:t>
            </a:r>
            <a:endParaRPr lang="en-GB" sz="1200" dirty="0"/>
          </a:p>
        </p:txBody>
      </p:sp>
      <p:cxnSp>
        <p:nvCxnSpPr>
          <p:cNvPr id="18" name="Straight Arrow Connector 17"/>
          <p:cNvCxnSpPr/>
          <p:nvPr/>
        </p:nvCxnSpPr>
        <p:spPr>
          <a:xfrm>
            <a:off x="971600" y="1556792"/>
            <a:ext cx="1440160" cy="35282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3" name="TextBox 22"/>
          <p:cNvSpPr txBox="1"/>
          <p:nvPr/>
        </p:nvSpPr>
        <p:spPr>
          <a:xfrm>
            <a:off x="236712" y="1340768"/>
            <a:ext cx="792088" cy="338554"/>
          </a:xfrm>
          <a:prstGeom prst="rect">
            <a:avLst/>
          </a:prstGeom>
          <a:noFill/>
        </p:spPr>
        <p:txBody>
          <a:bodyPr wrap="square" rtlCol="0">
            <a:spAutoFit/>
          </a:bodyPr>
          <a:lstStyle/>
          <a:p>
            <a:r>
              <a:rPr lang="en-GB" sz="1600" dirty="0" smtClean="0"/>
              <a:t>Net IIP</a:t>
            </a:r>
            <a:endParaRPr lang="en-GB" sz="1600" dirty="0"/>
          </a:p>
        </p:txBody>
      </p:sp>
      <p:sp>
        <p:nvSpPr>
          <p:cNvPr id="17" name="TextBox 16"/>
          <p:cNvSpPr txBox="1"/>
          <p:nvPr/>
        </p:nvSpPr>
        <p:spPr>
          <a:xfrm>
            <a:off x="485800" y="1933397"/>
            <a:ext cx="971600" cy="369332"/>
          </a:xfrm>
          <a:prstGeom prst="rect">
            <a:avLst/>
          </a:prstGeom>
          <a:noFill/>
        </p:spPr>
        <p:txBody>
          <a:bodyPr wrap="square" rtlCol="0">
            <a:spAutoFit/>
          </a:bodyPr>
          <a:lstStyle/>
          <a:p>
            <a:r>
              <a:rPr lang="en-GB" dirty="0" smtClean="0"/>
              <a:t>Assets</a:t>
            </a:r>
            <a:endParaRPr lang="en-GB" dirty="0"/>
          </a:p>
        </p:txBody>
      </p:sp>
      <p:sp>
        <p:nvSpPr>
          <p:cNvPr id="19" name="TextBox 18"/>
          <p:cNvSpPr txBox="1"/>
          <p:nvPr/>
        </p:nvSpPr>
        <p:spPr>
          <a:xfrm>
            <a:off x="333400" y="4767868"/>
            <a:ext cx="1124000" cy="369332"/>
          </a:xfrm>
          <a:prstGeom prst="rect">
            <a:avLst/>
          </a:prstGeom>
          <a:noFill/>
        </p:spPr>
        <p:txBody>
          <a:bodyPr wrap="square" rtlCol="0">
            <a:spAutoFit/>
          </a:bodyPr>
          <a:lstStyle/>
          <a:p>
            <a:r>
              <a:rPr lang="en-GB" dirty="0" smtClean="0"/>
              <a:t>Liabilities</a:t>
            </a:r>
            <a:endParaRPr lang="en-GB" dirty="0"/>
          </a:p>
        </p:txBody>
      </p:sp>
    </p:spTree>
    <p:extLst>
      <p:ext uri="{BB962C8B-B14F-4D97-AF65-F5344CB8AC3E}">
        <p14:creationId xmlns:p14="http://schemas.microsoft.com/office/powerpoint/2010/main" val="25388295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71600" y="426742"/>
            <a:ext cx="7344816" cy="461665"/>
          </a:xfrm>
          <a:prstGeom prst="rect">
            <a:avLst/>
          </a:prstGeom>
          <a:noFill/>
        </p:spPr>
        <p:txBody>
          <a:bodyPr wrap="square" rtlCol="0">
            <a:spAutoFit/>
          </a:bodyPr>
          <a:lstStyle/>
          <a:p>
            <a:r>
              <a:rPr lang="en-GB" sz="2400" b="1" dirty="0" smtClean="0"/>
              <a:t>Returns on Assets vs Returns on Liabilities</a:t>
            </a:r>
          </a:p>
        </p:txBody>
      </p:sp>
      <p:sp>
        <p:nvSpPr>
          <p:cNvPr id="4" name="TextBox 3"/>
          <p:cNvSpPr txBox="1"/>
          <p:nvPr/>
        </p:nvSpPr>
        <p:spPr>
          <a:xfrm>
            <a:off x="1907704" y="5517232"/>
            <a:ext cx="6696743" cy="276999"/>
          </a:xfrm>
          <a:prstGeom prst="rect">
            <a:avLst/>
          </a:prstGeom>
          <a:noFill/>
        </p:spPr>
        <p:txBody>
          <a:bodyPr wrap="square" rtlCol="0">
            <a:spAutoFit/>
          </a:bodyPr>
          <a:lstStyle/>
          <a:p>
            <a:pPr algn="r"/>
            <a:r>
              <a:rPr lang="en-GB" sz="1200" dirty="0" smtClean="0"/>
              <a:t>Source</a:t>
            </a:r>
            <a:r>
              <a:rPr lang="en-GB" sz="1200" dirty="0"/>
              <a:t>: </a:t>
            </a:r>
            <a:r>
              <a:rPr lang="en-GB" sz="1200" dirty="0" smtClean="0"/>
              <a:t>NIESR</a:t>
            </a:r>
            <a:endParaRPr lang="en-GB" sz="1200" dirty="0"/>
          </a:p>
        </p:txBody>
      </p:sp>
      <p:graphicFrame>
        <p:nvGraphicFramePr>
          <p:cNvPr id="5" name="Chart 4"/>
          <p:cNvGraphicFramePr>
            <a:graphicFrameLocks/>
          </p:cNvGraphicFramePr>
          <p:nvPr/>
        </p:nvGraphicFramePr>
        <p:xfrm>
          <a:off x="407193" y="1350168"/>
          <a:ext cx="8329614" cy="41576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872418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971600" y="426742"/>
            <a:ext cx="7344816" cy="461665"/>
          </a:xfrm>
          <a:prstGeom prst="rect">
            <a:avLst/>
          </a:prstGeom>
          <a:noFill/>
        </p:spPr>
        <p:txBody>
          <a:bodyPr wrap="square" rtlCol="0">
            <a:spAutoFit/>
          </a:bodyPr>
          <a:lstStyle/>
          <a:p>
            <a:r>
              <a:rPr lang="en-GB" sz="2400" b="1" dirty="0"/>
              <a:t>Financial flows from foreign assets and liabilities</a:t>
            </a:r>
            <a:endParaRPr lang="en-GB" sz="2400" b="1" dirty="0" smtClean="0"/>
          </a:p>
        </p:txBody>
      </p:sp>
      <mc:AlternateContent xmlns:mc="http://schemas.openxmlformats.org/markup-compatibility/2006" xmlns:a14="http://schemas.microsoft.com/office/drawing/2010/main">
        <mc:Choice Requires="a14">
          <p:sp>
            <p:nvSpPr>
              <p:cNvPr id="17" name="TextBox 16"/>
              <p:cNvSpPr txBox="1"/>
              <p:nvPr/>
            </p:nvSpPr>
            <p:spPr>
              <a:xfrm>
                <a:off x="1740938" y="1377475"/>
                <a:ext cx="5806140" cy="369332"/>
              </a:xfrm>
              <a:prstGeom prst="rect">
                <a:avLst/>
              </a:prstGeom>
              <a:noFill/>
              <a:ln w="127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𝐹𝑙𝑜𝑤</m:t>
                      </m:r>
                      <m:r>
                        <a:rPr lang="en-GB" b="0" i="1" smtClean="0">
                          <a:latin typeface="Cambria Math"/>
                        </a:rPr>
                        <m:t>=</m:t>
                      </m:r>
                      <m:r>
                        <a:rPr lang="en-GB" b="0" i="1" smtClean="0">
                          <a:latin typeface="Cambria Math"/>
                        </a:rPr>
                        <m:t>𝑅𝑎𝑡𝑒</m:t>
                      </m:r>
                      <m:r>
                        <a:rPr lang="en-GB" b="0" i="1" smtClean="0">
                          <a:latin typeface="Cambria Math"/>
                        </a:rPr>
                        <m:t> </m:t>
                      </m:r>
                      <m:r>
                        <a:rPr lang="en-GB" b="0" i="1" smtClean="0">
                          <a:latin typeface="Cambria Math"/>
                        </a:rPr>
                        <m:t>𝑜𝑓</m:t>
                      </m:r>
                      <m:r>
                        <a:rPr lang="en-GB" b="0" i="1" smtClean="0">
                          <a:latin typeface="Cambria Math"/>
                        </a:rPr>
                        <m:t> </m:t>
                      </m:r>
                      <m:r>
                        <a:rPr lang="en-GB" b="0" i="1" smtClean="0">
                          <a:latin typeface="Cambria Math"/>
                        </a:rPr>
                        <m:t>𝑟𝑒𝑡𝑢𝑟𝑛𝑠</m:t>
                      </m:r>
                      <m:r>
                        <a:rPr lang="en-GB" b="0" i="1" smtClean="0">
                          <a:latin typeface="Cambria Math"/>
                        </a:rPr>
                        <m:t> ×</m:t>
                      </m:r>
                      <m:r>
                        <a:rPr lang="en-GB" b="0" i="1" smtClean="0">
                          <a:latin typeface="Cambria Math"/>
                          <a:ea typeface="Cambria Math"/>
                        </a:rPr>
                        <m:t>𝑆𝑡𝑜𝑐𝑘</m:t>
                      </m:r>
                      <m:r>
                        <a:rPr lang="en-GB" b="0" i="1" smtClean="0">
                          <a:latin typeface="Cambria Math"/>
                          <a:ea typeface="Cambria Math"/>
                        </a:rPr>
                        <m:t> </m:t>
                      </m:r>
                      <m:r>
                        <a:rPr lang="en-GB" b="0" i="1" smtClean="0">
                          <a:latin typeface="Cambria Math"/>
                          <a:ea typeface="Cambria Math"/>
                        </a:rPr>
                        <m:t>𝑜𝑓</m:t>
                      </m:r>
                      <m:r>
                        <a:rPr lang="en-GB" b="0" i="1" smtClean="0">
                          <a:latin typeface="Cambria Math"/>
                          <a:ea typeface="Cambria Math"/>
                        </a:rPr>
                        <m:t> </m:t>
                      </m:r>
                      <m:r>
                        <a:rPr lang="en-GB" b="0" i="1" smtClean="0">
                          <a:latin typeface="Cambria Math"/>
                          <a:ea typeface="Cambria Math"/>
                        </a:rPr>
                        <m:t>𝐴𝑠𝑠𝑒𝑡𝑠</m:t>
                      </m:r>
                      <m:r>
                        <a:rPr lang="en-GB" b="0" i="1" smtClean="0">
                          <a:latin typeface="Cambria Math"/>
                          <a:ea typeface="Cambria Math"/>
                        </a:rPr>
                        <m:t>/</m:t>
                      </m:r>
                      <m:r>
                        <a:rPr lang="en-GB" b="0" i="1" smtClean="0">
                          <a:latin typeface="Cambria Math"/>
                          <a:ea typeface="Cambria Math"/>
                        </a:rPr>
                        <m:t>𝐿𝑖𝑎𝑏𝑖𝑙𝑖𝑡𝑖𝑒𝑠</m:t>
                      </m:r>
                    </m:oMath>
                  </m:oMathPara>
                </a14:m>
                <a:endParaRPr lang="en-GB" i="1" dirty="0"/>
              </a:p>
            </p:txBody>
          </p:sp>
        </mc:Choice>
        <mc:Fallback xmlns="">
          <p:sp>
            <p:nvSpPr>
              <p:cNvPr id="17" name="TextBox 16"/>
              <p:cNvSpPr txBox="1">
                <a:spLocks noRot="1" noChangeAspect="1" noMove="1" noResize="1" noEditPoints="1" noAdjustHandles="1" noChangeArrowheads="1" noChangeShapeType="1" noTextEdit="1"/>
              </p:cNvSpPr>
              <p:nvPr/>
            </p:nvSpPr>
            <p:spPr>
              <a:xfrm>
                <a:off x="1740938" y="1377475"/>
                <a:ext cx="5806140" cy="369332"/>
              </a:xfrm>
              <a:prstGeom prst="rect">
                <a:avLst/>
              </a:prstGeom>
              <a:blipFill rotWithShape="1">
                <a:blip r:embed="rId2"/>
                <a:stretch>
                  <a:fillRect b="-9524"/>
                </a:stretch>
              </a:blipFill>
              <a:ln w="12700">
                <a:solidFill>
                  <a:schemeClr val="tx1"/>
                </a:solidFill>
              </a:ln>
            </p:spPr>
            <p:txBody>
              <a:bodyPr/>
              <a:lstStyle/>
              <a:p>
                <a:r>
                  <a:rPr lang="en-GB">
                    <a:noFill/>
                  </a:rPr>
                  <a:t> </a:t>
                </a:r>
              </a:p>
            </p:txBody>
          </p:sp>
        </mc:Fallback>
      </mc:AlternateContent>
      <p:graphicFrame>
        <p:nvGraphicFramePr>
          <p:cNvPr id="19" name="Table 18"/>
          <p:cNvGraphicFramePr>
            <a:graphicFrameLocks noGrp="1"/>
          </p:cNvGraphicFramePr>
          <p:nvPr>
            <p:extLst>
              <p:ext uri="{D42A27DB-BD31-4B8C-83A1-F6EECF244321}">
                <p14:modId xmlns:p14="http://schemas.microsoft.com/office/powerpoint/2010/main" val="2140805704"/>
              </p:ext>
            </p:extLst>
          </p:nvPr>
        </p:nvGraphicFramePr>
        <p:xfrm>
          <a:off x="1184198" y="2060848"/>
          <a:ext cx="6756400" cy="2943225"/>
        </p:xfrm>
        <a:graphic>
          <a:graphicData uri="http://schemas.openxmlformats.org/drawingml/2006/table">
            <a:tbl>
              <a:tblPr/>
              <a:tblGrid>
                <a:gridCol w="608742"/>
                <a:gridCol w="976523"/>
                <a:gridCol w="1017740"/>
                <a:gridCol w="1017740"/>
                <a:gridCol w="837020"/>
                <a:gridCol w="837020"/>
                <a:gridCol w="675323"/>
                <a:gridCol w="786292"/>
              </a:tblGrid>
              <a:tr h="266700">
                <a:tc gridSpan="8">
                  <a:txBody>
                    <a:bodyPr/>
                    <a:lstStyle/>
                    <a:p>
                      <a:pPr algn="ctr" rtl="0" fontAlgn="b"/>
                      <a:r>
                        <a:rPr lang="en-GB" sz="1600" b="0" i="0" u="none" strike="noStrike" dirty="0">
                          <a:solidFill>
                            <a:srgbClr val="632523"/>
                          </a:solidFill>
                          <a:effectLst/>
                          <a:latin typeface="Calibri"/>
                        </a:rPr>
                        <a:t>Table 1: Financial flows from foreign assets and </a:t>
                      </a:r>
                      <a:r>
                        <a:rPr lang="en-GB" sz="1600" b="0" i="0" u="none" strike="noStrike" dirty="0" smtClean="0">
                          <a:solidFill>
                            <a:srgbClr val="632523"/>
                          </a:solidFill>
                          <a:effectLst/>
                          <a:latin typeface="Calibri"/>
                        </a:rPr>
                        <a:t>liabilities (% of GDP)</a:t>
                      </a:r>
                      <a:endParaRPr lang="en-GB" sz="1600" b="0" i="0" u="none" strike="noStrike" dirty="0">
                        <a:solidFill>
                          <a:srgbClr val="632523"/>
                        </a:solidFill>
                        <a:effectLst/>
                        <a:latin typeface="Calibri"/>
                      </a:endParaRPr>
                    </a:p>
                  </a:txBody>
                  <a:tcPr marL="9525" marR="9525" marT="9525" marB="0" anchor="b">
                    <a:lnL>
                      <a:noFill/>
                    </a:lnL>
                    <a:lnR>
                      <a:noFill/>
                    </a:lnR>
                    <a:lnT>
                      <a:noFill/>
                    </a:lnT>
                    <a:lnB w="6350" cap="flat" cmpd="sng" algn="ctr">
                      <a:solidFill>
                        <a:srgbClr val="632523"/>
                      </a:solidFill>
                      <a:prstDash val="solid"/>
                      <a:round/>
                      <a:headEnd type="none" w="med" len="med"/>
                      <a:tailEnd type="none" w="med" len="med"/>
                    </a:lnB>
                    <a:solidFill>
                      <a:srgbClr val="F2DCDB"/>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066800">
                <a:tc>
                  <a:txBody>
                    <a:bodyPr/>
                    <a:lstStyle/>
                    <a:p>
                      <a:pPr algn="ctr" fontAlgn="b"/>
                      <a:r>
                        <a:rPr lang="en-GB" sz="1600" b="1" i="0" u="none" strike="noStrike">
                          <a:solidFill>
                            <a:srgbClr val="000000"/>
                          </a:solidFill>
                          <a:effectLst/>
                          <a:latin typeface="Calibri"/>
                        </a:rPr>
                        <a:t>Year</a:t>
                      </a:r>
                    </a:p>
                  </a:txBody>
                  <a:tcPr marL="9525" marR="9525" marT="9525" marB="0" anchor="b">
                    <a:lnL>
                      <a:noFill/>
                    </a:lnL>
                    <a:lnR>
                      <a:noFill/>
                    </a:lnR>
                    <a:lnT w="6350" cap="flat" cmpd="sng" algn="ctr">
                      <a:solidFill>
                        <a:srgbClr val="632523"/>
                      </a:solidFill>
                      <a:prstDash val="solid"/>
                      <a:round/>
                      <a:headEnd type="none" w="med" len="med"/>
                      <a:tailEnd type="none" w="med" len="med"/>
                    </a:lnT>
                    <a:lnB w="6350" cap="flat" cmpd="sng" algn="ctr">
                      <a:solidFill>
                        <a:srgbClr val="632523"/>
                      </a:solidFill>
                      <a:prstDash val="solid"/>
                      <a:round/>
                      <a:headEnd type="none" w="med" len="med"/>
                      <a:tailEnd type="none" w="med" len="med"/>
                    </a:lnB>
                  </a:tcPr>
                </a:tc>
                <a:tc>
                  <a:txBody>
                    <a:bodyPr/>
                    <a:lstStyle/>
                    <a:p>
                      <a:pPr algn="ctr" rtl="0" fontAlgn="b"/>
                      <a:r>
                        <a:rPr lang="en-GB" sz="1600" b="1" i="0" u="none" strike="noStrike">
                          <a:solidFill>
                            <a:srgbClr val="000000"/>
                          </a:solidFill>
                          <a:effectLst/>
                          <a:latin typeface="Calibri"/>
                        </a:rPr>
                        <a:t>Returns on Liabilities</a:t>
                      </a:r>
                    </a:p>
                  </a:txBody>
                  <a:tcPr marL="9525" marR="9525" marT="9525" marB="0" anchor="b">
                    <a:lnL>
                      <a:noFill/>
                    </a:lnL>
                    <a:lnR>
                      <a:noFill/>
                    </a:lnR>
                    <a:lnT w="6350" cap="flat" cmpd="sng" algn="ctr">
                      <a:solidFill>
                        <a:srgbClr val="632523"/>
                      </a:solidFill>
                      <a:prstDash val="solid"/>
                      <a:round/>
                      <a:headEnd type="none" w="med" len="med"/>
                      <a:tailEnd type="none" w="med" len="med"/>
                    </a:lnT>
                    <a:lnB w="6350" cap="flat" cmpd="sng" algn="ctr">
                      <a:solidFill>
                        <a:srgbClr val="632523"/>
                      </a:solidFill>
                      <a:prstDash val="solid"/>
                      <a:round/>
                      <a:headEnd type="none" w="med" len="med"/>
                      <a:tailEnd type="none" w="med" len="med"/>
                    </a:lnB>
                  </a:tcPr>
                </a:tc>
                <a:tc>
                  <a:txBody>
                    <a:bodyPr/>
                    <a:lstStyle/>
                    <a:p>
                      <a:pPr algn="ctr" rtl="0" fontAlgn="b"/>
                      <a:r>
                        <a:rPr lang="en-GB" sz="1600" b="1" i="0" u="none" strike="noStrike">
                          <a:solidFill>
                            <a:srgbClr val="000000"/>
                          </a:solidFill>
                          <a:effectLst/>
                          <a:latin typeface="Calibri"/>
                        </a:rPr>
                        <a:t>Stock of Foreign Liabilities</a:t>
                      </a:r>
                    </a:p>
                  </a:txBody>
                  <a:tcPr marL="9525" marR="9525" marT="9525" marB="0" anchor="b">
                    <a:lnL>
                      <a:noFill/>
                    </a:lnL>
                    <a:lnR>
                      <a:noFill/>
                    </a:lnR>
                    <a:lnT w="6350" cap="flat" cmpd="sng" algn="ctr">
                      <a:solidFill>
                        <a:srgbClr val="632523"/>
                      </a:solidFill>
                      <a:prstDash val="solid"/>
                      <a:round/>
                      <a:headEnd type="none" w="med" len="med"/>
                      <a:tailEnd type="none" w="med" len="med"/>
                    </a:lnT>
                    <a:lnB w="6350" cap="flat" cmpd="sng" algn="ctr">
                      <a:solidFill>
                        <a:srgbClr val="632523"/>
                      </a:solidFill>
                      <a:prstDash val="solid"/>
                      <a:round/>
                      <a:headEnd type="none" w="med" len="med"/>
                      <a:tailEnd type="none" w="med" len="med"/>
                    </a:lnB>
                  </a:tcPr>
                </a:tc>
                <a:tc>
                  <a:txBody>
                    <a:bodyPr/>
                    <a:lstStyle/>
                    <a:p>
                      <a:pPr algn="ctr" rtl="0" fontAlgn="b"/>
                      <a:r>
                        <a:rPr lang="en-GB" sz="1600" b="1" i="0" u="none" strike="noStrike">
                          <a:solidFill>
                            <a:srgbClr val="000000"/>
                          </a:solidFill>
                          <a:effectLst/>
                          <a:latin typeface="Calibri"/>
                        </a:rPr>
                        <a:t>Returns on Assets</a:t>
                      </a:r>
                    </a:p>
                  </a:txBody>
                  <a:tcPr marL="9525" marR="9525" marT="9525" marB="0" anchor="b">
                    <a:lnL>
                      <a:noFill/>
                    </a:lnL>
                    <a:lnR>
                      <a:noFill/>
                    </a:lnR>
                    <a:lnT w="6350" cap="flat" cmpd="sng" algn="ctr">
                      <a:solidFill>
                        <a:srgbClr val="632523"/>
                      </a:solidFill>
                      <a:prstDash val="solid"/>
                      <a:round/>
                      <a:headEnd type="none" w="med" len="med"/>
                      <a:tailEnd type="none" w="med" len="med"/>
                    </a:lnT>
                    <a:lnB w="6350" cap="flat" cmpd="sng" algn="ctr">
                      <a:solidFill>
                        <a:srgbClr val="632523"/>
                      </a:solidFill>
                      <a:prstDash val="solid"/>
                      <a:round/>
                      <a:headEnd type="none" w="med" len="med"/>
                      <a:tailEnd type="none" w="med" len="med"/>
                    </a:lnB>
                  </a:tcPr>
                </a:tc>
                <a:tc>
                  <a:txBody>
                    <a:bodyPr/>
                    <a:lstStyle/>
                    <a:p>
                      <a:pPr algn="ctr" rtl="0" fontAlgn="b"/>
                      <a:r>
                        <a:rPr lang="en-GB" sz="1600" b="1" i="0" u="none" strike="noStrike">
                          <a:solidFill>
                            <a:srgbClr val="000000"/>
                          </a:solidFill>
                          <a:effectLst/>
                          <a:latin typeface="Calibri"/>
                        </a:rPr>
                        <a:t>Stock of Foreign Liabilities</a:t>
                      </a:r>
                    </a:p>
                  </a:txBody>
                  <a:tcPr marL="9525" marR="9525" marT="9525" marB="0" anchor="b">
                    <a:lnL>
                      <a:noFill/>
                    </a:lnL>
                    <a:lnR>
                      <a:noFill/>
                    </a:lnR>
                    <a:lnT w="6350" cap="flat" cmpd="sng" algn="ctr">
                      <a:solidFill>
                        <a:srgbClr val="632523"/>
                      </a:solidFill>
                      <a:prstDash val="solid"/>
                      <a:round/>
                      <a:headEnd type="none" w="med" len="med"/>
                      <a:tailEnd type="none" w="med" len="med"/>
                    </a:lnT>
                    <a:lnB w="6350" cap="flat" cmpd="sng" algn="ctr">
                      <a:solidFill>
                        <a:srgbClr val="632523"/>
                      </a:solidFill>
                      <a:prstDash val="solid"/>
                      <a:round/>
                      <a:headEnd type="none" w="med" len="med"/>
                      <a:tailEnd type="none" w="med" len="med"/>
                    </a:lnB>
                  </a:tcPr>
                </a:tc>
                <a:tc>
                  <a:txBody>
                    <a:bodyPr/>
                    <a:lstStyle/>
                    <a:p>
                      <a:pPr algn="ctr" rtl="0" fontAlgn="b"/>
                      <a:r>
                        <a:rPr lang="en-GB" sz="1600" b="1" i="0" u="none" strike="noStrike">
                          <a:solidFill>
                            <a:srgbClr val="000000"/>
                          </a:solidFill>
                          <a:effectLst/>
                          <a:latin typeface="Calibri"/>
                        </a:rPr>
                        <a:t>Outflow</a:t>
                      </a:r>
                    </a:p>
                  </a:txBody>
                  <a:tcPr marL="9525" marR="9525" marT="9525" marB="0" anchor="b">
                    <a:lnL>
                      <a:noFill/>
                    </a:lnL>
                    <a:lnR>
                      <a:noFill/>
                    </a:lnR>
                    <a:lnT w="6350" cap="flat" cmpd="sng" algn="ctr">
                      <a:solidFill>
                        <a:srgbClr val="632523"/>
                      </a:solidFill>
                      <a:prstDash val="solid"/>
                      <a:round/>
                      <a:headEnd type="none" w="med" len="med"/>
                      <a:tailEnd type="none" w="med" len="med"/>
                    </a:lnT>
                    <a:lnB w="6350" cap="flat" cmpd="sng" algn="ctr">
                      <a:solidFill>
                        <a:srgbClr val="632523"/>
                      </a:solidFill>
                      <a:prstDash val="solid"/>
                      <a:round/>
                      <a:headEnd type="none" w="med" len="med"/>
                      <a:tailEnd type="none" w="med" len="med"/>
                    </a:lnB>
                  </a:tcPr>
                </a:tc>
                <a:tc>
                  <a:txBody>
                    <a:bodyPr/>
                    <a:lstStyle/>
                    <a:p>
                      <a:pPr algn="ctr" rtl="0" fontAlgn="b"/>
                      <a:r>
                        <a:rPr lang="en-GB" sz="1600" b="1" i="0" u="none" strike="noStrike">
                          <a:solidFill>
                            <a:srgbClr val="000000"/>
                          </a:solidFill>
                          <a:effectLst/>
                          <a:latin typeface="Calibri"/>
                        </a:rPr>
                        <a:t>Inflow</a:t>
                      </a:r>
                    </a:p>
                  </a:txBody>
                  <a:tcPr marL="9525" marR="9525" marT="9525" marB="0" anchor="b">
                    <a:lnL>
                      <a:noFill/>
                    </a:lnL>
                    <a:lnR>
                      <a:noFill/>
                    </a:lnR>
                    <a:lnT w="6350" cap="flat" cmpd="sng" algn="ctr">
                      <a:solidFill>
                        <a:srgbClr val="632523"/>
                      </a:solidFill>
                      <a:prstDash val="solid"/>
                      <a:round/>
                      <a:headEnd type="none" w="med" len="med"/>
                      <a:tailEnd type="none" w="med" len="med"/>
                    </a:lnT>
                    <a:lnB w="6350" cap="flat" cmpd="sng" algn="ctr">
                      <a:solidFill>
                        <a:srgbClr val="632523"/>
                      </a:solidFill>
                      <a:prstDash val="solid"/>
                      <a:round/>
                      <a:headEnd type="none" w="med" len="med"/>
                      <a:tailEnd type="none" w="med" len="med"/>
                    </a:lnB>
                  </a:tcPr>
                </a:tc>
                <a:tc>
                  <a:txBody>
                    <a:bodyPr/>
                    <a:lstStyle/>
                    <a:p>
                      <a:pPr algn="ctr" rtl="0" fontAlgn="b"/>
                      <a:r>
                        <a:rPr lang="en-GB" sz="1600" b="1" i="0" u="none" strike="noStrike" dirty="0">
                          <a:solidFill>
                            <a:srgbClr val="000000"/>
                          </a:solidFill>
                          <a:effectLst/>
                          <a:latin typeface="Calibri"/>
                        </a:rPr>
                        <a:t>Net flow</a:t>
                      </a:r>
                    </a:p>
                  </a:txBody>
                  <a:tcPr marL="9525" marR="9525" marT="9525" marB="0" anchor="b">
                    <a:lnL>
                      <a:noFill/>
                    </a:lnL>
                    <a:lnR>
                      <a:noFill/>
                    </a:lnR>
                    <a:lnT w="6350" cap="flat" cmpd="sng" algn="ctr">
                      <a:solidFill>
                        <a:srgbClr val="632523"/>
                      </a:solidFill>
                      <a:prstDash val="solid"/>
                      <a:round/>
                      <a:headEnd type="none" w="med" len="med"/>
                      <a:tailEnd type="none" w="med" len="med"/>
                    </a:lnT>
                    <a:lnB w="6350" cap="flat" cmpd="sng" algn="ctr">
                      <a:solidFill>
                        <a:srgbClr val="632523"/>
                      </a:solidFill>
                      <a:prstDash val="solid"/>
                      <a:round/>
                      <a:headEnd type="none" w="med" len="med"/>
                      <a:tailEnd type="none" w="med" len="med"/>
                    </a:lnB>
                  </a:tcPr>
                </a:tc>
              </a:tr>
              <a:tr h="533400">
                <a:tc>
                  <a:txBody>
                    <a:bodyPr/>
                    <a:lstStyle/>
                    <a:p>
                      <a:pPr algn="ctr" fontAlgn="b"/>
                      <a:r>
                        <a:rPr lang="en-GB" sz="1600" b="0" i="0" u="none" strike="noStrike">
                          <a:solidFill>
                            <a:srgbClr val="000000"/>
                          </a:solidFill>
                          <a:effectLst/>
                          <a:latin typeface="Calibri"/>
                        </a:rPr>
                        <a:t>2016</a:t>
                      </a:r>
                    </a:p>
                  </a:txBody>
                  <a:tcPr marL="9525" marR="9525" marT="9525" marB="0" anchor="b">
                    <a:lnL>
                      <a:noFill/>
                    </a:lnL>
                    <a:lnR>
                      <a:noFill/>
                    </a:lnR>
                    <a:lnT w="6350" cap="flat" cmpd="sng" algn="ctr">
                      <a:solidFill>
                        <a:srgbClr val="632523"/>
                      </a:solidFill>
                      <a:prstDash val="solid"/>
                      <a:round/>
                      <a:headEnd type="none" w="med" len="med"/>
                      <a:tailEnd type="none" w="med" len="med"/>
                    </a:lnT>
                    <a:lnB>
                      <a:noFill/>
                    </a:lnB>
                    <a:solidFill>
                      <a:srgbClr val="F2DCDB"/>
                    </a:solidFill>
                  </a:tcPr>
                </a:tc>
                <a:tc>
                  <a:txBody>
                    <a:bodyPr/>
                    <a:lstStyle/>
                    <a:p>
                      <a:pPr algn="ctr" fontAlgn="b"/>
                      <a:r>
                        <a:rPr lang="en-GB" sz="1600" b="0" i="0" u="none" strike="noStrike" dirty="0" smtClean="0">
                          <a:solidFill>
                            <a:srgbClr val="000000"/>
                          </a:solidFill>
                          <a:effectLst/>
                          <a:latin typeface="Calibri"/>
                        </a:rPr>
                        <a:t>0. 32%</a:t>
                      </a:r>
                      <a:endParaRPr lang="en-GB" sz="1600" b="0" i="0" u="none" strike="noStrike" dirty="0">
                        <a:solidFill>
                          <a:srgbClr val="000000"/>
                        </a:solidFill>
                        <a:effectLst/>
                        <a:latin typeface="Calibri"/>
                      </a:endParaRPr>
                    </a:p>
                  </a:txBody>
                  <a:tcPr marL="9525" marR="9525" marT="9525" marB="0" anchor="b">
                    <a:lnL>
                      <a:noFill/>
                    </a:lnL>
                    <a:lnR>
                      <a:noFill/>
                    </a:lnR>
                    <a:lnT w="6350" cap="flat" cmpd="sng" algn="ctr">
                      <a:solidFill>
                        <a:srgbClr val="632523"/>
                      </a:solidFill>
                      <a:prstDash val="solid"/>
                      <a:round/>
                      <a:headEnd type="none" w="med" len="med"/>
                      <a:tailEnd type="none" w="med" len="med"/>
                    </a:lnT>
                    <a:lnB>
                      <a:noFill/>
                    </a:lnB>
                    <a:solidFill>
                      <a:srgbClr val="F2DCDB"/>
                    </a:solidFill>
                  </a:tcPr>
                </a:tc>
                <a:tc>
                  <a:txBody>
                    <a:bodyPr/>
                    <a:lstStyle/>
                    <a:p>
                      <a:pPr algn="ctr" fontAlgn="b"/>
                      <a:r>
                        <a:rPr lang="en-GB" sz="1600" b="0" i="0" u="none" strike="noStrike" dirty="0" smtClean="0">
                          <a:solidFill>
                            <a:srgbClr val="000000"/>
                          </a:solidFill>
                          <a:effectLst/>
                          <a:latin typeface="Calibri"/>
                        </a:rPr>
                        <a:t>548%</a:t>
                      </a:r>
                      <a:endParaRPr lang="en-GB" sz="1600" b="0" i="0" u="none" strike="noStrike" dirty="0">
                        <a:solidFill>
                          <a:srgbClr val="000000"/>
                        </a:solidFill>
                        <a:effectLst/>
                        <a:latin typeface="Calibri"/>
                      </a:endParaRPr>
                    </a:p>
                  </a:txBody>
                  <a:tcPr marL="9525" marR="9525" marT="9525" marB="0" anchor="b">
                    <a:lnL>
                      <a:noFill/>
                    </a:lnL>
                    <a:lnR>
                      <a:noFill/>
                    </a:lnR>
                    <a:lnT w="6350" cap="flat" cmpd="sng" algn="ctr">
                      <a:solidFill>
                        <a:srgbClr val="632523"/>
                      </a:solidFill>
                      <a:prstDash val="solid"/>
                      <a:round/>
                      <a:headEnd type="none" w="med" len="med"/>
                      <a:tailEnd type="none" w="med" len="med"/>
                    </a:lnT>
                    <a:lnB>
                      <a:noFill/>
                    </a:lnB>
                    <a:solidFill>
                      <a:srgbClr val="F2DCDB"/>
                    </a:solidFill>
                  </a:tcPr>
                </a:tc>
                <a:tc>
                  <a:txBody>
                    <a:bodyPr/>
                    <a:lstStyle/>
                    <a:p>
                      <a:pPr algn="ctr" fontAlgn="b"/>
                      <a:r>
                        <a:rPr lang="en-GB" sz="1600" b="0" i="0" u="none" strike="noStrike" dirty="0" smtClean="0">
                          <a:solidFill>
                            <a:srgbClr val="000000"/>
                          </a:solidFill>
                          <a:effectLst/>
                          <a:latin typeface="Calibri"/>
                        </a:rPr>
                        <a:t>1.41%</a:t>
                      </a:r>
                      <a:endParaRPr lang="en-GB" sz="1600" b="0" i="0" u="none" strike="noStrike" dirty="0">
                        <a:solidFill>
                          <a:srgbClr val="000000"/>
                        </a:solidFill>
                        <a:effectLst/>
                        <a:latin typeface="Calibri"/>
                      </a:endParaRPr>
                    </a:p>
                  </a:txBody>
                  <a:tcPr marL="9525" marR="9525" marT="9525" marB="0" anchor="b">
                    <a:lnL>
                      <a:noFill/>
                    </a:lnL>
                    <a:lnR>
                      <a:noFill/>
                    </a:lnR>
                    <a:lnT w="6350" cap="flat" cmpd="sng" algn="ctr">
                      <a:solidFill>
                        <a:srgbClr val="632523"/>
                      </a:solidFill>
                      <a:prstDash val="solid"/>
                      <a:round/>
                      <a:headEnd type="none" w="med" len="med"/>
                      <a:tailEnd type="none" w="med" len="med"/>
                    </a:lnT>
                    <a:lnB>
                      <a:noFill/>
                    </a:lnB>
                    <a:solidFill>
                      <a:srgbClr val="F2DCDB"/>
                    </a:solidFill>
                  </a:tcPr>
                </a:tc>
                <a:tc>
                  <a:txBody>
                    <a:bodyPr/>
                    <a:lstStyle/>
                    <a:p>
                      <a:pPr algn="ctr" fontAlgn="b"/>
                      <a:r>
                        <a:rPr lang="en-GB" sz="1600" b="0" i="0" u="none" strike="noStrike" dirty="0" smtClean="0">
                          <a:solidFill>
                            <a:srgbClr val="000000"/>
                          </a:solidFill>
                          <a:effectLst/>
                          <a:latin typeface="Calibri"/>
                        </a:rPr>
                        <a:t>572%</a:t>
                      </a:r>
                      <a:endParaRPr lang="en-GB" sz="1600" b="0" i="0" u="none" strike="noStrike" dirty="0">
                        <a:solidFill>
                          <a:srgbClr val="000000"/>
                        </a:solidFill>
                        <a:effectLst/>
                        <a:latin typeface="Calibri"/>
                      </a:endParaRPr>
                    </a:p>
                  </a:txBody>
                  <a:tcPr marL="9525" marR="9525" marT="9525" marB="0" anchor="b">
                    <a:lnL>
                      <a:noFill/>
                    </a:lnL>
                    <a:lnR>
                      <a:noFill/>
                    </a:lnR>
                    <a:lnT w="6350" cap="flat" cmpd="sng" algn="ctr">
                      <a:solidFill>
                        <a:srgbClr val="632523"/>
                      </a:solidFill>
                      <a:prstDash val="solid"/>
                      <a:round/>
                      <a:headEnd type="none" w="med" len="med"/>
                      <a:tailEnd type="none" w="med" len="med"/>
                    </a:lnT>
                    <a:lnB>
                      <a:noFill/>
                    </a:lnB>
                    <a:solidFill>
                      <a:srgbClr val="F2DCDB"/>
                    </a:solidFill>
                  </a:tcPr>
                </a:tc>
                <a:tc>
                  <a:txBody>
                    <a:bodyPr/>
                    <a:lstStyle/>
                    <a:p>
                      <a:pPr algn="ctr" fontAlgn="b"/>
                      <a:r>
                        <a:rPr lang="en-GB" sz="1600" b="0" i="0" u="none" strike="noStrike">
                          <a:solidFill>
                            <a:srgbClr val="000000"/>
                          </a:solidFill>
                          <a:effectLst/>
                          <a:latin typeface="Calibri"/>
                        </a:rPr>
                        <a:t>-1.8%</a:t>
                      </a:r>
                    </a:p>
                  </a:txBody>
                  <a:tcPr marL="9525" marR="9525" marT="9525" marB="0" anchor="b">
                    <a:lnL>
                      <a:noFill/>
                    </a:lnL>
                    <a:lnR>
                      <a:noFill/>
                    </a:lnR>
                    <a:lnT w="6350" cap="flat" cmpd="sng" algn="ctr">
                      <a:solidFill>
                        <a:srgbClr val="632523"/>
                      </a:solidFill>
                      <a:prstDash val="solid"/>
                      <a:round/>
                      <a:headEnd type="none" w="med" len="med"/>
                      <a:tailEnd type="none" w="med" len="med"/>
                    </a:lnT>
                    <a:lnB>
                      <a:noFill/>
                    </a:lnB>
                    <a:solidFill>
                      <a:srgbClr val="F2DCDB"/>
                    </a:solidFill>
                  </a:tcPr>
                </a:tc>
                <a:tc>
                  <a:txBody>
                    <a:bodyPr/>
                    <a:lstStyle/>
                    <a:p>
                      <a:pPr algn="ctr" fontAlgn="b"/>
                      <a:r>
                        <a:rPr lang="en-GB" sz="1600" b="0" i="0" u="none" strike="noStrike">
                          <a:solidFill>
                            <a:srgbClr val="000000"/>
                          </a:solidFill>
                          <a:effectLst/>
                          <a:latin typeface="Calibri"/>
                        </a:rPr>
                        <a:t>8.1%</a:t>
                      </a:r>
                    </a:p>
                  </a:txBody>
                  <a:tcPr marL="9525" marR="9525" marT="9525" marB="0" anchor="b">
                    <a:lnL>
                      <a:noFill/>
                    </a:lnL>
                    <a:lnR>
                      <a:noFill/>
                    </a:lnR>
                    <a:lnT w="6350" cap="flat" cmpd="sng" algn="ctr">
                      <a:solidFill>
                        <a:srgbClr val="632523"/>
                      </a:solidFill>
                      <a:prstDash val="solid"/>
                      <a:round/>
                      <a:headEnd type="none" w="med" len="med"/>
                      <a:tailEnd type="none" w="med" len="med"/>
                    </a:lnT>
                    <a:lnB>
                      <a:noFill/>
                    </a:lnB>
                    <a:solidFill>
                      <a:srgbClr val="F2DCDB"/>
                    </a:solidFill>
                  </a:tcPr>
                </a:tc>
                <a:tc>
                  <a:txBody>
                    <a:bodyPr/>
                    <a:lstStyle/>
                    <a:p>
                      <a:pPr algn="ctr" fontAlgn="b"/>
                      <a:r>
                        <a:rPr lang="en-GB" sz="1600" b="0" i="0" u="none" strike="noStrike">
                          <a:solidFill>
                            <a:srgbClr val="000000"/>
                          </a:solidFill>
                          <a:effectLst/>
                          <a:latin typeface="Calibri"/>
                        </a:rPr>
                        <a:t>6.3%</a:t>
                      </a:r>
                    </a:p>
                  </a:txBody>
                  <a:tcPr marL="9525" marR="9525" marT="9525" marB="0" anchor="b">
                    <a:lnL>
                      <a:noFill/>
                    </a:lnL>
                    <a:lnR>
                      <a:noFill/>
                    </a:lnR>
                    <a:lnT w="6350" cap="flat" cmpd="sng" algn="ctr">
                      <a:solidFill>
                        <a:srgbClr val="632523"/>
                      </a:solidFill>
                      <a:prstDash val="solid"/>
                      <a:round/>
                      <a:headEnd type="none" w="med" len="med"/>
                      <a:tailEnd type="none" w="med" len="med"/>
                    </a:lnT>
                    <a:lnB>
                      <a:noFill/>
                    </a:lnB>
                    <a:solidFill>
                      <a:srgbClr val="F2DCDB"/>
                    </a:solidFill>
                  </a:tcPr>
                </a:tc>
              </a:tr>
              <a:tr h="523875">
                <a:tc>
                  <a:txBody>
                    <a:bodyPr/>
                    <a:lstStyle/>
                    <a:p>
                      <a:pPr algn="ctr" fontAlgn="b"/>
                      <a:r>
                        <a:rPr lang="en-GB" sz="1600" b="0" i="0" u="none" strike="noStrike">
                          <a:solidFill>
                            <a:srgbClr val="000000"/>
                          </a:solidFill>
                          <a:effectLst/>
                          <a:latin typeface="Calibri"/>
                        </a:rPr>
                        <a:t>2006</a:t>
                      </a:r>
                    </a:p>
                  </a:txBody>
                  <a:tcPr marL="9525" marR="9525" marT="9525" marB="0" anchor="b">
                    <a:lnL>
                      <a:noFill/>
                    </a:lnL>
                    <a:lnR>
                      <a:noFill/>
                    </a:lnR>
                    <a:lnT>
                      <a:noFill/>
                    </a:lnT>
                    <a:lnB>
                      <a:noFill/>
                    </a:lnB>
                  </a:tcPr>
                </a:tc>
                <a:tc>
                  <a:txBody>
                    <a:bodyPr/>
                    <a:lstStyle/>
                    <a:p>
                      <a:pPr algn="ctr" fontAlgn="b"/>
                      <a:r>
                        <a:rPr lang="en-GB" sz="1600" b="0" i="0" u="none" strike="noStrike" dirty="0" smtClean="0">
                          <a:solidFill>
                            <a:srgbClr val="000000"/>
                          </a:solidFill>
                          <a:effectLst/>
                          <a:latin typeface="Calibri"/>
                        </a:rPr>
                        <a:t>4.17%</a:t>
                      </a:r>
                      <a:endParaRPr lang="en-GB" sz="16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ctr" fontAlgn="b"/>
                      <a:r>
                        <a:rPr lang="en-GB" sz="1600" b="0" i="0" u="none" strike="noStrike" dirty="0" smtClean="0">
                          <a:solidFill>
                            <a:srgbClr val="000000"/>
                          </a:solidFill>
                          <a:effectLst/>
                          <a:latin typeface="Calibri"/>
                        </a:rPr>
                        <a:t>448%</a:t>
                      </a:r>
                      <a:endParaRPr lang="en-GB" sz="16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ctr" fontAlgn="b"/>
                      <a:r>
                        <a:rPr lang="en-GB" sz="1600" b="0" i="0" u="none" strike="noStrike" dirty="0" smtClean="0">
                          <a:solidFill>
                            <a:srgbClr val="000000"/>
                          </a:solidFill>
                          <a:effectLst/>
                          <a:latin typeface="Calibri"/>
                        </a:rPr>
                        <a:t>3.85%</a:t>
                      </a:r>
                      <a:endParaRPr lang="en-GB" sz="16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ctr" fontAlgn="b"/>
                      <a:r>
                        <a:rPr lang="en-GB" sz="1600" b="0" i="0" u="none" strike="noStrike" dirty="0" smtClean="0">
                          <a:solidFill>
                            <a:srgbClr val="000000"/>
                          </a:solidFill>
                          <a:effectLst/>
                          <a:latin typeface="Calibri"/>
                        </a:rPr>
                        <a:t>437%</a:t>
                      </a:r>
                      <a:endParaRPr lang="en-GB" sz="16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ctr" fontAlgn="b"/>
                      <a:r>
                        <a:rPr lang="en-GB" sz="1600" b="0" i="0" u="none" strike="noStrike">
                          <a:solidFill>
                            <a:srgbClr val="000000"/>
                          </a:solidFill>
                          <a:effectLst/>
                          <a:latin typeface="Calibri"/>
                        </a:rPr>
                        <a:t>-18.7%</a:t>
                      </a:r>
                    </a:p>
                  </a:txBody>
                  <a:tcPr marL="9525" marR="9525" marT="9525" marB="0" anchor="b">
                    <a:lnL>
                      <a:noFill/>
                    </a:lnL>
                    <a:lnR>
                      <a:noFill/>
                    </a:lnR>
                    <a:lnT>
                      <a:noFill/>
                    </a:lnT>
                    <a:lnB>
                      <a:noFill/>
                    </a:lnB>
                  </a:tcPr>
                </a:tc>
                <a:tc>
                  <a:txBody>
                    <a:bodyPr/>
                    <a:lstStyle/>
                    <a:p>
                      <a:pPr algn="ctr" fontAlgn="b"/>
                      <a:r>
                        <a:rPr lang="en-GB" sz="1600" b="0" i="0" u="none" strike="noStrike">
                          <a:solidFill>
                            <a:srgbClr val="000000"/>
                          </a:solidFill>
                          <a:effectLst/>
                          <a:latin typeface="Calibri"/>
                        </a:rPr>
                        <a:t>16.8%</a:t>
                      </a:r>
                    </a:p>
                  </a:txBody>
                  <a:tcPr marL="9525" marR="9525" marT="9525" marB="0" anchor="b">
                    <a:lnL>
                      <a:noFill/>
                    </a:lnL>
                    <a:lnR>
                      <a:noFill/>
                    </a:lnR>
                    <a:lnT>
                      <a:noFill/>
                    </a:lnT>
                    <a:lnB>
                      <a:noFill/>
                    </a:lnB>
                  </a:tcPr>
                </a:tc>
                <a:tc>
                  <a:txBody>
                    <a:bodyPr/>
                    <a:lstStyle/>
                    <a:p>
                      <a:pPr algn="ctr" fontAlgn="b"/>
                      <a:r>
                        <a:rPr lang="en-GB" sz="1600" b="0" i="0" u="none" strike="noStrike">
                          <a:solidFill>
                            <a:srgbClr val="000000"/>
                          </a:solidFill>
                          <a:effectLst/>
                          <a:latin typeface="Calibri"/>
                        </a:rPr>
                        <a:t>-1.9%</a:t>
                      </a:r>
                    </a:p>
                  </a:txBody>
                  <a:tcPr marL="9525" marR="9525" marT="9525" marB="0" anchor="b">
                    <a:lnL>
                      <a:noFill/>
                    </a:lnL>
                    <a:lnR>
                      <a:noFill/>
                    </a:lnR>
                    <a:lnT>
                      <a:noFill/>
                    </a:lnT>
                    <a:lnB>
                      <a:noFill/>
                    </a:lnB>
                  </a:tcPr>
                </a:tc>
              </a:tr>
              <a:tr h="552450">
                <a:tc>
                  <a:txBody>
                    <a:bodyPr/>
                    <a:lstStyle/>
                    <a:p>
                      <a:pPr algn="ctr" fontAlgn="b"/>
                      <a:r>
                        <a:rPr lang="en-GB" sz="1600" b="0" i="0" u="none" strike="noStrike">
                          <a:solidFill>
                            <a:srgbClr val="000000"/>
                          </a:solidFill>
                          <a:effectLst/>
                          <a:latin typeface="Calibri"/>
                        </a:rPr>
                        <a:t>1996</a:t>
                      </a:r>
                    </a:p>
                  </a:txBody>
                  <a:tcPr marL="9525" marR="9525" marT="9525" marB="0" anchor="b">
                    <a:lnL>
                      <a:noFill/>
                    </a:lnL>
                    <a:lnR>
                      <a:noFill/>
                    </a:lnR>
                    <a:lnT>
                      <a:noFill/>
                    </a:lnT>
                    <a:lnB>
                      <a:noFill/>
                    </a:lnB>
                    <a:solidFill>
                      <a:srgbClr val="F2DCDB"/>
                    </a:solidFill>
                  </a:tcPr>
                </a:tc>
                <a:tc>
                  <a:txBody>
                    <a:bodyPr/>
                    <a:lstStyle/>
                    <a:p>
                      <a:pPr algn="ctr" fontAlgn="b"/>
                      <a:r>
                        <a:rPr lang="en-GB" sz="1600" b="0" i="0" u="none" strike="noStrike" dirty="0" smtClean="0">
                          <a:solidFill>
                            <a:srgbClr val="000000"/>
                          </a:solidFill>
                          <a:effectLst/>
                          <a:latin typeface="Calibri"/>
                        </a:rPr>
                        <a:t>4.99%</a:t>
                      </a:r>
                      <a:endParaRPr lang="en-GB" sz="1600" b="0" i="0" u="none" strike="noStrike" dirty="0">
                        <a:solidFill>
                          <a:srgbClr val="000000"/>
                        </a:solidFill>
                        <a:effectLst/>
                        <a:latin typeface="Calibri"/>
                      </a:endParaRPr>
                    </a:p>
                  </a:txBody>
                  <a:tcPr marL="9525" marR="9525" marT="9525" marB="0" anchor="b">
                    <a:lnL>
                      <a:noFill/>
                    </a:lnL>
                    <a:lnR>
                      <a:noFill/>
                    </a:lnR>
                    <a:lnT>
                      <a:noFill/>
                    </a:lnT>
                    <a:lnB>
                      <a:noFill/>
                    </a:lnB>
                    <a:solidFill>
                      <a:srgbClr val="F2DCDB"/>
                    </a:solidFill>
                  </a:tcPr>
                </a:tc>
                <a:tc>
                  <a:txBody>
                    <a:bodyPr/>
                    <a:lstStyle/>
                    <a:p>
                      <a:pPr algn="ctr" fontAlgn="b"/>
                      <a:r>
                        <a:rPr lang="en-GB" sz="1600" b="0" i="0" u="none" strike="noStrike" dirty="0" smtClean="0">
                          <a:solidFill>
                            <a:srgbClr val="000000"/>
                          </a:solidFill>
                          <a:effectLst/>
                          <a:latin typeface="Calibri"/>
                        </a:rPr>
                        <a:t>197%</a:t>
                      </a:r>
                      <a:endParaRPr lang="en-GB" sz="1600" b="0" i="0" u="none" strike="noStrike" dirty="0">
                        <a:solidFill>
                          <a:srgbClr val="000000"/>
                        </a:solidFill>
                        <a:effectLst/>
                        <a:latin typeface="Calibri"/>
                      </a:endParaRPr>
                    </a:p>
                  </a:txBody>
                  <a:tcPr marL="9525" marR="9525" marT="9525" marB="0" anchor="b">
                    <a:lnL>
                      <a:noFill/>
                    </a:lnL>
                    <a:lnR>
                      <a:noFill/>
                    </a:lnR>
                    <a:lnT>
                      <a:noFill/>
                    </a:lnT>
                    <a:lnB>
                      <a:noFill/>
                    </a:lnB>
                    <a:solidFill>
                      <a:srgbClr val="F2DCDB"/>
                    </a:solidFill>
                  </a:tcPr>
                </a:tc>
                <a:tc>
                  <a:txBody>
                    <a:bodyPr/>
                    <a:lstStyle/>
                    <a:p>
                      <a:pPr algn="ctr" fontAlgn="b"/>
                      <a:r>
                        <a:rPr lang="en-GB" sz="1600" b="0" i="0" u="none" strike="noStrike" dirty="0" smtClean="0">
                          <a:solidFill>
                            <a:srgbClr val="000000"/>
                          </a:solidFill>
                          <a:effectLst/>
                          <a:latin typeface="Calibri"/>
                        </a:rPr>
                        <a:t>5.54%</a:t>
                      </a:r>
                      <a:endParaRPr lang="en-GB" sz="1600" b="0" i="0" u="none" strike="noStrike" dirty="0">
                        <a:solidFill>
                          <a:srgbClr val="000000"/>
                        </a:solidFill>
                        <a:effectLst/>
                        <a:latin typeface="Calibri"/>
                      </a:endParaRPr>
                    </a:p>
                  </a:txBody>
                  <a:tcPr marL="9525" marR="9525" marT="9525" marB="0" anchor="b">
                    <a:lnL>
                      <a:noFill/>
                    </a:lnL>
                    <a:lnR>
                      <a:noFill/>
                    </a:lnR>
                    <a:lnT>
                      <a:noFill/>
                    </a:lnT>
                    <a:lnB>
                      <a:noFill/>
                    </a:lnB>
                    <a:solidFill>
                      <a:srgbClr val="F2DCDB"/>
                    </a:solidFill>
                  </a:tcPr>
                </a:tc>
                <a:tc>
                  <a:txBody>
                    <a:bodyPr/>
                    <a:lstStyle/>
                    <a:p>
                      <a:pPr algn="ctr" fontAlgn="b"/>
                      <a:r>
                        <a:rPr lang="en-GB" sz="1600" b="0" i="0" u="none" strike="noStrike" dirty="0" smtClean="0">
                          <a:solidFill>
                            <a:srgbClr val="000000"/>
                          </a:solidFill>
                          <a:effectLst/>
                          <a:latin typeface="Calibri"/>
                        </a:rPr>
                        <a:t>189%</a:t>
                      </a:r>
                      <a:endParaRPr lang="en-GB" sz="1600" b="0" i="0" u="none" strike="noStrike" dirty="0">
                        <a:solidFill>
                          <a:srgbClr val="000000"/>
                        </a:solidFill>
                        <a:effectLst/>
                        <a:latin typeface="Calibri"/>
                      </a:endParaRPr>
                    </a:p>
                  </a:txBody>
                  <a:tcPr marL="9525" marR="9525" marT="9525" marB="0" anchor="b">
                    <a:lnL>
                      <a:noFill/>
                    </a:lnL>
                    <a:lnR>
                      <a:noFill/>
                    </a:lnR>
                    <a:lnT>
                      <a:noFill/>
                    </a:lnT>
                    <a:lnB>
                      <a:noFill/>
                    </a:lnB>
                    <a:solidFill>
                      <a:srgbClr val="F2DCDB"/>
                    </a:solidFill>
                  </a:tcPr>
                </a:tc>
                <a:tc>
                  <a:txBody>
                    <a:bodyPr/>
                    <a:lstStyle/>
                    <a:p>
                      <a:pPr algn="ctr" fontAlgn="b"/>
                      <a:r>
                        <a:rPr lang="en-GB" sz="1600" b="0" i="0" u="none" strike="noStrike">
                          <a:solidFill>
                            <a:srgbClr val="000000"/>
                          </a:solidFill>
                          <a:effectLst/>
                          <a:latin typeface="Calibri"/>
                        </a:rPr>
                        <a:t>-9.8%</a:t>
                      </a:r>
                    </a:p>
                  </a:txBody>
                  <a:tcPr marL="9525" marR="9525" marT="9525" marB="0" anchor="b">
                    <a:lnL>
                      <a:noFill/>
                    </a:lnL>
                    <a:lnR>
                      <a:noFill/>
                    </a:lnR>
                    <a:lnT>
                      <a:noFill/>
                    </a:lnT>
                    <a:lnB>
                      <a:noFill/>
                    </a:lnB>
                    <a:solidFill>
                      <a:srgbClr val="F2DCDB"/>
                    </a:solidFill>
                  </a:tcPr>
                </a:tc>
                <a:tc>
                  <a:txBody>
                    <a:bodyPr/>
                    <a:lstStyle/>
                    <a:p>
                      <a:pPr algn="ctr" fontAlgn="b"/>
                      <a:r>
                        <a:rPr lang="en-GB" sz="1600" b="0" i="0" u="none" strike="noStrike">
                          <a:solidFill>
                            <a:srgbClr val="000000"/>
                          </a:solidFill>
                          <a:effectLst/>
                          <a:latin typeface="Calibri"/>
                        </a:rPr>
                        <a:t>10.5%</a:t>
                      </a:r>
                    </a:p>
                  </a:txBody>
                  <a:tcPr marL="9525" marR="9525" marT="9525" marB="0" anchor="b">
                    <a:lnL>
                      <a:noFill/>
                    </a:lnL>
                    <a:lnR>
                      <a:noFill/>
                    </a:lnR>
                    <a:lnT>
                      <a:noFill/>
                    </a:lnT>
                    <a:lnB>
                      <a:noFill/>
                    </a:lnB>
                    <a:solidFill>
                      <a:srgbClr val="F2DCDB"/>
                    </a:solidFill>
                  </a:tcPr>
                </a:tc>
                <a:tc>
                  <a:txBody>
                    <a:bodyPr/>
                    <a:lstStyle/>
                    <a:p>
                      <a:pPr algn="ctr" fontAlgn="b"/>
                      <a:r>
                        <a:rPr lang="en-GB" sz="1600" b="0" i="0" u="none" strike="noStrike" dirty="0">
                          <a:solidFill>
                            <a:srgbClr val="000000"/>
                          </a:solidFill>
                          <a:effectLst/>
                          <a:latin typeface="Calibri"/>
                        </a:rPr>
                        <a:t>0.7%</a:t>
                      </a:r>
                    </a:p>
                  </a:txBody>
                  <a:tcPr marL="9525" marR="9525" marT="9525" marB="0" anchor="b">
                    <a:lnL>
                      <a:noFill/>
                    </a:lnL>
                    <a:lnR>
                      <a:noFill/>
                    </a:lnR>
                    <a:lnT>
                      <a:noFill/>
                    </a:lnT>
                    <a:lnB>
                      <a:noFill/>
                    </a:lnB>
                    <a:solidFill>
                      <a:srgbClr val="F2DCDB"/>
                    </a:solidFill>
                  </a:tcPr>
                </a:tc>
              </a:tr>
            </a:tbl>
          </a:graphicData>
        </a:graphic>
      </p:graphicFrame>
      <p:sp>
        <p:nvSpPr>
          <p:cNvPr id="20" name="TextBox 19"/>
          <p:cNvSpPr txBox="1"/>
          <p:nvPr/>
        </p:nvSpPr>
        <p:spPr>
          <a:xfrm>
            <a:off x="1295636" y="5085184"/>
            <a:ext cx="6696743" cy="276999"/>
          </a:xfrm>
          <a:prstGeom prst="rect">
            <a:avLst/>
          </a:prstGeom>
          <a:noFill/>
        </p:spPr>
        <p:txBody>
          <a:bodyPr wrap="square" rtlCol="0">
            <a:spAutoFit/>
          </a:bodyPr>
          <a:lstStyle/>
          <a:p>
            <a:pPr algn="r"/>
            <a:r>
              <a:rPr lang="en-GB" sz="1200" dirty="0" smtClean="0"/>
              <a:t>Source</a:t>
            </a:r>
            <a:r>
              <a:rPr lang="en-GB" sz="1200" dirty="0"/>
              <a:t>: </a:t>
            </a:r>
            <a:r>
              <a:rPr lang="en-GB" sz="1200" dirty="0" smtClean="0"/>
              <a:t>NIESR</a:t>
            </a:r>
            <a:endParaRPr lang="en-GB" sz="1200" dirty="0"/>
          </a:p>
        </p:txBody>
      </p:sp>
    </p:spTree>
    <p:extLst>
      <p:ext uri="{BB962C8B-B14F-4D97-AF65-F5344CB8AC3E}">
        <p14:creationId xmlns:p14="http://schemas.microsoft.com/office/powerpoint/2010/main" val="33459755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p:cNvGraphicFramePr>
            <a:graphicFrameLocks/>
          </p:cNvGraphicFramePr>
          <p:nvPr>
            <p:extLst>
              <p:ext uri="{D42A27DB-BD31-4B8C-83A1-F6EECF244321}">
                <p14:modId xmlns:p14="http://schemas.microsoft.com/office/powerpoint/2010/main" val="3855572624"/>
              </p:ext>
            </p:extLst>
          </p:nvPr>
        </p:nvGraphicFramePr>
        <p:xfrm>
          <a:off x="527120" y="1484784"/>
          <a:ext cx="7943797" cy="3631177"/>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875742" y="5115961"/>
            <a:ext cx="7246555" cy="584775"/>
          </a:xfrm>
          <a:prstGeom prst="rect">
            <a:avLst/>
          </a:prstGeom>
          <a:noFill/>
        </p:spPr>
        <p:txBody>
          <a:bodyPr wrap="square" rtlCol="0">
            <a:spAutoFit/>
          </a:bodyPr>
          <a:lstStyle/>
          <a:p>
            <a:pPr marL="285750" indent="-285750">
              <a:buFont typeface="Arial" panose="020B0604020202020204" pitchFamily="34" charset="0"/>
              <a:buChar char="•"/>
            </a:pPr>
            <a:r>
              <a:rPr lang="en-GB" sz="1600" dirty="0" smtClean="0">
                <a:ea typeface="Cambria Math"/>
              </a:rPr>
              <a:t>One of the main drivers of the NIIP is the </a:t>
            </a:r>
            <a:r>
              <a:rPr lang="en-GB" sz="1600" b="1" dirty="0" smtClean="0">
                <a:solidFill>
                  <a:schemeClr val="accent2"/>
                </a:solidFill>
                <a:ea typeface="Cambria Math"/>
              </a:rPr>
              <a:t>Sterling Exchange Rate</a:t>
            </a:r>
            <a:r>
              <a:rPr lang="en-GB" sz="1600" dirty="0" smtClean="0">
                <a:ea typeface="Cambria Math"/>
              </a:rPr>
              <a:t>:</a:t>
            </a:r>
          </a:p>
          <a:p>
            <a:r>
              <a:rPr lang="en-GB" sz="1600">
                <a:ea typeface="Cambria Math"/>
              </a:rPr>
              <a:t> </a:t>
            </a:r>
            <a:r>
              <a:rPr lang="en-GB" sz="1600" smtClean="0">
                <a:ea typeface="Cambria Math"/>
              </a:rPr>
              <a:t>     Assets denominated </a:t>
            </a:r>
            <a:r>
              <a:rPr lang="en-GB" sz="1600" dirty="0" smtClean="0">
                <a:ea typeface="Cambria Math"/>
              </a:rPr>
              <a:t>in foreign currencies increase when the pound depreciates</a:t>
            </a:r>
          </a:p>
        </p:txBody>
      </p:sp>
      <p:sp>
        <p:nvSpPr>
          <p:cNvPr id="7" name="TextBox 6"/>
          <p:cNvSpPr txBox="1"/>
          <p:nvPr/>
        </p:nvSpPr>
        <p:spPr>
          <a:xfrm>
            <a:off x="971600" y="426742"/>
            <a:ext cx="7344816" cy="461665"/>
          </a:xfrm>
          <a:prstGeom prst="rect">
            <a:avLst/>
          </a:prstGeom>
          <a:noFill/>
        </p:spPr>
        <p:txBody>
          <a:bodyPr wrap="square" rtlCol="0">
            <a:spAutoFit/>
          </a:bodyPr>
          <a:lstStyle/>
          <a:p>
            <a:r>
              <a:rPr lang="en-GB" sz="2400" b="1" dirty="0" smtClean="0"/>
              <a:t>The Real Effective </a:t>
            </a:r>
            <a:r>
              <a:rPr lang="en-GB" sz="2400" b="1" dirty="0"/>
              <a:t>E</a:t>
            </a:r>
            <a:r>
              <a:rPr lang="en-GB" sz="2400" b="1" dirty="0" smtClean="0"/>
              <a:t>xchange </a:t>
            </a:r>
            <a:r>
              <a:rPr lang="en-GB" sz="2400" b="1" dirty="0"/>
              <a:t>R</a:t>
            </a:r>
            <a:r>
              <a:rPr lang="en-GB" sz="2400" b="1" dirty="0" smtClean="0"/>
              <a:t>ate and the NIPP</a:t>
            </a:r>
          </a:p>
        </p:txBody>
      </p:sp>
      <p:sp>
        <p:nvSpPr>
          <p:cNvPr id="6" name="TextBox 5"/>
          <p:cNvSpPr txBox="1"/>
          <p:nvPr/>
        </p:nvSpPr>
        <p:spPr>
          <a:xfrm>
            <a:off x="3353594" y="3861048"/>
            <a:ext cx="714349" cy="646331"/>
          </a:xfrm>
          <a:prstGeom prst="rect">
            <a:avLst/>
          </a:prstGeom>
          <a:noFill/>
        </p:spPr>
        <p:txBody>
          <a:bodyPr wrap="square" rtlCol="0">
            <a:spAutoFit/>
          </a:bodyPr>
          <a:lstStyle/>
          <a:p>
            <a:r>
              <a:rPr lang="en-GB" dirty="0" smtClean="0">
                <a:solidFill>
                  <a:schemeClr val="accent1"/>
                </a:solidFill>
              </a:rPr>
              <a:t>NIIP (</a:t>
            </a:r>
            <a:r>
              <a:rPr lang="en-GB" dirty="0">
                <a:solidFill>
                  <a:schemeClr val="accent1"/>
                </a:solidFill>
              </a:rPr>
              <a:t>l</a:t>
            </a:r>
            <a:r>
              <a:rPr lang="en-GB" dirty="0" smtClean="0">
                <a:solidFill>
                  <a:schemeClr val="accent1"/>
                </a:solidFill>
              </a:rPr>
              <a:t>hs)</a:t>
            </a:r>
            <a:endParaRPr lang="en-GB" dirty="0">
              <a:solidFill>
                <a:schemeClr val="accent1"/>
              </a:solidFill>
            </a:endParaRPr>
          </a:p>
        </p:txBody>
      </p:sp>
      <p:sp>
        <p:nvSpPr>
          <p:cNvPr id="8" name="TextBox 7"/>
          <p:cNvSpPr txBox="1"/>
          <p:nvPr/>
        </p:nvSpPr>
        <p:spPr>
          <a:xfrm>
            <a:off x="5622351" y="1916832"/>
            <a:ext cx="1152128" cy="369332"/>
          </a:xfrm>
          <a:prstGeom prst="rect">
            <a:avLst/>
          </a:prstGeom>
          <a:noFill/>
        </p:spPr>
        <p:txBody>
          <a:bodyPr wrap="square" rtlCol="0">
            <a:spAutoFit/>
          </a:bodyPr>
          <a:lstStyle/>
          <a:p>
            <a:r>
              <a:rPr lang="en-GB" dirty="0" smtClean="0">
                <a:solidFill>
                  <a:schemeClr val="accent2"/>
                </a:solidFill>
              </a:rPr>
              <a:t>REER (</a:t>
            </a:r>
            <a:r>
              <a:rPr lang="en-GB" dirty="0" err="1" smtClean="0">
                <a:solidFill>
                  <a:schemeClr val="accent2"/>
                </a:solidFill>
              </a:rPr>
              <a:t>rhs</a:t>
            </a:r>
            <a:r>
              <a:rPr lang="en-GB" dirty="0" smtClean="0">
                <a:solidFill>
                  <a:schemeClr val="accent2"/>
                </a:solidFill>
              </a:rPr>
              <a:t>)</a:t>
            </a:r>
            <a:endParaRPr lang="en-GB" dirty="0">
              <a:solidFill>
                <a:schemeClr val="accent2"/>
              </a:solidFill>
            </a:endParaRPr>
          </a:p>
        </p:txBody>
      </p:sp>
      <p:sp>
        <p:nvSpPr>
          <p:cNvPr id="13" name="TextBox 12"/>
          <p:cNvSpPr txBox="1"/>
          <p:nvPr/>
        </p:nvSpPr>
        <p:spPr>
          <a:xfrm>
            <a:off x="539552" y="1228562"/>
            <a:ext cx="1152128" cy="338554"/>
          </a:xfrm>
          <a:prstGeom prst="rect">
            <a:avLst/>
          </a:prstGeom>
          <a:noFill/>
        </p:spPr>
        <p:txBody>
          <a:bodyPr wrap="square" rtlCol="0">
            <a:spAutoFit/>
          </a:bodyPr>
          <a:lstStyle/>
          <a:p>
            <a:r>
              <a:rPr lang="en-GB" sz="1600" dirty="0" smtClean="0">
                <a:solidFill>
                  <a:schemeClr val="accent2"/>
                </a:solidFill>
              </a:rPr>
              <a:t>% GDP</a:t>
            </a:r>
            <a:endParaRPr lang="en-GB" sz="1600" dirty="0">
              <a:solidFill>
                <a:schemeClr val="accent2"/>
              </a:solidFill>
            </a:endParaRPr>
          </a:p>
        </p:txBody>
      </p:sp>
      <p:sp>
        <p:nvSpPr>
          <p:cNvPr id="9" name="TextBox 8"/>
          <p:cNvSpPr txBox="1"/>
          <p:nvPr/>
        </p:nvSpPr>
        <p:spPr>
          <a:xfrm>
            <a:off x="1475656" y="1621165"/>
            <a:ext cx="1168910" cy="338554"/>
          </a:xfrm>
          <a:prstGeom prst="rect">
            <a:avLst/>
          </a:prstGeom>
          <a:noFill/>
        </p:spPr>
        <p:txBody>
          <a:bodyPr wrap="none" rtlCol="0">
            <a:spAutoFit/>
          </a:bodyPr>
          <a:lstStyle/>
          <a:p>
            <a:r>
              <a:rPr lang="en-GB" sz="1600" dirty="0" err="1" smtClean="0"/>
              <a:t>Corr</a:t>
            </a:r>
            <a:r>
              <a:rPr lang="en-GB" sz="1600" dirty="0" smtClean="0"/>
              <a:t> = -0.16</a:t>
            </a:r>
            <a:endParaRPr lang="en-GB" sz="1600" dirty="0"/>
          </a:p>
        </p:txBody>
      </p:sp>
      <p:sp>
        <p:nvSpPr>
          <p:cNvPr id="12" name="TextBox 11"/>
          <p:cNvSpPr txBox="1"/>
          <p:nvPr/>
        </p:nvSpPr>
        <p:spPr>
          <a:xfrm>
            <a:off x="7452320" y="1282611"/>
            <a:ext cx="1152128" cy="338554"/>
          </a:xfrm>
          <a:prstGeom prst="rect">
            <a:avLst/>
          </a:prstGeom>
          <a:noFill/>
        </p:spPr>
        <p:txBody>
          <a:bodyPr wrap="square" rtlCol="0">
            <a:spAutoFit/>
          </a:bodyPr>
          <a:lstStyle/>
          <a:p>
            <a:r>
              <a:rPr lang="en-GB" sz="1600" dirty="0" smtClean="0">
                <a:solidFill>
                  <a:schemeClr val="accent1"/>
                </a:solidFill>
              </a:rPr>
              <a:t>2010 = 100</a:t>
            </a:r>
            <a:endParaRPr lang="en-GB" sz="1600" dirty="0">
              <a:solidFill>
                <a:schemeClr val="accent1"/>
              </a:solidFill>
            </a:endParaRPr>
          </a:p>
        </p:txBody>
      </p:sp>
    </p:spTree>
    <p:extLst>
      <p:ext uri="{BB962C8B-B14F-4D97-AF65-F5344CB8AC3E}">
        <p14:creationId xmlns:p14="http://schemas.microsoft.com/office/powerpoint/2010/main" val="41572732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12354" y="4321114"/>
            <a:ext cx="7246555" cy="646331"/>
          </a:xfrm>
          <a:prstGeom prst="rect">
            <a:avLst/>
          </a:prstGeom>
          <a:noFill/>
        </p:spPr>
        <p:txBody>
          <a:bodyPr wrap="square" rtlCol="0">
            <a:spAutoFit/>
          </a:bodyPr>
          <a:lstStyle/>
          <a:p>
            <a:pPr marL="285750" indent="-285750">
              <a:buFont typeface="Arial" panose="020B0604020202020204" pitchFamily="34" charset="0"/>
              <a:buChar char="•"/>
            </a:pPr>
            <a:r>
              <a:rPr lang="en-GB" dirty="0" smtClean="0">
                <a:ea typeface="Cambria Math"/>
              </a:rPr>
              <a:t>The difference between the </a:t>
            </a:r>
            <a:r>
              <a:rPr lang="en-GB" i="1" dirty="0" smtClean="0">
                <a:ea typeface="Cambria Math"/>
              </a:rPr>
              <a:t>accumulation</a:t>
            </a:r>
            <a:r>
              <a:rPr lang="en-GB" dirty="0" smtClean="0">
                <a:ea typeface="Cambria Math"/>
              </a:rPr>
              <a:t> of the current account balance and the NIIP is due to </a:t>
            </a:r>
            <a:r>
              <a:rPr lang="en-GB" b="1" dirty="0" smtClean="0">
                <a:solidFill>
                  <a:schemeClr val="accent2"/>
                </a:solidFill>
                <a:ea typeface="Cambria Math"/>
              </a:rPr>
              <a:t>valuation changes</a:t>
            </a:r>
            <a:r>
              <a:rPr lang="en-GB" dirty="0" smtClean="0">
                <a:ea typeface="Cambria Math"/>
              </a:rPr>
              <a:t>.</a:t>
            </a:r>
            <a:endParaRPr lang="en-GB" b="1" dirty="0" smtClean="0">
              <a:solidFill>
                <a:schemeClr val="accent2"/>
              </a:solidFill>
              <a:ea typeface="Cambria Math"/>
            </a:endParaRPr>
          </a:p>
        </p:txBody>
      </p:sp>
      <p:sp>
        <p:nvSpPr>
          <p:cNvPr id="8" name="TextBox 7"/>
          <p:cNvSpPr txBox="1"/>
          <p:nvPr/>
        </p:nvSpPr>
        <p:spPr>
          <a:xfrm>
            <a:off x="971600" y="426742"/>
            <a:ext cx="7344816" cy="461665"/>
          </a:xfrm>
          <a:prstGeom prst="rect">
            <a:avLst/>
          </a:prstGeom>
          <a:noFill/>
        </p:spPr>
        <p:txBody>
          <a:bodyPr wrap="square" rtlCol="0">
            <a:spAutoFit/>
          </a:bodyPr>
          <a:lstStyle/>
          <a:p>
            <a:r>
              <a:rPr lang="en-GB" sz="2400" b="1" dirty="0" smtClean="0"/>
              <a:t>The International Investment Position (IIP)</a:t>
            </a:r>
          </a:p>
        </p:txBody>
      </p:sp>
      <p:sp>
        <p:nvSpPr>
          <p:cNvPr id="10" name="TextBox 9"/>
          <p:cNvSpPr txBox="1"/>
          <p:nvPr/>
        </p:nvSpPr>
        <p:spPr>
          <a:xfrm>
            <a:off x="906463" y="4950727"/>
            <a:ext cx="7246555" cy="923330"/>
          </a:xfrm>
          <a:prstGeom prst="rect">
            <a:avLst/>
          </a:prstGeom>
          <a:noFill/>
        </p:spPr>
        <p:txBody>
          <a:bodyPr wrap="square" rtlCol="0">
            <a:spAutoFit/>
          </a:bodyPr>
          <a:lstStyle/>
          <a:p>
            <a:pPr marL="285750" indent="-285750">
              <a:buFont typeface="Arial" panose="020B0604020202020204" pitchFamily="34" charset="0"/>
              <a:buChar char="•"/>
            </a:pPr>
            <a:r>
              <a:rPr lang="en-GB" dirty="0" smtClean="0">
                <a:ea typeface="Cambria Math"/>
              </a:rPr>
              <a:t>In the long run the NIIP tends to follow the trend of the current account balance accumulation, but in the short run it is highly dependent on </a:t>
            </a:r>
            <a:r>
              <a:rPr lang="en-GB" b="1" dirty="0" smtClean="0">
                <a:solidFill>
                  <a:schemeClr val="accent2"/>
                </a:solidFill>
                <a:ea typeface="Cambria Math"/>
              </a:rPr>
              <a:t>valuation shocks</a:t>
            </a:r>
            <a:r>
              <a:rPr lang="en-GB" dirty="0" smtClean="0">
                <a:ea typeface="Cambria Math"/>
              </a:rPr>
              <a:t>.</a:t>
            </a:r>
            <a:endParaRPr lang="en-GB" b="1" dirty="0" smtClean="0">
              <a:ea typeface="Cambria Math"/>
            </a:endParaRPr>
          </a:p>
        </p:txBody>
      </p:sp>
      <p:sp>
        <p:nvSpPr>
          <p:cNvPr id="2" name="TextBox 1"/>
          <p:cNvSpPr txBox="1"/>
          <p:nvPr/>
        </p:nvSpPr>
        <p:spPr>
          <a:xfrm>
            <a:off x="1619673" y="4083354"/>
            <a:ext cx="6696743" cy="276999"/>
          </a:xfrm>
          <a:prstGeom prst="rect">
            <a:avLst/>
          </a:prstGeom>
          <a:noFill/>
        </p:spPr>
        <p:txBody>
          <a:bodyPr wrap="square" rtlCol="0">
            <a:spAutoFit/>
          </a:bodyPr>
          <a:lstStyle/>
          <a:p>
            <a:pPr algn="r"/>
            <a:r>
              <a:rPr lang="en-GB" sz="1200" dirty="0" smtClean="0"/>
              <a:t>Source</a:t>
            </a:r>
            <a:r>
              <a:rPr lang="en-GB" sz="1200" dirty="0"/>
              <a:t>: </a:t>
            </a:r>
            <a:r>
              <a:rPr lang="en-GB" sz="1200" dirty="0" smtClean="0"/>
              <a:t>ONS </a:t>
            </a:r>
            <a:r>
              <a:rPr lang="en-GB" sz="1200" dirty="0"/>
              <a:t>Balance of Payments time series dataset (PNBP</a:t>
            </a:r>
            <a:r>
              <a:rPr lang="en-GB" sz="1200" dirty="0" smtClean="0"/>
              <a:t>) &amp; NIESR</a:t>
            </a:r>
            <a:endParaRPr lang="en-GB" sz="1200" dirty="0"/>
          </a:p>
        </p:txBody>
      </p:sp>
      <p:graphicFrame>
        <p:nvGraphicFramePr>
          <p:cNvPr id="12" name="Chart 11"/>
          <p:cNvGraphicFramePr>
            <a:graphicFrameLocks/>
          </p:cNvGraphicFramePr>
          <p:nvPr>
            <p:extLst>
              <p:ext uri="{D42A27DB-BD31-4B8C-83A1-F6EECF244321}">
                <p14:modId xmlns:p14="http://schemas.microsoft.com/office/powerpoint/2010/main" val="1338240298"/>
              </p:ext>
            </p:extLst>
          </p:nvPr>
        </p:nvGraphicFramePr>
        <p:xfrm>
          <a:off x="767730" y="1195387"/>
          <a:ext cx="7590458" cy="30264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288893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Arrow Connector 1"/>
          <p:cNvCxnSpPr/>
          <p:nvPr/>
        </p:nvCxnSpPr>
        <p:spPr>
          <a:xfrm flipH="1" flipV="1">
            <a:off x="1908817" y="1633315"/>
            <a:ext cx="2" cy="3627948"/>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 name="Straight Arrow Connector 2"/>
          <p:cNvCxnSpPr/>
          <p:nvPr/>
        </p:nvCxnSpPr>
        <p:spPr>
          <a:xfrm>
            <a:off x="1805023" y="5117247"/>
            <a:ext cx="4210905" cy="0"/>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H="1">
            <a:off x="2062781" y="2000613"/>
            <a:ext cx="3729428" cy="2990904"/>
          </a:xfrm>
          <a:prstGeom prst="straightConnector1">
            <a:avLst/>
          </a:prstGeom>
          <a:ln w="1905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659918" y="1643113"/>
            <a:ext cx="3293957" cy="369332"/>
          </a:xfrm>
          <a:prstGeom prst="rect">
            <a:avLst/>
          </a:prstGeom>
          <a:noFill/>
        </p:spPr>
        <p:txBody>
          <a:bodyPr wrap="square" rtlCol="0">
            <a:spAutoFit/>
          </a:bodyPr>
          <a:lstStyle/>
          <a:p>
            <a:r>
              <a:rPr lang="en-GB" dirty="0" smtClean="0">
                <a:solidFill>
                  <a:schemeClr val="accent1"/>
                </a:solidFill>
              </a:rPr>
              <a:t>Internal Balance</a:t>
            </a:r>
            <a:endParaRPr lang="en-GB" dirty="0">
              <a:solidFill>
                <a:schemeClr val="accent1"/>
              </a:solidFill>
            </a:endParaRPr>
          </a:p>
        </p:txBody>
      </p:sp>
      <p:sp>
        <p:nvSpPr>
          <p:cNvPr id="9" name="TextBox 8"/>
          <p:cNvSpPr txBox="1"/>
          <p:nvPr/>
        </p:nvSpPr>
        <p:spPr>
          <a:xfrm>
            <a:off x="977402" y="1614885"/>
            <a:ext cx="907082" cy="523220"/>
          </a:xfrm>
          <a:prstGeom prst="rect">
            <a:avLst/>
          </a:prstGeom>
          <a:noFill/>
        </p:spPr>
        <p:txBody>
          <a:bodyPr wrap="square" rtlCol="0">
            <a:spAutoFit/>
          </a:bodyPr>
          <a:lstStyle/>
          <a:p>
            <a:r>
              <a:rPr lang="en-GB" sz="1400" dirty="0" smtClean="0">
                <a:solidFill>
                  <a:schemeClr val="accent2">
                    <a:lumMod val="50000"/>
                  </a:schemeClr>
                </a:solidFill>
              </a:rPr>
              <a:t>Exchange</a:t>
            </a:r>
          </a:p>
          <a:p>
            <a:r>
              <a:rPr lang="en-GB" sz="1400" dirty="0" smtClean="0">
                <a:solidFill>
                  <a:schemeClr val="accent2">
                    <a:lumMod val="50000"/>
                  </a:schemeClr>
                </a:solidFill>
              </a:rPr>
              <a:t>Rate</a:t>
            </a:r>
          </a:p>
        </p:txBody>
      </p:sp>
      <p:sp>
        <p:nvSpPr>
          <p:cNvPr id="10" name="TextBox 9"/>
          <p:cNvSpPr txBox="1"/>
          <p:nvPr/>
        </p:nvSpPr>
        <p:spPr>
          <a:xfrm>
            <a:off x="5938745" y="4999653"/>
            <a:ext cx="1368152" cy="738664"/>
          </a:xfrm>
          <a:prstGeom prst="rect">
            <a:avLst/>
          </a:prstGeom>
          <a:noFill/>
        </p:spPr>
        <p:txBody>
          <a:bodyPr wrap="square" rtlCol="0">
            <a:spAutoFit/>
          </a:bodyPr>
          <a:lstStyle/>
          <a:p>
            <a:r>
              <a:rPr lang="en-GB" sz="1400" dirty="0" smtClean="0">
                <a:solidFill>
                  <a:schemeClr val="accent2">
                    <a:lumMod val="50000"/>
                  </a:schemeClr>
                </a:solidFill>
              </a:rPr>
              <a:t>Domestic Absorption/</a:t>
            </a:r>
          </a:p>
          <a:p>
            <a:r>
              <a:rPr lang="en-GB" sz="1400" dirty="0" smtClean="0">
                <a:solidFill>
                  <a:schemeClr val="accent2">
                    <a:lumMod val="50000"/>
                  </a:schemeClr>
                </a:solidFill>
              </a:rPr>
              <a:t>Expenditure</a:t>
            </a:r>
            <a:endParaRPr lang="en-GB" sz="1400" dirty="0">
              <a:solidFill>
                <a:schemeClr val="accent2">
                  <a:lumMod val="50000"/>
                </a:schemeClr>
              </a:solidFill>
            </a:endParaRPr>
          </a:p>
        </p:txBody>
      </p:sp>
      <p:sp>
        <p:nvSpPr>
          <p:cNvPr id="20" name="TextBox 19"/>
          <p:cNvSpPr txBox="1"/>
          <p:nvPr/>
        </p:nvSpPr>
        <p:spPr>
          <a:xfrm>
            <a:off x="4850563" y="3185679"/>
            <a:ext cx="1051173" cy="307777"/>
          </a:xfrm>
          <a:prstGeom prst="rect">
            <a:avLst/>
          </a:prstGeom>
          <a:noFill/>
        </p:spPr>
        <p:txBody>
          <a:bodyPr wrap="square" rtlCol="0">
            <a:spAutoFit/>
          </a:bodyPr>
          <a:lstStyle/>
          <a:p>
            <a:r>
              <a:rPr lang="en-GB" sz="1400" dirty="0" smtClean="0">
                <a:solidFill>
                  <a:schemeClr val="accent1"/>
                </a:solidFill>
              </a:rPr>
              <a:t>Inflation</a:t>
            </a:r>
            <a:endParaRPr lang="en-GB" sz="1400" dirty="0" smtClean="0"/>
          </a:p>
        </p:txBody>
      </p:sp>
      <p:sp>
        <p:nvSpPr>
          <p:cNvPr id="22" name="TextBox 21"/>
          <p:cNvSpPr txBox="1"/>
          <p:nvPr/>
        </p:nvSpPr>
        <p:spPr>
          <a:xfrm>
            <a:off x="2774617" y="2926678"/>
            <a:ext cx="1423673" cy="307777"/>
          </a:xfrm>
          <a:prstGeom prst="rect">
            <a:avLst/>
          </a:prstGeom>
          <a:noFill/>
        </p:spPr>
        <p:txBody>
          <a:bodyPr wrap="square" rtlCol="0">
            <a:spAutoFit/>
          </a:bodyPr>
          <a:lstStyle/>
          <a:p>
            <a:r>
              <a:rPr lang="en-GB" sz="1400" dirty="0" smtClean="0">
                <a:solidFill>
                  <a:schemeClr val="accent1"/>
                </a:solidFill>
              </a:rPr>
              <a:t>Unemployment</a:t>
            </a:r>
            <a:endParaRPr lang="en-GB" sz="1400" dirty="0" smtClean="0"/>
          </a:p>
        </p:txBody>
      </p:sp>
      <p:sp>
        <p:nvSpPr>
          <p:cNvPr id="11" name="TextBox 10"/>
          <p:cNvSpPr txBox="1"/>
          <p:nvPr/>
        </p:nvSpPr>
        <p:spPr>
          <a:xfrm>
            <a:off x="971600" y="426742"/>
            <a:ext cx="7344816" cy="461665"/>
          </a:xfrm>
          <a:prstGeom prst="rect">
            <a:avLst/>
          </a:prstGeom>
          <a:noFill/>
        </p:spPr>
        <p:txBody>
          <a:bodyPr wrap="square" rtlCol="0">
            <a:spAutoFit/>
          </a:bodyPr>
          <a:lstStyle/>
          <a:p>
            <a:r>
              <a:rPr lang="en-GB" sz="2400" b="1" dirty="0" smtClean="0"/>
              <a:t>The Salter-Swan Diagram</a:t>
            </a:r>
          </a:p>
        </p:txBody>
      </p:sp>
    </p:spTree>
    <p:extLst>
      <p:ext uri="{BB962C8B-B14F-4D97-AF65-F5344CB8AC3E}">
        <p14:creationId xmlns:p14="http://schemas.microsoft.com/office/powerpoint/2010/main" val="28251647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Arrow Connector 1"/>
          <p:cNvCxnSpPr/>
          <p:nvPr/>
        </p:nvCxnSpPr>
        <p:spPr>
          <a:xfrm flipH="1" flipV="1">
            <a:off x="1908817" y="1633315"/>
            <a:ext cx="2" cy="3627948"/>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 name="Straight Arrow Connector 2"/>
          <p:cNvCxnSpPr/>
          <p:nvPr/>
        </p:nvCxnSpPr>
        <p:spPr>
          <a:xfrm>
            <a:off x="1805023" y="5117247"/>
            <a:ext cx="4210905" cy="0"/>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flipH="1" flipV="1">
            <a:off x="2210221" y="1910319"/>
            <a:ext cx="3581988" cy="3081198"/>
          </a:xfrm>
          <a:prstGeom prst="straightConnector1">
            <a:avLst/>
          </a:prstGeom>
          <a:ln w="190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216882" y="1544548"/>
            <a:ext cx="1795159" cy="369332"/>
          </a:xfrm>
          <a:prstGeom prst="rect">
            <a:avLst/>
          </a:prstGeom>
          <a:noFill/>
        </p:spPr>
        <p:txBody>
          <a:bodyPr wrap="square" rtlCol="0">
            <a:spAutoFit/>
          </a:bodyPr>
          <a:lstStyle/>
          <a:p>
            <a:r>
              <a:rPr lang="en-GB" dirty="0" smtClean="0">
                <a:solidFill>
                  <a:schemeClr val="accent2"/>
                </a:solidFill>
              </a:rPr>
              <a:t>External Balance</a:t>
            </a:r>
            <a:endParaRPr lang="en-GB" dirty="0">
              <a:solidFill>
                <a:schemeClr val="accent2"/>
              </a:solidFill>
            </a:endParaRPr>
          </a:p>
        </p:txBody>
      </p:sp>
      <p:sp>
        <p:nvSpPr>
          <p:cNvPr id="9" name="TextBox 8"/>
          <p:cNvSpPr txBox="1"/>
          <p:nvPr/>
        </p:nvSpPr>
        <p:spPr>
          <a:xfrm>
            <a:off x="977402" y="1614885"/>
            <a:ext cx="907082" cy="523220"/>
          </a:xfrm>
          <a:prstGeom prst="rect">
            <a:avLst/>
          </a:prstGeom>
          <a:noFill/>
        </p:spPr>
        <p:txBody>
          <a:bodyPr wrap="square" rtlCol="0">
            <a:spAutoFit/>
          </a:bodyPr>
          <a:lstStyle/>
          <a:p>
            <a:r>
              <a:rPr lang="en-GB" sz="1400" dirty="0" smtClean="0">
                <a:solidFill>
                  <a:schemeClr val="accent2">
                    <a:lumMod val="50000"/>
                  </a:schemeClr>
                </a:solidFill>
              </a:rPr>
              <a:t>Exchange</a:t>
            </a:r>
          </a:p>
          <a:p>
            <a:r>
              <a:rPr lang="en-GB" sz="1400" dirty="0" smtClean="0">
                <a:solidFill>
                  <a:schemeClr val="accent2">
                    <a:lumMod val="50000"/>
                  </a:schemeClr>
                </a:solidFill>
              </a:rPr>
              <a:t>Rate</a:t>
            </a:r>
          </a:p>
        </p:txBody>
      </p:sp>
      <p:sp>
        <p:nvSpPr>
          <p:cNvPr id="10" name="TextBox 9"/>
          <p:cNvSpPr txBox="1"/>
          <p:nvPr/>
        </p:nvSpPr>
        <p:spPr>
          <a:xfrm>
            <a:off x="5938745" y="4999653"/>
            <a:ext cx="1368152" cy="738664"/>
          </a:xfrm>
          <a:prstGeom prst="rect">
            <a:avLst/>
          </a:prstGeom>
          <a:noFill/>
        </p:spPr>
        <p:txBody>
          <a:bodyPr wrap="square" rtlCol="0">
            <a:spAutoFit/>
          </a:bodyPr>
          <a:lstStyle/>
          <a:p>
            <a:r>
              <a:rPr lang="en-GB" sz="1400" dirty="0">
                <a:solidFill>
                  <a:schemeClr val="accent2">
                    <a:lumMod val="50000"/>
                  </a:schemeClr>
                </a:solidFill>
              </a:rPr>
              <a:t>Domestic Absorption/</a:t>
            </a:r>
          </a:p>
          <a:p>
            <a:r>
              <a:rPr lang="en-GB" sz="1400" dirty="0">
                <a:solidFill>
                  <a:schemeClr val="accent2">
                    <a:lumMod val="50000"/>
                  </a:schemeClr>
                </a:solidFill>
              </a:rPr>
              <a:t>Expenditure</a:t>
            </a:r>
          </a:p>
        </p:txBody>
      </p:sp>
      <p:sp>
        <p:nvSpPr>
          <p:cNvPr id="21" name="TextBox 20"/>
          <p:cNvSpPr txBox="1"/>
          <p:nvPr/>
        </p:nvSpPr>
        <p:spPr>
          <a:xfrm>
            <a:off x="4477986" y="2636912"/>
            <a:ext cx="1441659" cy="307777"/>
          </a:xfrm>
          <a:prstGeom prst="rect">
            <a:avLst/>
          </a:prstGeom>
          <a:noFill/>
        </p:spPr>
        <p:txBody>
          <a:bodyPr wrap="square" rtlCol="0">
            <a:spAutoFit/>
          </a:bodyPr>
          <a:lstStyle/>
          <a:p>
            <a:r>
              <a:rPr lang="en-GB" sz="1400" dirty="0" smtClean="0">
                <a:solidFill>
                  <a:schemeClr val="accent2"/>
                </a:solidFill>
              </a:rPr>
              <a:t>CA deficit</a:t>
            </a:r>
            <a:endParaRPr lang="en-GB" sz="1400" dirty="0">
              <a:solidFill>
                <a:schemeClr val="accent2"/>
              </a:solidFill>
            </a:endParaRPr>
          </a:p>
        </p:txBody>
      </p:sp>
      <p:sp>
        <p:nvSpPr>
          <p:cNvPr id="22" name="TextBox 21"/>
          <p:cNvSpPr txBox="1"/>
          <p:nvPr/>
        </p:nvSpPr>
        <p:spPr>
          <a:xfrm>
            <a:off x="2707942" y="3496065"/>
            <a:ext cx="1423673" cy="523220"/>
          </a:xfrm>
          <a:prstGeom prst="rect">
            <a:avLst/>
          </a:prstGeom>
          <a:noFill/>
        </p:spPr>
        <p:txBody>
          <a:bodyPr wrap="square" rtlCol="0">
            <a:spAutoFit/>
          </a:bodyPr>
          <a:lstStyle/>
          <a:p>
            <a:endParaRPr lang="en-GB" sz="1400" dirty="0" smtClean="0"/>
          </a:p>
          <a:p>
            <a:r>
              <a:rPr lang="en-GB" sz="1400" dirty="0" smtClean="0">
                <a:solidFill>
                  <a:schemeClr val="accent2"/>
                </a:solidFill>
              </a:rPr>
              <a:t>CA surplus</a:t>
            </a:r>
            <a:endParaRPr lang="en-GB" sz="1400" dirty="0">
              <a:solidFill>
                <a:schemeClr val="accent2"/>
              </a:solidFill>
            </a:endParaRPr>
          </a:p>
        </p:txBody>
      </p:sp>
      <p:sp>
        <p:nvSpPr>
          <p:cNvPr id="11" name="TextBox 10"/>
          <p:cNvSpPr txBox="1"/>
          <p:nvPr/>
        </p:nvSpPr>
        <p:spPr>
          <a:xfrm>
            <a:off x="971600" y="426742"/>
            <a:ext cx="7344816" cy="461665"/>
          </a:xfrm>
          <a:prstGeom prst="rect">
            <a:avLst/>
          </a:prstGeom>
          <a:noFill/>
        </p:spPr>
        <p:txBody>
          <a:bodyPr wrap="square" rtlCol="0">
            <a:spAutoFit/>
          </a:bodyPr>
          <a:lstStyle/>
          <a:p>
            <a:r>
              <a:rPr lang="en-GB" sz="2400" b="1" dirty="0" smtClean="0"/>
              <a:t>The Salter-Swan Diagram</a:t>
            </a:r>
          </a:p>
        </p:txBody>
      </p:sp>
    </p:spTree>
    <p:extLst>
      <p:ext uri="{BB962C8B-B14F-4D97-AF65-F5344CB8AC3E}">
        <p14:creationId xmlns:p14="http://schemas.microsoft.com/office/powerpoint/2010/main" val="29596314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Arrow Connector 1"/>
          <p:cNvCxnSpPr/>
          <p:nvPr/>
        </p:nvCxnSpPr>
        <p:spPr>
          <a:xfrm flipH="1" flipV="1">
            <a:off x="1908817" y="1633315"/>
            <a:ext cx="2" cy="3627948"/>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 name="Straight Arrow Connector 2"/>
          <p:cNvCxnSpPr/>
          <p:nvPr/>
        </p:nvCxnSpPr>
        <p:spPr>
          <a:xfrm>
            <a:off x="1805023" y="5117247"/>
            <a:ext cx="4210905" cy="0"/>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flipH="1" flipV="1">
            <a:off x="2210221" y="1910319"/>
            <a:ext cx="3581988" cy="3081198"/>
          </a:xfrm>
          <a:prstGeom prst="straightConnector1">
            <a:avLst/>
          </a:prstGeom>
          <a:ln w="190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H="1">
            <a:off x="2062781" y="2000613"/>
            <a:ext cx="3729428" cy="2990904"/>
          </a:xfrm>
          <a:prstGeom prst="straightConnector1">
            <a:avLst/>
          </a:prstGeom>
          <a:ln w="1905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216882" y="1544548"/>
            <a:ext cx="1795159" cy="369332"/>
          </a:xfrm>
          <a:prstGeom prst="rect">
            <a:avLst/>
          </a:prstGeom>
          <a:noFill/>
        </p:spPr>
        <p:txBody>
          <a:bodyPr wrap="square" rtlCol="0">
            <a:spAutoFit/>
          </a:bodyPr>
          <a:lstStyle/>
          <a:p>
            <a:r>
              <a:rPr lang="en-GB" dirty="0" smtClean="0">
                <a:solidFill>
                  <a:schemeClr val="accent2"/>
                </a:solidFill>
              </a:rPr>
              <a:t>External Balance</a:t>
            </a:r>
            <a:endParaRPr lang="en-GB" dirty="0">
              <a:solidFill>
                <a:schemeClr val="accent2"/>
              </a:solidFill>
            </a:endParaRPr>
          </a:p>
        </p:txBody>
      </p:sp>
      <p:sp>
        <p:nvSpPr>
          <p:cNvPr id="7" name="TextBox 6"/>
          <p:cNvSpPr txBox="1"/>
          <p:nvPr/>
        </p:nvSpPr>
        <p:spPr>
          <a:xfrm>
            <a:off x="5659918" y="1643113"/>
            <a:ext cx="3293957" cy="369332"/>
          </a:xfrm>
          <a:prstGeom prst="rect">
            <a:avLst/>
          </a:prstGeom>
          <a:noFill/>
        </p:spPr>
        <p:txBody>
          <a:bodyPr wrap="square" rtlCol="0">
            <a:spAutoFit/>
          </a:bodyPr>
          <a:lstStyle/>
          <a:p>
            <a:r>
              <a:rPr lang="en-GB" dirty="0" smtClean="0">
                <a:solidFill>
                  <a:schemeClr val="accent1"/>
                </a:solidFill>
              </a:rPr>
              <a:t>Internal Balance</a:t>
            </a:r>
            <a:endParaRPr lang="en-GB" dirty="0">
              <a:solidFill>
                <a:schemeClr val="accent1"/>
              </a:solidFill>
            </a:endParaRPr>
          </a:p>
        </p:txBody>
      </p:sp>
      <p:sp>
        <p:nvSpPr>
          <p:cNvPr id="9" name="TextBox 8"/>
          <p:cNvSpPr txBox="1"/>
          <p:nvPr/>
        </p:nvSpPr>
        <p:spPr>
          <a:xfrm>
            <a:off x="977402" y="1614885"/>
            <a:ext cx="907082" cy="523220"/>
          </a:xfrm>
          <a:prstGeom prst="rect">
            <a:avLst/>
          </a:prstGeom>
          <a:noFill/>
        </p:spPr>
        <p:txBody>
          <a:bodyPr wrap="square" rtlCol="0">
            <a:spAutoFit/>
          </a:bodyPr>
          <a:lstStyle/>
          <a:p>
            <a:r>
              <a:rPr lang="en-GB" sz="1400" dirty="0" smtClean="0">
                <a:solidFill>
                  <a:schemeClr val="accent2">
                    <a:lumMod val="50000"/>
                  </a:schemeClr>
                </a:solidFill>
              </a:rPr>
              <a:t>Exchange</a:t>
            </a:r>
          </a:p>
          <a:p>
            <a:r>
              <a:rPr lang="en-GB" sz="1400" dirty="0" smtClean="0">
                <a:solidFill>
                  <a:schemeClr val="accent2">
                    <a:lumMod val="50000"/>
                  </a:schemeClr>
                </a:solidFill>
              </a:rPr>
              <a:t>Rate</a:t>
            </a:r>
          </a:p>
        </p:txBody>
      </p:sp>
      <p:sp>
        <p:nvSpPr>
          <p:cNvPr id="10" name="TextBox 9"/>
          <p:cNvSpPr txBox="1"/>
          <p:nvPr/>
        </p:nvSpPr>
        <p:spPr>
          <a:xfrm>
            <a:off x="5938745" y="4999653"/>
            <a:ext cx="1368152" cy="738664"/>
          </a:xfrm>
          <a:prstGeom prst="rect">
            <a:avLst/>
          </a:prstGeom>
          <a:noFill/>
        </p:spPr>
        <p:txBody>
          <a:bodyPr wrap="square" rtlCol="0">
            <a:spAutoFit/>
          </a:bodyPr>
          <a:lstStyle/>
          <a:p>
            <a:r>
              <a:rPr lang="en-GB" sz="1400" dirty="0">
                <a:solidFill>
                  <a:schemeClr val="accent2">
                    <a:lumMod val="50000"/>
                  </a:schemeClr>
                </a:solidFill>
              </a:rPr>
              <a:t>Domestic Absorption/</a:t>
            </a:r>
          </a:p>
          <a:p>
            <a:r>
              <a:rPr lang="en-GB" sz="1400" dirty="0">
                <a:solidFill>
                  <a:schemeClr val="accent2">
                    <a:lumMod val="50000"/>
                  </a:schemeClr>
                </a:solidFill>
              </a:rPr>
              <a:t>Expenditure</a:t>
            </a:r>
          </a:p>
        </p:txBody>
      </p:sp>
      <p:sp>
        <p:nvSpPr>
          <p:cNvPr id="19" name="TextBox 18"/>
          <p:cNvSpPr txBox="1"/>
          <p:nvPr/>
        </p:nvSpPr>
        <p:spPr>
          <a:xfrm>
            <a:off x="3486454" y="4088845"/>
            <a:ext cx="1051173" cy="523220"/>
          </a:xfrm>
          <a:prstGeom prst="rect">
            <a:avLst/>
          </a:prstGeom>
          <a:noFill/>
        </p:spPr>
        <p:txBody>
          <a:bodyPr wrap="square" rtlCol="0">
            <a:spAutoFit/>
          </a:bodyPr>
          <a:lstStyle/>
          <a:p>
            <a:r>
              <a:rPr lang="en-GB" sz="1400" dirty="0" smtClean="0">
                <a:solidFill>
                  <a:schemeClr val="accent1"/>
                </a:solidFill>
              </a:rPr>
              <a:t>Inflation</a:t>
            </a:r>
            <a:r>
              <a:rPr lang="en-GB" sz="1400" dirty="0" smtClean="0"/>
              <a:t> / </a:t>
            </a:r>
          </a:p>
          <a:p>
            <a:r>
              <a:rPr lang="en-GB" sz="1400" dirty="0" smtClean="0">
                <a:solidFill>
                  <a:schemeClr val="accent2"/>
                </a:solidFill>
              </a:rPr>
              <a:t>CA surplus</a:t>
            </a:r>
            <a:endParaRPr lang="en-GB" sz="1400" dirty="0">
              <a:solidFill>
                <a:schemeClr val="accent2"/>
              </a:solidFill>
            </a:endParaRPr>
          </a:p>
        </p:txBody>
      </p:sp>
      <p:sp>
        <p:nvSpPr>
          <p:cNvPr id="20" name="TextBox 19"/>
          <p:cNvSpPr txBox="1"/>
          <p:nvPr/>
        </p:nvSpPr>
        <p:spPr>
          <a:xfrm>
            <a:off x="4850563" y="3185679"/>
            <a:ext cx="1051173" cy="523220"/>
          </a:xfrm>
          <a:prstGeom prst="rect">
            <a:avLst/>
          </a:prstGeom>
          <a:noFill/>
        </p:spPr>
        <p:txBody>
          <a:bodyPr wrap="square" rtlCol="0">
            <a:spAutoFit/>
          </a:bodyPr>
          <a:lstStyle/>
          <a:p>
            <a:r>
              <a:rPr lang="en-GB" sz="1400" dirty="0" smtClean="0">
                <a:solidFill>
                  <a:schemeClr val="accent1"/>
                </a:solidFill>
              </a:rPr>
              <a:t>Inflation</a:t>
            </a:r>
            <a:r>
              <a:rPr lang="en-GB" sz="1400" dirty="0" smtClean="0"/>
              <a:t> / </a:t>
            </a:r>
          </a:p>
          <a:p>
            <a:r>
              <a:rPr lang="en-GB" sz="1400" dirty="0" smtClean="0">
                <a:solidFill>
                  <a:schemeClr val="accent2"/>
                </a:solidFill>
              </a:rPr>
              <a:t>CA </a:t>
            </a:r>
            <a:r>
              <a:rPr lang="en-GB" sz="1400" dirty="0">
                <a:solidFill>
                  <a:schemeClr val="accent2"/>
                </a:solidFill>
              </a:rPr>
              <a:t>d</a:t>
            </a:r>
            <a:r>
              <a:rPr lang="en-GB" sz="1400" dirty="0" smtClean="0">
                <a:solidFill>
                  <a:schemeClr val="accent2"/>
                </a:solidFill>
              </a:rPr>
              <a:t>eficit</a:t>
            </a:r>
            <a:endParaRPr lang="en-GB" sz="1400" dirty="0">
              <a:solidFill>
                <a:schemeClr val="accent2"/>
              </a:solidFill>
            </a:endParaRPr>
          </a:p>
        </p:txBody>
      </p:sp>
      <p:sp>
        <p:nvSpPr>
          <p:cNvPr id="21" name="TextBox 20"/>
          <p:cNvSpPr txBox="1"/>
          <p:nvPr/>
        </p:nvSpPr>
        <p:spPr>
          <a:xfrm>
            <a:off x="3419779" y="2235687"/>
            <a:ext cx="1441659" cy="523220"/>
          </a:xfrm>
          <a:prstGeom prst="rect">
            <a:avLst/>
          </a:prstGeom>
          <a:noFill/>
        </p:spPr>
        <p:txBody>
          <a:bodyPr wrap="square" rtlCol="0">
            <a:spAutoFit/>
          </a:bodyPr>
          <a:lstStyle/>
          <a:p>
            <a:r>
              <a:rPr lang="en-GB" sz="1400" dirty="0" smtClean="0">
                <a:solidFill>
                  <a:schemeClr val="accent1"/>
                </a:solidFill>
              </a:rPr>
              <a:t>Unemployment</a:t>
            </a:r>
            <a:r>
              <a:rPr lang="en-GB" sz="1400" dirty="0" smtClean="0"/>
              <a:t>/ </a:t>
            </a:r>
          </a:p>
          <a:p>
            <a:r>
              <a:rPr lang="en-GB" sz="1400" dirty="0" smtClean="0">
                <a:solidFill>
                  <a:schemeClr val="accent2"/>
                </a:solidFill>
              </a:rPr>
              <a:t>CA deficit</a:t>
            </a:r>
            <a:endParaRPr lang="en-GB" sz="1400" dirty="0">
              <a:solidFill>
                <a:schemeClr val="accent2"/>
              </a:solidFill>
            </a:endParaRPr>
          </a:p>
        </p:txBody>
      </p:sp>
      <p:sp>
        <p:nvSpPr>
          <p:cNvPr id="22" name="TextBox 21"/>
          <p:cNvSpPr txBox="1"/>
          <p:nvPr/>
        </p:nvSpPr>
        <p:spPr>
          <a:xfrm>
            <a:off x="2062781" y="3234455"/>
            <a:ext cx="1423673" cy="523220"/>
          </a:xfrm>
          <a:prstGeom prst="rect">
            <a:avLst/>
          </a:prstGeom>
          <a:noFill/>
        </p:spPr>
        <p:txBody>
          <a:bodyPr wrap="square" rtlCol="0">
            <a:spAutoFit/>
          </a:bodyPr>
          <a:lstStyle/>
          <a:p>
            <a:r>
              <a:rPr lang="en-GB" sz="1400" dirty="0" smtClean="0">
                <a:solidFill>
                  <a:schemeClr val="accent1"/>
                </a:solidFill>
              </a:rPr>
              <a:t>Unemployment</a:t>
            </a:r>
            <a:r>
              <a:rPr lang="en-GB" sz="1400" dirty="0" smtClean="0"/>
              <a:t>/ </a:t>
            </a:r>
          </a:p>
          <a:p>
            <a:r>
              <a:rPr lang="en-GB" sz="1400" dirty="0" smtClean="0">
                <a:solidFill>
                  <a:schemeClr val="accent2"/>
                </a:solidFill>
              </a:rPr>
              <a:t>CA surplus</a:t>
            </a:r>
            <a:endParaRPr lang="en-GB" sz="1400" dirty="0">
              <a:solidFill>
                <a:schemeClr val="accent2"/>
              </a:solidFill>
            </a:endParaRPr>
          </a:p>
        </p:txBody>
      </p:sp>
      <p:sp>
        <p:nvSpPr>
          <p:cNvPr id="14" name="TextBox 13"/>
          <p:cNvSpPr txBox="1"/>
          <p:nvPr/>
        </p:nvSpPr>
        <p:spPr>
          <a:xfrm>
            <a:off x="971600" y="426742"/>
            <a:ext cx="7344816" cy="461665"/>
          </a:xfrm>
          <a:prstGeom prst="rect">
            <a:avLst/>
          </a:prstGeom>
          <a:noFill/>
        </p:spPr>
        <p:txBody>
          <a:bodyPr wrap="square" rtlCol="0">
            <a:spAutoFit/>
          </a:bodyPr>
          <a:lstStyle/>
          <a:p>
            <a:r>
              <a:rPr lang="en-GB" sz="2400" b="1" dirty="0" smtClean="0"/>
              <a:t>The Salter-Swan Diagram</a:t>
            </a:r>
          </a:p>
        </p:txBody>
      </p:sp>
    </p:spTree>
    <p:extLst>
      <p:ext uri="{BB962C8B-B14F-4D97-AF65-F5344CB8AC3E}">
        <p14:creationId xmlns:p14="http://schemas.microsoft.com/office/powerpoint/2010/main" val="39855710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55577" y="426742"/>
            <a:ext cx="7930826" cy="461665"/>
          </a:xfrm>
          <a:prstGeom prst="rect">
            <a:avLst/>
          </a:prstGeom>
          <a:noFill/>
        </p:spPr>
        <p:txBody>
          <a:bodyPr wrap="square" rtlCol="0">
            <a:spAutoFit/>
          </a:bodyPr>
          <a:lstStyle/>
          <a:p>
            <a:r>
              <a:rPr lang="en-GB" sz="2400" b="1" dirty="0" smtClean="0"/>
              <a:t>Real growth and the current account-to-GDP ratio</a:t>
            </a:r>
          </a:p>
        </p:txBody>
      </p:sp>
      <p:cxnSp>
        <p:nvCxnSpPr>
          <p:cNvPr id="6" name="Straight Arrow Connector 5"/>
          <p:cNvCxnSpPr/>
          <p:nvPr/>
        </p:nvCxnSpPr>
        <p:spPr>
          <a:xfrm flipH="1" flipV="1">
            <a:off x="1908817" y="1633315"/>
            <a:ext cx="2" cy="3627948"/>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805023" y="5117247"/>
            <a:ext cx="4210905" cy="0"/>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flipV="1">
            <a:off x="2210221" y="1910319"/>
            <a:ext cx="3581988" cy="3081198"/>
          </a:xfrm>
          <a:prstGeom prst="straightConnector1">
            <a:avLst/>
          </a:prstGeom>
          <a:ln w="190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2062781" y="2000613"/>
            <a:ext cx="3729428" cy="2990904"/>
          </a:xfrm>
          <a:prstGeom prst="straightConnector1">
            <a:avLst/>
          </a:prstGeom>
          <a:ln w="1905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216882" y="1544548"/>
            <a:ext cx="1795159" cy="369332"/>
          </a:xfrm>
          <a:prstGeom prst="rect">
            <a:avLst/>
          </a:prstGeom>
          <a:noFill/>
        </p:spPr>
        <p:txBody>
          <a:bodyPr wrap="square" rtlCol="0">
            <a:spAutoFit/>
          </a:bodyPr>
          <a:lstStyle/>
          <a:p>
            <a:r>
              <a:rPr lang="en-GB" dirty="0" smtClean="0">
                <a:solidFill>
                  <a:schemeClr val="accent2"/>
                </a:solidFill>
              </a:rPr>
              <a:t>External Balance</a:t>
            </a:r>
            <a:endParaRPr lang="en-GB" dirty="0">
              <a:solidFill>
                <a:schemeClr val="accent2"/>
              </a:solidFill>
            </a:endParaRPr>
          </a:p>
        </p:txBody>
      </p:sp>
      <p:sp>
        <p:nvSpPr>
          <p:cNvPr id="11" name="TextBox 10"/>
          <p:cNvSpPr txBox="1"/>
          <p:nvPr/>
        </p:nvSpPr>
        <p:spPr>
          <a:xfrm>
            <a:off x="5659918" y="1643113"/>
            <a:ext cx="3293957" cy="369332"/>
          </a:xfrm>
          <a:prstGeom prst="rect">
            <a:avLst/>
          </a:prstGeom>
          <a:noFill/>
        </p:spPr>
        <p:txBody>
          <a:bodyPr wrap="square" rtlCol="0">
            <a:spAutoFit/>
          </a:bodyPr>
          <a:lstStyle/>
          <a:p>
            <a:r>
              <a:rPr lang="en-GB" dirty="0" smtClean="0">
                <a:solidFill>
                  <a:schemeClr val="accent1"/>
                </a:solidFill>
              </a:rPr>
              <a:t>Internal Balance</a:t>
            </a:r>
            <a:endParaRPr lang="en-GB" dirty="0">
              <a:solidFill>
                <a:schemeClr val="accent1"/>
              </a:solidFill>
            </a:endParaRPr>
          </a:p>
        </p:txBody>
      </p:sp>
      <p:sp>
        <p:nvSpPr>
          <p:cNvPr id="12" name="TextBox 11"/>
          <p:cNvSpPr txBox="1"/>
          <p:nvPr/>
        </p:nvSpPr>
        <p:spPr>
          <a:xfrm>
            <a:off x="977402" y="1614885"/>
            <a:ext cx="907082" cy="738664"/>
          </a:xfrm>
          <a:prstGeom prst="rect">
            <a:avLst/>
          </a:prstGeom>
          <a:noFill/>
        </p:spPr>
        <p:txBody>
          <a:bodyPr wrap="square" rtlCol="0">
            <a:spAutoFit/>
          </a:bodyPr>
          <a:lstStyle/>
          <a:p>
            <a:r>
              <a:rPr lang="en-GB" sz="1400" dirty="0" smtClean="0">
                <a:solidFill>
                  <a:schemeClr val="accent2">
                    <a:lumMod val="50000"/>
                  </a:schemeClr>
                </a:solidFill>
              </a:rPr>
              <a:t>Real Exchange</a:t>
            </a:r>
          </a:p>
          <a:p>
            <a:r>
              <a:rPr lang="en-GB" sz="1400" dirty="0" smtClean="0">
                <a:solidFill>
                  <a:schemeClr val="accent2">
                    <a:lumMod val="50000"/>
                  </a:schemeClr>
                </a:solidFill>
              </a:rPr>
              <a:t>Rate</a:t>
            </a:r>
          </a:p>
        </p:txBody>
      </p:sp>
      <p:sp>
        <p:nvSpPr>
          <p:cNvPr id="13" name="TextBox 12"/>
          <p:cNvSpPr txBox="1"/>
          <p:nvPr/>
        </p:nvSpPr>
        <p:spPr>
          <a:xfrm>
            <a:off x="5938745" y="4999653"/>
            <a:ext cx="1368152" cy="738664"/>
          </a:xfrm>
          <a:prstGeom prst="rect">
            <a:avLst/>
          </a:prstGeom>
          <a:noFill/>
        </p:spPr>
        <p:txBody>
          <a:bodyPr wrap="square" rtlCol="0">
            <a:spAutoFit/>
          </a:bodyPr>
          <a:lstStyle/>
          <a:p>
            <a:r>
              <a:rPr lang="en-GB" sz="1400" dirty="0">
                <a:solidFill>
                  <a:schemeClr val="accent2">
                    <a:lumMod val="50000"/>
                  </a:schemeClr>
                </a:solidFill>
              </a:rPr>
              <a:t>Domestic Absorption/</a:t>
            </a:r>
          </a:p>
          <a:p>
            <a:r>
              <a:rPr lang="en-GB" sz="1400" dirty="0">
                <a:solidFill>
                  <a:schemeClr val="accent2">
                    <a:lumMod val="50000"/>
                  </a:schemeClr>
                </a:solidFill>
              </a:rPr>
              <a:t>Expenditure</a:t>
            </a:r>
          </a:p>
        </p:txBody>
      </p:sp>
      <p:sp>
        <p:nvSpPr>
          <p:cNvPr id="14" name="TextBox 13"/>
          <p:cNvSpPr txBox="1"/>
          <p:nvPr/>
        </p:nvSpPr>
        <p:spPr>
          <a:xfrm>
            <a:off x="3475628" y="4476433"/>
            <a:ext cx="1051173" cy="523220"/>
          </a:xfrm>
          <a:prstGeom prst="rect">
            <a:avLst/>
          </a:prstGeom>
          <a:noFill/>
        </p:spPr>
        <p:txBody>
          <a:bodyPr wrap="square" rtlCol="0">
            <a:spAutoFit/>
          </a:bodyPr>
          <a:lstStyle/>
          <a:p>
            <a:r>
              <a:rPr lang="en-GB" sz="1400" dirty="0" smtClean="0">
                <a:solidFill>
                  <a:schemeClr val="accent1"/>
                </a:solidFill>
              </a:rPr>
              <a:t>Inflation</a:t>
            </a:r>
            <a:r>
              <a:rPr lang="en-GB" sz="1400" dirty="0" smtClean="0"/>
              <a:t> / </a:t>
            </a:r>
          </a:p>
          <a:p>
            <a:r>
              <a:rPr lang="en-GB" sz="1400" dirty="0" smtClean="0">
                <a:solidFill>
                  <a:schemeClr val="accent2"/>
                </a:solidFill>
              </a:rPr>
              <a:t>CA surplus</a:t>
            </a:r>
            <a:endParaRPr lang="en-GB" sz="1400" dirty="0">
              <a:solidFill>
                <a:schemeClr val="accent2"/>
              </a:solidFill>
            </a:endParaRPr>
          </a:p>
        </p:txBody>
      </p:sp>
      <p:sp>
        <p:nvSpPr>
          <p:cNvPr id="15" name="TextBox 14"/>
          <p:cNvSpPr txBox="1"/>
          <p:nvPr/>
        </p:nvSpPr>
        <p:spPr>
          <a:xfrm>
            <a:off x="4850563" y="3185679"/>
            <a:ext cx="1051173" cy="523220"/>
          </a:xfrm>
          <a:prstGeom prst="rect">
            <a:avLst/>
          </a:prstGeom>
          <a:noFill/>
        </p:spPr>
        <p:txBody>
          <a:bodyPr wrap="square" rtlCol="0">
            <a:spAutoFit/>
          </a:bodyPr>
          <a:lstStyle/>
          <a:p>
            <a:r>
              <a:rPr lang="en-GB" sz="1400" dirty="0" smtClean="0">
                <a:solidFill>
                  <a:schemeClr val="accent1"/>
                </a:solidFill>
              </a:rPr>
              <a:t>Inflation</a:t>
            </a:r>
            <a:r>
              <a:rPr lang="en-GB" sz="1400" dirty="0" smtClean="0"/>
              <a:t> / </a:t>
            </a:r>
          </a:p>
          <a:p>
            <a:r>
              <a:rPr lang="en-GB" sz="1400" dirty="0" smtClean="0">
                <a:solidFill>
                  <a:schemeClr val="accent2"/>
                </a:solidFill>
              </a:rPr>
              <a:t>CA </a:t>
            </a:r>
            <a:r>
              <a:rPr lang="en-GB" sz="1400" dirty="0">
                <a:solidFill>
                  <a:schemeClr val="accent2"/>
                </a:solidFill>
              </a:rPr>
              <a:t>d</a:t>
            </a:r>
            <a:r>
              <a:rPr lang="en-GB" sz="1400" dirty="0" smtClean="0">
                <a:solidFill>
                  <a:schemeClr val="accent2"/>
                </a:solidFill>
              </a:rPr>
              <a:t>eficit</a:t>
            </a:r>
            <a:endParaRPr lang="en-GB" sz="1400" dirty="0">
              <a:solidFill>
                <a:schemeClr val="accent2"/>
              </a:solidFill>
            </a:endParaRPr>
          </a:p>
        </p:txBody>
      </p:sp>
      <p:sp>
        <p:nvSpPr>
          <p:cNvPr id="16" name="TextBox 15"/>
          <p:cNvSpPr txBox="1"/>
          <p:nvPr/>
        </p:nvSpPr>
        <p:spPr>
          <a:xfrm>
            <a:off x="3419779" y="2235687"/>
            <a:ext cx="1441659" cy="523220"/>
          </a:xfrm>
          <a:prstGeom prst="rect">
            <a:avLst/>
          </a:prstGeom>
          <a:noFill/>
        </p:spPr>
        <p:txBody>
          <a:bodyPr wrap="square" rtlCol="0">
            <a:spAutoFit/>
          </a:bodyPr>
          <a:lstStyle/>
          <a:p>
            <a:r>
              <a:rPr lang="en-GB" sz="1400" dirty="0" smtClean="0">
                <a:solidFill>
                  <a:schemeClr val="accent1"/>
                </a:solidFill>
              </a:rPr>
              <a:t>Unemployment</a:t>
            </a:r>
            <a:r>
              <a:rPr lang="en-GB" sz="1400" dirty="0" smtClean="0"/>
              <a:t>/ </a:t>
            </a:r>
          </a:p>
          <a:p>
            <a:r>
              <a:rPr lang="en-GB" sz="1400" dirty="0" smtClean="0">
                <a:solidFill>
                  <a:schemeClr val="accent2"/>
                </a:solidFill>
              </a:rPr>
              <a:t>CA deficit</a:t>
            </a:r>
            <a:endParaRPr lang="en-GB" sz="1400" dirty="0">
              <a:solidFill>
                <a:schemeClr val="accent2"/>
              </a:solidFill>
            </a:endParaRPr>
          </a:p>
        </p:txBody>
      </p:sp>
      <p:sp>
        <p:nvSpPr>
          <p:cNvPr id="17" name="TextBox 16"/>
          <p:cNvSpPr txBox="1"/>
          <p:nvPr/>
        </p:nvSpPr>
        <p:spPr>
          <a:xfrm>
            <a:off x="2062781" y="3234455"/>
            <a:ext cx="1423673" cy="523220"/>
          </a:xfrm>
          <a:prstGeom prst="rect">
            <a:avLst/>
          </a:prstGeom>
          <a:noFill/>
        </p:spPr>
        <p:txBody>
          <a:bodyPr wrap="square" rtlCol="0">
            <a:spAutoFit/>
          </a:bodyPr>
          <a:lstStyle/>
          <a:p>
            <a:r>
              <a:rPr lang="en-GB" sz="1400" dirty="0" smtClean="0">
                <a:solidFill>
                  <a:schemeClr val="accent1"/>
                </a:solidFill>
              </a:rPr>
              <a:t>Unemployment</a:t>
            </a:r>
            <a:r>
              <a:rPr lang="en-GB" sz="1400" dirty="0" smtClean="0"/>
              <a:t>/ </a:t>
            </a:r>
          </a:p>
          <a:p>
            <a:r>
              <a:rPr lang="en-GB" sz="1400" dirty="0" smtClean="0">
                <a:solidFill>
                  <a:schemeClr val="accent2"/>
                </a:solidFill>
              </a:rPr>
              <a:t>CA surplus</a:t>
            </a:r>
            <a:endParaRPr lang="en-GB" sz="1400" dirty="0">
              <a:solidFill>
                <a:schemeClr val="accent2"/>
              </a:solidFill>
            </a:endParaRPr>
          </a:p>
        </p:txBody>
      </p:sp>
      <p:sp>
        <p:nvSpPr>
          <p:cNvPr id="19" name="Arc 18"/>
          <p:cNvSpPr/>
          <p:nvPr/>
        </p:nvSpPr>
        <p:spPr>
          <a:xfrm rot="14212186">
            <a:off x="3555234" y="2916811"/>
            <a:ext cx="1938433" cy="1584176"/>
          </a:xfrm>
          <a:prstGeom prst="arc">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 name="TextBox 19"/>
          <p:cNvSpPr txBox="1"/>
          <p:nvPr/>
        </p:nvSpPr>
        <p:spPr>
          <a:xfrm>
            <a:off x="4011528" y="2671138"/>
            <a:ext cx="360040" cy="369332"/>
          </a:xfrm>
          <a:prstGeom prst="rect">
            <a:avLst/>
          </a:prstGeom>
          <a:noFill/>
        </p:spPr>
        <p:txBody>
          <a:bodyPr wrap="square" rtlCol="0">
            <a:spAutoFit/>
          </a:bodyPr>
          <a:lstStyle/>
          <a:p>
            <a:r>
              <a:rPr lang="en-GB" dirty="0" smtClean="0"/>
              <a:t>A</a:t>
            </a:r>
            <a:endParaRPr lang="en-GB" dirty="0"/>
          </a:p>
        </p:txBody>
      </p:sp>
      <p:sp>
        <p:nvSpPr>
          <p:cNvPr id="21" name="TextBox 20"/>
          <p:cNvSpPr txBox="1"/>
          <p:nvPr/>
        </p:nvSpPr>
        <p:spPr>
          <a:xfrm>
            <a:off x="3960588" y="4026535"/>
            <a:ext cx="360040" cy="369332"/>
          </a:xfrm>
          <a:prstGeom prst="rect">
            <a:avLst/>
          </a:prstGeom>
          <a:noFill/>
        </p:spPr>
        <p:txBody>
          <a:bodyPr wrap="square" rtlCol="0">
            <a:spAutoFit/>
          </a:bodyPr>
          <a:lstStyle/>
          <a:p>
            <a:r>
              <a:rPr lang="en-GB" dirty="0"/>
              <a:t>B</a:t>
            </a:r>
          </a:p>
        </p:txBody>
      </p:sp>
      <p:sp>
        <p:nvSpPr>
          <p:cNvPr id="22" name="TextBox 21"/>
          <p:cNvSpPr txBox="1"/>
          <p:nvPr/>
        </p:nvSpPr>
        <p:spPr>
          <a:xfrm>
            <a:off x="6499026" y="2985624"/>
            <a:ext cx="2437659" cy="1077218"/>
          </a:xfrm>
          <a:prstGeom prst="rect">
            <a:avLst/>
          </a:prstGeom>
          <a:noFill/>
        </p:spPr>
        <p:txBody>
          <a:bodyPr wrap="square" rtlCol="0">
            <a:spAutoFit/>
          </a:bodyPr>
          <a:lstStyle/>
          <a:p>
            <a:r>
              <a:rPr lang="en-GB" sz="1600" dirty="0" smtClean="0"/>
              <a:t>The Brexit jump in the exchange rate might shift the UK from point A to point B  </a:t>
            </a:r>
            <a:endParaRPr lang="en-GB" sz="1600" dirty="0"/>
          </a:p>
        </p:txBody>
      </p:sp>
      <p:cxnSp>
        <p:nvCxnSpPr>
          <p:cNvPr id="23" name="Straight Arrow Connector 22"/>
          <p:cNvCxnSpPr/>
          <p:nvPr/>
        </p:nvCxnSpPr>
        <p:spPr>
          <a:xfrm>
            <a:off x="1690831" y="2897317"/>
            <a:ext cx="0" cy="1292413"/>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51521" y="3011984"/>
            <a:ext cx="1539836" cy="646331"/>
          </a:xfrm>
          <a:prstGeom prst="rect">
            <a:avLst/>
          </a:prstGeom>
          <a:noFill/>
        </p:spPr>
        <p:txBody>
          <a:bodyPr wrap="square" rtlCol="0">
            <a:spAutoFit/>
          </a:bodyPr>
          <a:lstStyle/>
          <a:p>
            <a:r>
              <a:rPr lang="en-GB" dirty="0" smtClean="0"/>
              <a:t>Depreciation of the Pound</a:t>
            </a:r>
            <a:endParaRPr lang="en-GB" dirty="0"/>
          </a:p>
        </p:txBody>
      </p:sp>
      <p:cxnSp>
        <p:nvCxnSpPr>
          <p:cNvPr id="28" name="Straight Arrow Connector 27"/>
          <p:cNvCxnSpPr/>
          <p:nvPr/>
        </p:nvCxnSpPr>
        <p:spPr>
          <a:xfrm flipH="1">
            <a:off x="1860744" y="4189730"/>
            <a:ext cx="1995914" cy="0"/>
          </a:xfrm>
          <a:prstGeom prst="straightConnector1">
            <a:avLst/>
          </a:prstGeom>
          <a:ln w="19050">
            <a:solidFill>
              <a:schemeClr val="bg1">
                <a:lumMod val="50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flipV="1">
            <a:off x="3838146" y="4146680"/>
            <a:ext cx="144015" cy="86101"/>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flipH="1">
            <a:off x="3846533" y="4135054"/>
            <a:ext cx="144014" cy="109351"/>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flipH="1" flipV="1">
            <a:off x="3910153" y="2854267"/>
            <a:ext cx="144015" cy="86101"/>
          </a:xfrm>
          <a:prstGeom prst="line">
            <a:avLst/>
          </a:prstGeom>
        </p:spPr>
        <p:style>
          <a:lnRef idx="1">
            <a:schemeClr val="dk1"/>
          </a:lnRef>
          <a:fillRef idx="0">
            <a:schemeClr val="dk1"/>
          </a:fillRef>
          <a:effectRef idx="0">
            <a:schemeClr val="dk1"/>
          </a:effectRef>
          <a:fontRef idx="minor">
            <a:schemeClr val="tx1"/>
          </a:fontRef>
        </p:style>
      </p:cxnSp>
      <p:cxnSp>
        <p:nvCxnSpPr>
          <p:cNvPr id="35" name="Straight Connector 34"/>
          <p:cNvCxnSpPr/>
          <p:nvPr/>
        </p:nvCxnSpPr>
        <p:spPr>
          <a:xfrm flipH="1">
            <a:off x="3918540" y="2842641"/>
            <a:ext cx="144014" cy="109351"/>
          </a:xfrm>
          <a:prstGeom prst="line">
            <a:avLst/>
          </a:prstGeom>
        </p:spPr>
        <p:style>
          <a:lnRef idx="1">
            <a:schemeClr val="dk1"/>
          </a:lnRef>
          <a:fillRef idx="0">
            <a:schemeClr val="dk1"/>
          </a:fillRef>
          <a:effectRef idx="0">
            <a:schemeClr val="dk1"/>
          </a:effectRef>
          <a:fontRef idx="minor">
            <a:schemeClr val="tx1"/>
          </a:fontRef>
        </p:style>
      </p:cxnSp>
      <p:cxnSp>
        <p:nvCxnSpPr>
          <p:cNvPr id="36" name="Straight Arrow Connector 35"/>
          <p:cNvCxnSpPr/>
          <p:nvPr/>
        </p:nvCxnSpPr>
        <p:spPr>
          <a:xfrm flipH="1">
            <a:off x="1884484" y="2905572"/>
            <a:ext cx="1995914" cy="0"/>
          </a:xfrm>
          <a:prstGeom prst="straightConnector1">
            <a:avLst/>
          </a:prstGeom>
          <a:ln w="19050">
            <a:solidFill>
              <a:schemeClr val="bg1">
                <a:lumMod val="50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56108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600" y="426742"/>
            <a:ext cx="7344816" cy="461665"/>
          </a:xfrm>
          <a:prstGeom prst="rect">
            <a:avLst/>
          </a:prstGeom>
          <a:noFill/>
        </p:spPr>
        <p:txBody>
          <a:bodyPr wrap="square" rtlCol="0">
            <a:spAutoFit/>
          </a:bodyPr>
          <a:lstStyle/>
          <a:p>
            <a:r>
              <a:rPr lang="en-GB" sz="2400" b="1" dirty="0" smtClean="0"/>
              <a:t>The Balance of Payments</a:t>
            </a:r>
          </a:p>
        </p:txBody>
      </p:sp>
      <p:sp>
        <p:nvSpPr>
          <p:cNvPr id="6" name="Rectangle 5"/>
          <p:cNvSpPr/>
          <p:nvPr/>
        </p:nvSpPr>
        <p:spPr>
          <a:xfrm>
            <a:off x="720924" y="2348880"/>
            <a:ext cx="5328592" cy="2585323"/>
          </a:xfrm>
          <a:prstGeom prst="rect">
            <a:avLst/>
          </a:prstGeom>
        </p:spPr>
        <p:txBody>
          <a:bodyPr wrap="square">
            <a:spAutoFit/>
          </a:bodyPr>
          <a:lstStyle/>
          <a:p>
            <a:r>
              <a:rPr lang="en-GB" dirty="0" smtClean="0"/>
              <a:t>Three </a:t>
            </a:r>
            <a:r>
              <a:rPr lang="en-GB" dirty="0"/>
              <a:t>main </a:t>
            </a:r>
            <a:r>
              <a:rPr lang="en-GB" dirty="0" smtClean="0"/>
              <a:t>components </a:t>
            </a:r>
            <a:r>
              <a:rPr lang="en-GB" dirty="0"/>
              <a:t>(types of transactions):</a:t>
            </a:r>
          </a:p>
          <a:p>
            <a:r>
              <a:rPr lang="en-GB" b="1" dirty="0"/>
              <a:t>Current </a:t>
            </a:r>
            <a:r>
              <a:rPr lang="en-GB" b="1" dirty="0" smtClean="0"/>
              <a:t>account</a:t>
            </a:r>
            <a:endParaRPr lang="en-GB" dirty="0" smtClean="0"/>
          </a:p>
          <a:p>
            <a:pPr lvl="1"/>
            <a:r>
              <a:rPr lang="en-GB" dirty="0" smtClean="0"/>
              <a:t>Exports </a:t>
            </a:r>
            <a:r>
              <a:rPr lang="en-GB" dirty="0"/>
              <a:t>(+) and imports (-) of goods and </a:t>
            </a:r>
            <a:r>
              <a:rPr lang="en-GB" dirty="0" smtClean="0"/>
              <a:t>services, and </a:t>
            </a:r>
            <a:r>
              <a:rPr lang="en-GB" dirty="0"/>
              <a:t>international income receipts</a:t>
            </a:r>
          </a:p>
          <a:p>
            <a:r>
              <a:rPr lang="en-GB" b="1" dirty="0"/>
              <a:t>Financial </a:t>
            </a:r>
            <a:r>
              <a:rPr lang="en-GB" b="1" dirty="0" smtClean="0"/>
              <a:t>account</a:t>
            </a:r>
            <a:r>
              <a:rPr lang="en-GB" dirty="0" smtClean="0"/>
              <a:t> </a:t>
            </a:r>
          </a:p>
          <a:p>
            <a:pPr lvl="1"/>
            <a:r>
              <a:rPr lang="en-GB" dirty="0" smtClean="0"/>
              <a:t>Net </a:t>
            </a:r>
            <a:r>
              <a:rPr lang="en-GB" dirty="0"/>
              <a:t>sales of assets to foreigners (+) and </a:t>
            </a:r>
            <a:r>
              <a:rPr lang="en-GB" dirty="0" smtClean="0"/>
              <a:t>net</a:t>
            </a:r>
          </a:p>
          <a:p>
            <a:pPr lvl="1"/>
            <a:r>
              <a:rPr lang="en-GB" dirty="0" smtClean="0"/>
              <a:t>purchases </a:t>
            </a:r>
            <a:r>
              <a:rPr lang="en-GB" dirty="0"/>
              <a:t>of assets from foreigners (-)</a:t>
            </a:r>
          </a:p>
          <a:p>
            <a:r>
              <a:rPr lang="en-GB" b="1" dirty="0"/>
              <a:t>Capital </a:t>
            </a:r>
            <a:r>
              <a:rPr lang="en-GB" b="1" dirty="0" smtClean="0"/>
              <a:t>account</a:t>
            </a:r>
            <a:endParaRPr lang="en-GB" dirty="0"/>
          </a:p>
          <a:p>
            <a:pPr lvl="1"/>
            <a:r>
              <a:rPr lang="en-GB" dirty="0" smtClean="0"/>
              <a:t>Transfers </a:t>
            </a:r>
            <a:r>
              <a:rPr lang="en-GB" dirty="0"/>
              <a:t>of wealth (small)</a:t>
            </a:r>
          </a:p>
        </p:txBody>
      </p:sp>
      <p:sp>
        <p:nvSpPr>
          <p:cNvPr id="7" name="Rectangle 6"/>
          <p:cNvSpPr/>
          <p:nvPr/>
        </p:nvSpPr>
        <p:spPr>
          <a:xfrm>
            <a:off x="688529" y="1340768"/>
            <a:ext cx="7794376" cy="646331"/>
          </a:xfrm>
          <a:prstGeom prst="rect">
            <a:avLst/>
          </a:prstGeom>
        </p:spPr>
        <p:txBody>
          <a:bodyPr wrap="square">
            <a:spAutoFit/>
          </a:bodyPr>
          <a:lstStyle/>
          <a:p>
            <a:r>
              <a:rPr lang="en-GB" dirty="0"/>
              <a:t>A country’s international transactions are recorded in the balance of</a:t>
            </a:r>
          </a:p>
          <a:p>
            <a:r>
              <a:rPr lang="en-GB" dirty="0"/>
              <a:t>payments accounts</a:t>
            </a:r>
          </a:p>
        </p:txBody>
      </p:sp>
    </p:spTree>
    <p:extLst>
      <p:ext uri="{BB962C8B-B14F-4D97-AF65-F5344CB8AC3E}">
        <p14:creationId xmlns:p14="http://schemas.microsoft.com/office/powerpoint/2010/main" val="4574057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55577" y="426742"/>
            <a:ext cx="7930826" cy="461665"/>
          </a:xfrm>
          <a:prstGeom prst="rect">
            <a:avLst/>
          </a:prstGeom>
          <a:noFill/>
        </p:spPr>
        <p:txBody>
          <a:bodyPr wrap="square" rtlCol="0">
            <a:spAutoFit/>
          </a:bodyPr>
          <a:lstStyle/>
          <a:p>
            <a:r>
              <a:rPr lang="en-GB" sz="2400" b="1" dirty="0" smtClean="0"/>
              <a:t>Real growth and the current account-to-GDP ratio</a:t>
            </a:r>
          </a:p>
        </p:txBody>
      </p:sp>
      <p:cxnSp>
        <p:nvCxnSpPr>
          <p:cNvPr id="6" name="Straight Arrow Connector 5"/>
          <p:cNvCxnSpPr/>
          <p:nvPr/>
        </p:nvCxnSpPr>
        <p:spPr>
          <a:xfrm flipH="1" flipV="1">
            <a:off x="1908817" y="1633315"/>
            <a:ext cx="2" cy="3627948"/>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805023" y="5117247"/>
            <a:ext cx="4210905" cy="0"/>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flipV="1">
            <a:off x="2210221" y="1910319"/>
            <a:ext cx="3581988" cy="3081198"/>
          </a:xfrm>
          <a:prstGeom prst="straightConnector1">
            <a:avLst/>
          </a:prstGeom>
          <a:ln w="19050">
            <a:solidFill>
              <a:schemeClr val="accent2"/>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2062781" y="2000613"/>
            <a:ext cx="3729428" cy="2990904"/>
          </a:xfrm>
          <a:prstGeom prst="straightConnector1">
            <a:avLst/>
          </a:prstGeom>
          <a:ln w="19050">
            <a:solidFill>
              <a:schemeClr val="accent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216882" y="1544548"/>
            <a:ext cx="1795159" cy="369332"/>
          </a:xfrm>
          <a:prstGeom prst="rect">
            <a:avLst/>
          </a:prstGeom>
          <a:noFill/>
        </p:spPr>
        <p:txBody>
          <a:bodyPr wrap="square" rtlCol="0">
            <a:spAutoFit/>
          </a:bodyPr>
          <a:lstStyle/>
          <a:p>
            <a:r>
              <a:rPr lang="en-GB" dirty="0" smtClean="0">
                <a:solidFill>
                  <a:schemeClr val="accent2"/>
                </a:solidFill>
              </a:rPr>
              <a:t>External Balance</a:t>
            </a:r>
            <a:endParaRPr lang="en-GB" dirty="0">
              <a:solidFill>
                <a:schemeClr val="accent2"/>
              </a:solidFill>
            </a:endParaRPr>
          </a:p>
        </p:txBody>
      </p:sp>
      <p:sp>
        <p:nvSpPr>
          <p:cNvPr id="11" name="TextBox 10"/>
          <p:cNvSpPr txBox="1"/>
          <p:nvPr/>
        </p:nvSpPr>
        <p:spPr>
          <a:xfrm>
            <a:off x="5659918" y="1643113"/>
            <a:ext cx="3293957" cy="369332"/>
          </a:xfrm>
          <a:prstGeom prst="rect">
            <a:avLst/>
          </a:prstGeom>
          <a:noFill/>
        </p:spPr>
        <p:txBody>
          <a:bodyPr wrap="square" rtlCol="0">
            <a:spAutoFit/>
          </a:bodyPr>
          <a:lstStyle/>
          <a:p>
            <a:r>
              <a:rPr lang="en-GB" dirty="0" smtClean="0">
                <a:solidFill>
                  <a:schemeClr val="accent1"/>
                </a:solidFill>
              </a:rPr>
              <a:t>Internal Balance</a:t>
            </a:r>
            <a:endParaRPr lang="en-GB" dirty="0">
              <a:solidFill>
                <a:schemeClr val="accent1"/>
              </a:solidFill>
            </a:endParaRPr>
          </a:p>
        </p:txBody>
      </p:sp>
      <p:sp>
        <p:nvSpPr>
          <p:cNvPr id="12" name="TextBox 11"/>
          <p:cNvSpPr txBox="1"/>
          <p:nvPr/>
        </p:nvSpPr>
        <p:spPr>
          <a:xfrm>
            <a:off x="977402" y="1614885"/>
            <a:ext cx="907082" cy="738664"/>
          </a:xfrm>
          <a:prstGeom prst="rect">
            <a:avLst/>
          </a:prstGeom>
          <a:noFill/>
        </p:spPr>
        <p:txBody>
          <a:bodyPr wrap="square" rtlCol="0">
            <a:spAutoFit/>
          </a:bodyPr>
          <a:lstStyle/>
          <a:p>
            <a:r>
              <a:rPr lang="en-GB" sz="1400" dirty="0" smtClean="0">
                <a:solidFill>
                  <a:schemeClr val="accent2">
                    <a:lumMod val="50000"/>
                  </a:schemeClr>
                </a:solidFill>
              </a:rPr>
              <a:t>Real Exchange</a:t>
            </a:r>
          </a:p>
          <a:p>
            <a:r>
              <a:rPr lang="en-GB" sz="1400" dirty="0" smtClean="0">
                <a:solidFill>
                  <a:schemeClr val="accent2">
                    <a:lumMod val="50000"/>
                  </a:schemeClr>
                </a:solidFill>
              </a:rPr>
              <a:t>Rate</a:t>
            </a:r>
          </a:p>
        </p:txBody>
      </p:sp>
      <p:sp>
        <p:nvSpPr>
          <p:cNvPr id="13" name="TextBox 12"/>
          <p:cNvSpPr txBox="1"/>
          <p:nvPr/>
        </p:nvSpPr>
        <p:spPr>
          <a:xfrm>
            <a:off x="5938745" y="4999653"/>
            <a:ext cx="1368152" cy="738664"/>
          </a:xfrm>
          <a:prstGeom prst="rect">
            <a:avLst/>
          </a:prstGeom>
          <a:noFill/>
        </p:spPr>
        <p:txBody>
          <a:bodyPr wrap="square" rtlCol="0">
            <a:spAutoFit/>
          </a:bodyPr>
          <a:lstStyle/>
          <a:p>
            <a:r>
              <a:rPr lang="en-GB" sz="1400" dirty="0">
                <a:solidFill>
                  <a:schemeClr val="accent2">
                    <a:lumMod val="50000"/>
                  </a:schemeClr>
                </a:solidFill>
              </a:rPr>
              <a:t>Domestic Absorption/</a:t>
            </a:r>
          </a:p>
          <a:p>
            <a:r>
              <a:rPr lang="en-GB" sz="1400" dirty="0">
                <a:solidFill>
                  <a:schemeClr val="accent2">
                    <a:lumMod val="50000"/>
                  </a:schemeClr>
                </a:solidFill>
              </a:rPr>
              <a:t>Expenditure</a:t>
            </a:r>
          </a:p>
        </p:txBody>
      </p:sp>
      <p:sp>
        <p:nvSpPr>
          <p:cNvPr id="19" name="Arc 18"/>
          <p:cNvSpPr/>
          <p:nvPr/>
        </p:nvSpPr>
        <p:spPr>
          <a:xfrm rot="14212186">
            <a:off x="3555234" y="2916811"/>
            <a:ext cx="1938433" cy="1584176"/>
          </a:xfrm>
          <a:prstGeom prst="arc">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0" name="TextBox 19"/>
          <p:cNvSpPr txBox="1"/>
          <p:nvPr/>
        </p:nvSpPr>
        <p:spPr>
          <a:xfrm>
            <a:off x="4011528" y="2671138"/>
            <a:ext cx="360040" cy="369332"/>
          </a:xfrm>
          <a:prstGeom prst="rect">
            <a:avLst/>
          </a:prstGeom>
          <a:noFill/>
        </p:spPr>
        <p:txBody>
          <a:bodyPr wrap="square" rtlCol="0">
            <a:spAutoFit/>
          </a:bodyPr>
          <a:lstStyle/>
          <a:p>
            <a:r>
              <a:rPr lang="en-GB" dirty="0" smtClean="0"/>
              <a:t>A</a:t>
            </a:r>
            <a:endParaRPr lang="en-GB" dirty="0"/>
          </a:p>
        </p:txBody>
      </p:sp>
      <p:sp>
        <p:nvSpPr>
          <p:cNvPr id="21" name="TextBox 20"/>
          <p:cNvSpPr txBox="1"/>
          <p:nvPr/>
        </p:nvSpPr>
        <p:spPr>
          <a:xfrm>
            <a:off x="3960588" y="3882058"/>
            <a:ext cx="360040" cy="369332"/>
          </a:xfrm>
          <a:prstGeom prst="rect">
            <a:avLst/>
          </a:prstGeom>
          <a:noFill/>
        </p:spPr>
        <p:txBody>
          <a:bodyPr wrap="square" rtlCol="0">
            <a:spAutoFit/>
          </a:bodyPr>
          <a:lstStyle/>
          <a:p>
            <a:r>
              <a:rPr lang="en-GB" dirty="0"/>
              <a:t>B</a:t>
            </a:r>
          </a:p>
        </p:txBody>
      </p:sp>
      <p:sp>
        <p:nvSpPr>
          <p:cNvPr id="22" name="TextBox 21"/>
          <p:cNvSpPr txBox="1"/>
          <p:nvPr/>
        </p:nvSpPr>
        <p:spPr>
          <a:xfrm>
            <a:off x="6516216" y="2444393"/>
            <a:ext cx="2437659" cy="2308324"/>
          </a:xfrm>
          <a:prstGeom prst="rect">
            <a:avLst/>
          </a:prstGeom>
          <a:noFill/>
        </p:spPr>
        <p:txBody>
          <a:bodyPr wrap="square" rtlCol="0">
            <a:spAutoFit/>
          </a:bodyPr>
          <a:lstStyle/>
          <a:p>
            <a:r>
              <a:rPr lang="en-GB" sz="1600" dirty="0" smtClean="0"/>
              <a:t>However, decoupling from Europe might also have an impact on the fundamentals of the UK economy, which could shift the external and </a:t>
            </a:r>
            <a:r>
              <a:rPr lang="en-GB" sz="1600" dirty="0"/>
              <a:t>i</a:t>
            </a:r>
            <a:r>
              <a:rPr lang="en-GB" sz="1600" dirty="0" smtClean="0"/>
              <a:t>nternal balance curves. The outcome could be much the same.</a:t>
            </a:r>
            <a:endParaRPr lang="en-GB" sz="1600" dirty="0"/>
          </a:p>
        </p:txBody>
      </p:sp>
      <p:cxnSp>
        <p:nvCxnSpPr>
          <p:cNvPr id="31" name="Straight Connector 30"/>
          <p:cNvCxnSpPr/>
          <p:nvPr/>
        </p:nvCxnSpPr>
        <p:spPr>
          <a:xfrm flipH="1" flipV="1">
            <a:off x="3838146" y="4146680"/>
            <a:ext cx="144015" cy="86101"/>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flipH="1">
            <a:off x="3846533" y="4135054"/>
            <a:ext cx="144014" cy="109351"/>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flipH="1" flipV="1">
            <a:off x="3910153" y="2854267"/>
            <a:ext cx="144015" cy="86101"/>
          </a:xfrm>
          <a:prstGeom prst="line">
            <a:avLst/>
          </a:prstGeom>
        </p:spPr>
        <p:style>
          <a:lnRef idx="1">
            <a:schemeClr val="dk1"/>
          </a:lnRef>
          <a:fillRef idx="0">
            <a:schemeClr val="dk1"/>
          </a:fillRef>
          <a:effectRef idx="0">
            <a:schemeClr val="dk1"/>
          </a:effectRef>
          <a:fontRef idx="minor">
            <a:schemeClr val="tx1"/>
          </a:fontRef>
        </p:style>
      </p:cxnSp>
      <p:cxnSp>
        <p:nvCxnSpPr>
          <p:cNvPr id="35" name="Straight Connector 34"/>
          <p:cNvCxnSpPr/>
          <p:nvPr/>
        </p:nvCxnSpPr>
        <p:spPr>
          <a:xfrm flipH="1">
            <a:off x="3918540" y="2842641"/>
            <a:ext cx="144014" cy="109351"/>
          </a:xfrm>
          <a:prstGeom prst="line">
            <a:avLst/>
          </a:prstGeom>
        </p:spPr>
        <p:style>
          <a:lnRef idx="1">
            <a:schemeClr val="dk1"/>
          </a:lnRef>
          <a:fillRef idx="0">
            <a:schemeClr val="dk1"/>
          </a:fillRef>
          <a:effectRef idx="0">
            <a:schemeClr val="dk1"/>
          </a:effectRef>
          <a:fontRef idx="minor">
            <a:schemeClr val="tx1"/>
          </a:fontRef>
        </p:style>
      </p:cxnSp>
      <p:cxnSp>
        <p:nvCxnSpPr>
          <p:cNvPr id="30" name="Straight Arrow Connector 29"/>
          <p:cNvCxnSpPr/>
          <p:nvPr/>
        </p:nvCxnSpPr>
        <p:spPr>
          <a:xfrm flipH="1" flipV="1">
            <a:off x="2135501" y="2850074"/>
            <a:ext cx="2508507" cy="2149579"/>
          </a:xfrm>
          <a:prstGeom prst="straightConnector1">
            <a:avLst/>
          </a:prstGeom>
          <a:ln w="19050">
            <a:solidFill>
              <a:schemeClr val="accent2"/>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3203848" y="2940368"/>
            <a:ext cx="2513641" cy="2059285"/>
          </a:xfrm>
          <a:prstGeom prst="straightConnector1">
            <a:avLst/>
          </a:prstGeom>
          <a:ln w="19050">
            <a:solidFill>
              <a:schemeClr val="accent1"/>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5076056" y="2737699"/>
            <a:ext cx="360040" cy="302771"/>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a:off x="2627784" y="2737699"/>
            <a:ext cx="436373" cy="403269"/>
          </a:xfrm>
          <a:prstGeom prst="straightConnector1">
            <a:avLst/>
          </a:prstGeom>
          <a:ln w="19050">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83814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548680"/>
            <a:ext cx="7344816" cy="461665"/>
          </a:xfrm>
          <a:prstGeom prst="rect">
            <a:avLst/>
          </a:prstGeom>
          <a:noFill/>
        </p:spPr>
        <p:txBody>
          <a:bodyPr wrap="square" rtlCol="0">
            <a:spAutoFit/>
          </a:bodyPr>
          <a:lstStyle/>
          <a:p>
            <a:r>
              <a:rPr lang="en-GB" sz="2400" b="1" dirty="0" smtClean="0"/>
              <a:t>Is reliance on foreign capital a risk ?</a:t>
            </a:r>
          </a:p>
        </p:txBody>
      </p:sp>
      <p:sp>
        <p:nvSpPr>
          <p:cNvPr id="3" name="TextBox 2"/>
          <p:cNvSpPr txBox="1"/>
          <p:nvPr/>
        </p:nvSpPr>
        <p:spPr>
          <a:xfrm>
            <a:off x="781894" y="2385510"/>
            <a:ext cx="7200800"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Example of the Suez crisis and the intervention of the IMF</a:t>
            </a:r>
            <a:endParaRPr lang="en-GB" dirty="0"/>
          </a:p>
        </p:txBody>
      </p:sp>
      <p:sp>
        <p:nvSpPr>
          <p:cNvPr id="4" name="TextBox 3"/>
          <p:cNvSpPr txBox="1"/>
          <p:nvPr/>
        </p:nvSpPr>
        <p:spPr>
          <a:xfrm>
            <a:off x="781894" y="3068960"/>
            <a:ext cx="7704856" cy="923330"/>
          </a:xfrm>
          <a:prstGeom prst="rect">
            <a:avLst/>
          </a:prstGeom>
          <a:noFill/>
        </p:spPr>
        <p:txBody>
          <a:bodyPr wrap="square" rtlCol="0">
            <a:spAutoFit/>
          </a:bodyPr>
          <a:lstStyle/>
          <a:p>
            <a:pPr marL="285750" indent="-285750">
              <a:buFont typeface="Arial" panose="020B0604020202020204" pitchFamily="34" charset="0"/>
              <a:buChar char="•"/>
            </a:pPr>
            <a:r>
              <a:rPr lang="en-GB" dirty="0" smtClean="0"/>
              <a:t>However, investors </a:t>
            </a:r>
            <a:r>
              <a:rPr lang="en-GB" dirty="0"/>
              <a:t>deciding to suddenly stop </a:t>
            </a:r>
            <a:r>
              <a:rPr lang="en-GB" dirty="0" smtClean="0"/>
              <a:t>lending to the UK also implies</a:t>
            </a:r>
          </a:p>
          <a:p>
            <a:r>
              <a:rPr lang="en-GB" dirty="0" smtClean="0"/>
              <a:t>that foreigners would not want to sell their goods and services to the UK anymore. </a:t>
            </a:r>
            <a:endParaRPr lang="en-GB" dirty="0"/>
          </a:p>
        </p:txBody>
      </p:sp>
      <p:sp>
        <p:nvSpPr>
          <p:cNvPr id="7" name="Rectangle 6"/>
          <p:cNvSpPr/>
          <p:nvPr/>
        </p:nvSpPr>
        <p:spPr>
          <a:xfrm>
            <a:off x="669106" y="1412776"/>
            <a:ext cx="7741443" cy="646331"/>
          </a:xfrm>
          <a:prstGeom prst="rect">
            <a:avLst/>
          </a:prstGeom>
        </p:spPr>
        <p:txBody>
          <a:bodyPr wrap="square">
            <a:spAutoFit/>
          </a:bodyPr>
          <a:lstStyle/>
          <a:p>
            <a:r>
              <a:rPr lang="en-GB" dirty="0"/>
              <a:t>The counterpart of a current account deficit is a need for foreign financing. But is relying on foreign financing a critical situation ?</a:t>
            </a:r>
          </a:p>
        </p:txBody>
      </p:sp>
      <p:sp>
        <p:nvSpPr>
          <p:cNvPr id="8" name="Rectangle 7"/>
          <p:cNvSpPr/>
          <p:nvPr/>
        </p:nvSpPr>
        <p:spPr>
          <a:xfrm>
            <a:off x="781894" y="4437112"/>
            <a:ext cx="7741443" cy="923330"/>
          </a:xfrm>
          <a:prstGeom prst="rect">
            <a:avLst/>
          </a:prstGeom>
        </p:spPr>
        <p:txBody>
          <a:bodyPr wrap="square">
            <a:spAutoFit/>
          </a:bodyPr>
          <a:lstStyle/>
          <a:p>
            <a:pPr marL="285750" indent="-285750">
              <a:buFont typeface="Arial" panose="020B0604020202020204" pitchFamily="34" charset="0"/>
              <a:buChar char="•"/>
            </a:pPr>
            <a:r>
              <a:rPr lang="en-GB" dirty="0" smtClean="0"/>
              <a:t>The composition of capital inflows matters:</a:t>
            </a:r>
          </a:p>
          <a:p>
            <a:r>
              <a:rPr lang="en-GB" dirty="0" smtClean="0"/>
              <a:t>In 2014 81% of net UK capital flows were foreign direct investment:</a:t>
            </a:r>
            <a:r>
              <a:rPr lang="en-GB" dirty="0"/>
              <a:t> </a:t>
            </a:r>
            <a:r>
              <a:rPr lang="en-GB" dirty="0" smtClean="0"/>
              <a:t>FDI are usually long term investment and less volatile and vulnerable to panic behaviour.</a:t>
            </a:r>
          </a:p>
        </p:txBody>
      </p:sp>
    </p:spTree>
    <p:extLst>
      <p:ext uri="{BB962C8B-B14F-4D97-AF65-F5344CB8AC3E}">
        <p14:creationId xmlns:p14="http://schemas.microsoft.com/office/powerpoint/2010/main" val="20648686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548680"/>
            <a:ext cx="7344816" cy="461665"/>
          </a:xfrm>
          <a:prstGeom prst="rect">
            <a:avLst/>
          </a:prstGeom>
          <a:noFill/>
        </p:spPr>
        <p:txBody>
          <a:bodyPr wrap="square" rtlCol="0">
            <a:spAutoFit/>
          </a:bodyPr>
          <a:lstStyle/>
          <a:p>
            <a:r>
              <a:rPr lang="en-GB" sz="2400" b="1" dirty="0" smtClean="0"/>
              <a:t>Concluding Remarks</a:t>
            </a:r>
          </a:p>
        </p:txBody>
      </p:sp>
      <p:sp>
        <p:nvSpPr>
          <p:cNvPr id="10" name="TextBox 9"/>
          <p:cNvSpPr txBox="1"/>
          <p:nvPr/>
        </p:nvSpPr>
        <p:spPr>
          <a:xfrm>
            <a:off x="827584" y="1412776"/>
            <a:ext cx="7416824" cy="4154984"/>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Does domestic absorption “cause” the current account? Or does foreign capital “cause” the current account?</a:t>
            </a:r>
          </a:p>
          <a:p>
            <a:pPr marL="285750" indent="-285750">
              <a:buFont typeface="Arial" panose="020B0604020202020204" pitchFamily="34" charset="0"/>
              <a:buChar char="•"/>
            </a:pPr>
            <a:r>
              <a:rPr lang="en-GB" sz="2400" dirty="0" smtClean="0"/>
              <a:t>Surpluses store up income from net foreign assets in the future</a:t>
            </a:r>
          </a:p>
          <a:p>
            <a:pPr marL="285750" indent="-285750">
              <a:buFont typeface="Arial" panose="020B0604020202020204" pitchFamily="34" charset="0"/>
              <a:buChar char="•"/>
            </a:pPr>
            <a:r>
              <a:rPr lang="en-GB" sz="2400" dirty="0" smtClean="0"/>
              <a:t>Deficits store up payments to net foreign liabilities in the future</a:t>
            </a:r>
          </a:p>
          <a:p>
            <a:pPr marL="285750" indent="-285750">
              <a:buFont typeface="Arial" panose="020B0604020202020204" pitchFamily="34" charset="0"/>
              <a:buChar char="•"/>
            </a:pPr>
            <a:r>
              <a:rPr lang="en-GB" sz="2400" dirty="0" smtClean="0"/>
              <a:t>The current account position is determined by domestic savings and investment schedules relative to those in the rest of the world</a:t>
            </a:r>
          </a:p>
          <a:p>
            <a:pPr marL="285750" indent="-285750">
              <a:buFont typeface="Arial" panose="020B0604020202020204" pitchFamily="34" charset="0"/>
              <a:buChar char="•"/>
            </a:pPr>
            <a:r>
              <a:rPr lang="en-GB" sz="2400" dirty="0" smtClean="0"/>
              <a:t>The exchange rate can jump to ensure that the net internal investment position is financially sustainable </a:t>
            </a:r>
            <a:endParaRPr lang="en-GB" sz="2400" dirty="0"/>
          </a:p>
        </p:txBody>
      </p:sp>
    </p:spTree>
    <p:extLst>
      <p:ext uri="{BB962C8B-B14F-4D97-AF65-F5344CB8AC3E}">
        <p14:creationId xmlns:p14="http://schemas.microsoft.com/office/powerpoint/2010/main" val="6688362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402144" y="1791702"/>
          <a:ext cx="8370516" cy="2321560"/>
        </p:xfrm>
        <a:graphic>
          <a:graphicData uri="http://schemas.openxmlformats.org/drawingml/2006/table">
            <a:tbl>
              <a:tblPr>
                <a:tableStyleId>{2D5ABB26-0587-4C30-8999-92F81FD0307C}</a:tableStyleId>
              </a:tblPr>
              <a:tblGrid>
                <a:gridCol w="4185258"/>
                <a:gridCol w="4185258"/>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smtClean="0"/>
                        <a:t>Current account</a:t>
                      </a:r>
                      <a:r>
                        <a:rPr lang="en-GB" b="1" baseline="0" smtClean="0"/>
                        <a:t>                                   -</a:t>
                      </a:r>
                      <a:r>
                        <a:rPr lang="en-GB" b="1" smtClean="0"/>
                        <a:t>84504</a:t>
                      </a:r>
                      <a:endParaRPr lang="en-GB" b="1" dirty="0" smtClean="0"/>
                    </a:p>
                    <a:p>
                      <a:pPr lvl="1"/>
                      <a:r>
                        <a:rPr lang="en-GB" sz="1600" smtClean="0"/>
                        <a:t>Trade Balance                                       -37026</a:t>
                      </a:r>
                    </a:p>
                    <a:p>
                      <a:pPr lvl="1"/>
                      <a:r>
                        <a:rPr lang="en-GB" sz="1600" smtClean="0"/>
                        <a:t>Income</a:t>
                      </a:r>
                      <a:r>
                        <a:rPr lang="en-GB" sz="1600" baseline="0" smtClean="0"/>
                        <a:t> Balance                                    </a:t>
                      </a:r>
                      <a:r>
                        <a:rPr lang="en-GB" sz="1600" smtClean="0"/>
                        <a:t>-23129</a:t>
                      </a:r>
                      <a:endParaRPr lang="en-GB" sz="1600" baseline="0" dirty="0" smtClean="0"/>
                    </a:p>
                    <a:p>
                      <a:pPr lvl="1"/>
                      <a:r>
                        <a:rPr lang="en-GB" sz="1600" b="0" i="0" u="none" strike="noStrike" kern="1200" baseline="0" dirty="0" smtClean="0">
                          <a:solidFill>
                            <a:schemeClr val="tx1"/>
                          </a:solidFill>
                          <a:latin typeface="+mn-lt"/>
                          <a:ea typeface="+mn-ea"/>
                          <a:cs typeface="+mn-cs"/>
                        </a:rPr>
                        <a:t>Net </a:t>
                      </a:r>
                      <a:r>
                        <a:rPr lang="en-GB" sz="1600" b="0" i="0" u="none" strike="noStrike" kern="1200" baseline="0" smtClean="0">
                          <a:solidFill>
                            <a:schemeClr val="tx1"/>
                          </a:solidFill>
                          <a:latin typeface="+mn-lt"/>
                          <a:ea typeface="+mn-ea"/>
                          <a:cs typeface="+mn-cs"/>
                        </a:rPr>
                        <a:t>Unilateral Transactions                -24349</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b="1" dirty="0" smtClean="0"/>
                        <a:t>Financial </a:t>
                      </a:r>
                      <a:r>
                        <a:rPr lang="en-GB" b="1" smtClean="0"/>
                        <a:t>account</a:t>
                      </a:r>
                      <a:r>
                        <a:rPr lang="en-GB" smtClean="0"/>
                        <a:t>                             +</a:t>
                      </a:r>
                      <a:r>
                        <a:rPr lang="en-GB" b="1" smtClean="0"/>
                        <a:t>108695</a:t>
                      </a:r>
                      <a:endParaRPr lang="en-GB" b="1" dirty="0" smtClean="0"/>
                    </a:p>
                    <a:p>
                      <a:pPr lvl="1"/>
                      <a:r>
                        <a:rPr lang="en-GB" sz="1600" dirty="0" smtClean="0"/>
                        <a:t>Net sales of assets to foreigners (+) and net</a:t>
                      </a:r>
                      <a:r>
                        <a:rPr lang="en-GB" sz="1600" baseline="0" dirty="0" smtClean="0"/>
                        <a:t> </a:t>
                      </a:r>
                      <a:r>
                        <a:rPr lang="en-GB" sz="1600" dirty="0" smtClean="0"/>
                        <a:t>purchases of assets </a:t>
                      </a:r>
                      <a:r>
                        <a:rPr lang="en-GB" sz="1600" smtClean="0"/>
                        <a:t>from foreigners (-)</a:t>
                      </a:r>
                    </a:p>
                    <a:p>
                      <a:pPr>
                        <a:lnSpc>
                          <a:spcPct val="150000"/>
                        </a:lnSpc>
                      </a:pPr>
                      <a:r>
                        <a:rPr lang="en-GB" b="1" smtClean="0"/>
                        <a:t>Capital</a:t>
                      </a:r>
                      <a:r>
                        <a:rPr lang="en-GB" b="1" baseline="0" smtClean="0"/>
                        <a:t> Account                                     -1953</a:t>
                      </a:r>
                    </a:p>
                    <a:p>
                      <a:pPr>
                        <a:lnSpc>
                          <a:spcPct val="150000"/>
                        </a:lnSpc>
                      </a:pPr>
                      <a:r>
                        <a:rPr lang="en-GB" b="1" baseline="0" smtClean="0"/>
                        <a:t>Net errors and omissions                 +22238</a:t>
                      </a:r>
                      <a:endParaRPr lang="en-GB" b="1" smtClean="0"/>
                    </a:p>
                    <a:p>
                      <a:pPr lvl="0"/>
                      <a:endParaRPr lang="en-GB" dirty="0" smtClean="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r"/>
                      <a:r>
                        <a:rPr lang="en-GB" b="1" dirty="0" smtClean="0"/>
                        <a:t>-84504</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b="1" dirty="0" smtClean="0"/>
                        <a:t>-84504</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TextBox 2"/>
          <p:cNvSpPr txBox="1"/>
          <p:nvPr/>
        </p:nvSpPr>
        <p:spPr>
          <a:xfrm>
            <a:off x="3059832" y="4293096"/>
            <a:ext cx="3096344" cy="369332"/>
          </a:xfrm>
          <a:prstGeom prst="rect">
            <a:avLst/>
          </a:prstGeom>
          <a:ln w="19050"/>
        </p:spPr>
        <p:style>
          <a:lnRef idx="2">
            <a:schemeClr val="dk1"/>
          </a:lnRef>
          <a:fillRef idx="1">
            <a:schemeClr val="lt1"/>
          </a:fillRef>
          <a:effectRef idx="0">
            <a:schemeClr val="dk1"/>
          </a:effectRef>
          <a:fontRef idx="minor">
            <a:schemeClr val="dk1"/>
          </a:fontRef>
        </p:style>
        <p:txBody>
          <a:bodyPr wrap="square" rtlCol="0">
            <a:spAutoFit/>
          </a:bodyPr>
          <a:lstStyle/>
          <a:p>
            <a:r>
              <a:rPr lang="en-GB" dirty="0" err="1" smtClean="0">
                <a:solidFill>
                  <a:schemeClr val="tx1">
                    <a:lumMod val="95000"/>
                    <a:lumOff val="5000"/>
                  </a:schemeClr>
                </a:solidFill>
              </a:rPr>
              <a:t>BoP</a:t>
            </a:r>
            <a:r>
              <a:rPr lang="en-GB" dirty="0" smtClean="0">
                <a:solidFill>
                  <a:schemeClr val="tx1">
                    <a:lumMod val="95000"/>
                    <a:lumOff val="5000"/>
                  </a:schemeClr>
                </a:solidFill>
              </a:rPr>
              <a:t> = </a:t>
            </a:r>
            <a:r>
              <a:rPr lang="en-GB" dirty="0" err="1" smtClean="0">
                <a:solidFill>
                  <a:schemeClr val="tx1">
                    <a:lumMod val="95000"/>
                    <a:lumOff val="5000"/>
                  </a:schemeClr>
                </a:solidFill>
              </a:rPr>
              <a:t>CurrA</a:t>
            </a:r>
            <a:r>
              <a:rPr lang="en-GB" dirty="0" smtClean="0">
                <a:solidFill>
                  <a:schemeClr val="tx1">
                    <a:lumMod val="95000"/>
                    <a:lumOff val="5000"/>
                  </a:schemeClr>
                </a:solidFill>
              </a:rPr>
              <a:t> </a:t>
            </a:r>
            <a:r>
              <a:rPr lang="en-GB" dirty="0" smtClean="0">
                <a:solidFill>
                  <a:schemeClr val="tx1">
                    <a:lumMod val="95000"/>
                    <a:lumOff val="5000"/>
                  </a:schemeClr>
                </a:solidFill>
              </a:rPr>
              <a:t>+ FA + </a:t>
            </a:r>
            <a:r>
              <a:rPr lang="en-GB" dirty="0" err="1" smtClean="0">
                <a:solidFill>
                  <a:schemeClr val="tx1">
                    <a:lumMod val="95000"/>
                    <a:lumOff val="5000"/>
                  </a:schemeClr>
                </a:solidFill>
              </a:rPr>
              <a:t>CapA</a:t>
            </a:r>
            <a:r>
              <a:rPr lang="en-GB" dirty="0" smtClean="0">
                <a:solidFill>
                  <a:schemeClr val="tx1">
                    <a:lumMod val="95000"/>
                    <a:lumOff val="5000"/>
                  </a:schemeClr>
                </a:solidFill>
              </a:rPr>
              <a:t> </a:t>
            </a:r>
            <a:r>
              <a:rPr lang="en-GB" dirty="0" smtClean="0">
                <a:solidFill>
                  <a:schemeClr val="tx1">
                    <a:lumMod val="95000"/>
                    <a:lumOff val="5000"/>
                  </a:schemeClr>
                </a:solidFill>
              </a:rPr>
              <a:t>= 0</a:t>
            </a:r>
            <a:endParaRPr lang="en-GB" dirty="0">
              <a:solidFill>
                <a:schemeClr val="tx1">
                  <a:lumMod val="95000"/>
                  <a:lumOff val="5000"/>
                </a:schemeClr>
              </a:solidFill>
            </a:endParaRPr>
          </a:p>
        </p:txBody>
      </p:sp>
      <p:sp>
        <p:nvSpPr>
          <p:cNvPr id="4" name="TextBox 3"/>
          <p:cNvSpPr txBox="1"/>
          <p:nvPr/>
        </p:nvSpPr>
        <p:spPr>
          <a:xfrm>
            <a:off x="642366" y="4797152"/>
            <a:ext cx="7890073" cy="923330"/>
          </a:xfrm>
          <a:prstGeom prst="rect">
            <a:avLst/>
          </a:prstGeom>
          <a:noFill/>
        </p:spPr>
        <p:txBody>
          <a:bodyPr wrap="square" rtlCol="0">
            <a:spAutoFit/>
          </a:bodyPr>
          <a:lstStyle/>
          <a:p>
            <a:r>
              <a:rPr lang="en-GB" dirty="0" smtClean="0"/>
              <a:t>The financial account finances the current account deficit: </a:t>
            </a:r>
            <a:r>
              <a:rPr lang="en-GB" dirty="0"/>
              <a:t>t</a:t>
            </a:r>
            <a:r>
              <a:rPr lang="en-GB" dirty="0" smtClean="0"/>
              <a:t>o </a:t>
            </a:r>
            <a:r>
              <a:rPr lang="en-GB" dirty="0"/>
              <a:t>pay for a current account deficit a country must reduce its </a:t>
            </a:r>
            <a:r>
              <a:rPr lang="en-GB" dirty="0" smtClean="0"/>
              <a:t>foreign </a:t>
            </a:r>
            <a:r>
              <a:rPr lang="en-GB" dirty="0"/>
              <a:t>assets or increase its </a:t>
            </a:r>
            <a:r>
              <a:rPr lang="en-GB" dirty="0" smtClean="0"/>
              <a:t>foreign </a:t>
            </a:r>
            <a:r>
              <a:rPr lang="en-GB" dirty="0"/>
              <a:t>liabilities (or both</a:t>
            </a:r>
            <a:r>
              <a:rPr lang="en-GB" dirty="0" smtClean="0"/>
              <a:t>).</a:t>
            </a:r>
            <a:endParaRPr lang="en-GB" dirty="0"/>
          </a:p>
        </p:txBody>
      </p:sp>
      <p:sp>
        <p:nvSpPr>
          <p:cNvPr id="5" name="TextBox 4"/>
          <p:cNvSpPr txBox="1"/>
          <p:nvPr/>
        </p:nvSpPr>
        <p:spPr>
          <a:xfrm>
            <a:off x="971600" y="426742"/>
            <a:ext cx="7344816" cy="461665"/>
          </a:xfrm>
          <a:prstGeom prst="rect">
            <a:avLst/>
          </a:prstGeom>
          <a:noFill/>
        </p:spPr>
        <p:txBody>
          <a:bodyPr wrap="square" rtlCol="0">
            <a:spAutoFit/>
          </a:bodyPr>
          <a:lstStyle/>
          <a:p>
            <a:r>
              <a:rPr lang="en-GB" sz="2400" b="1" dirty="0" smtClean="0"/>
              <a:t>The Balance </a:t>
            </a:r>
            <a:r>
              <a:rPr lang="en-GB" sz="2400" b="1" smtClean="0"/>
              <a:t>of Payments</a:t>
            </a:r>
            <a:endParaRPr lang="en-GB" sz="2400" b="1" dirty="0" smtClean="0"/>
          </a:p>
        </p:txBody>
      </p:sp>
      <p:sp>
        <p:nvSpPr>
          <p:cNvPr id="6" name="TextBox 5"/>
          <p:cNvSpPr txBox="1"/>
          <p:nvPr/>
        </p:nvSpPr>
        <p:spPr>
          <a:xfrm>
            <a:off x="338745" y="1412776"/>
            <a:ext cx="4248472" cy="369332"/>
          </a:xfrm>
          <a:prstGeom prst="rect">
            <a:avLst/>
          </a:prstGeom>
          <a:noFill/>
        </p:spPr>
        <p:txBody>
          <a:bodyPr wrap="square" rtlCol="0">
            <a:spAutoFit/>
          </a:bodyPr>
          <a:lstStyle/>
          <a:p>
            <a:r>
              <a:rPr lang="en-GB" dirty="0" smtClean="0"/>
              <a:t>UK Balance of Payment, 2016, £ </a:t>
            </a:r>
            <a:r>
              <a:rPr lang="en-GB" dirty="0" err="1" smtClean="0"/>
              <a:t>mn</a:t>
            </a:r>
            <a:endParaRPr lang="en-GB" dirty="0"/>
          </a:p>
        </p:txBody>
      </p:sp>
    </p:spTree>
    <p:extLst>
      <p:ext uri="{BB962C8B-B14F-4D97-AF65-F5344CB8AC3E}">
        <p14:creationId xmlns:p14="http://schemas.microsoft.com/office/powerpoint/2010/main" val="33730795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990885680"/>
              </p:ext>
            </p:extLst>
          </p:nvPr>
        </p:nvGraphicFramePr>
        <p:xfrm>
          <a:off x="107504" y="1196752"/>
          <a:ext cx="8712968" cy="4536504"/>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683568" y="260648"/>
            <a:ext cx="7848872" cy="830997"/>
          </a:xfrm>
          <a:prstGeom prst="rect">
            <a:avLst/>
          </a:prstGeom>
          <a:noFill/>
        </p:spPr>
        <p:txBody>
          <a:bodyPr wrap="square" rtlCol="0">
            <a:spAutoFit/>
          </a:bodyPr>
          <a:lstStyle/>
          <a:p>
            <a:pPr algn="ctr"/>
            <a:r>
              <a:rPr lang="en-GB" sz="2400" b="1" dirty="0" smtClean="0"/>
              <a:t>Current </a:t>
            </a:r>
            <a:r>
              <a:rPr lang="en-GB" sz="2400" b="1" dirty="0"/>
              <a:t>A</a:t>
            </a:r>
            <a:r>
              <a:rPr lang="en-GB" sz="2400" b="1" dirty="0" smtClean="0"/>
              <a:t>ccount and Trade in Good and Services </a:t>
            </a:r>
            <a:r>
              <a:rPr lang="en-GB" sz="2400" b="1" dirty="0"/>
              <a:t>B</a:t>
            </a:r>
            <a:r>
              <a:rPr lang="en-GB" sz="2400" b="1" dirty="0" smtClean="0"/>
              <a:t>alances</a:t>
            </a:r>
          </a:p>
          <a:p>
            <a:pPr algn="ctr"/>
            <a:r>
              <a:rPr lang="en-GB" sz="2400" b="1" dirty="0" smtClean="0"/>
              <a:t>1946 - 2016</a:t>
            </a:r>
          </a:p>
        </p:txBody>
      </p:sp>
      <p:sp>
        <p:nvSpPr>
          <p:cNvPr id="5" name="TextBox 4"/>
          <p:cNvSpPr txBox="1"/>
          <p:nvPr/>
        </p:nvSpPr>
        <p:spPr>
          <a:xfrm>
            <a:off x="7222830" y="1790819"/>
            <a:ext cx="1944216" cy="523220"/>
          </a:xfrm>
          <a:prstGeom prst="rect">
            <a:avLst/>
          </a:prstGeom>
          <a:noFill/>
        </p:spPr>
        <p:txBody>
          <a:bodyPr wrap="square" rtlCol="0">
            <a:spAutoFit/>
          </a:bodyPr>
          <a:lstStyle/>
          <a:p>
            <a:r>
              <a:rPr lang="en-GB" sz="1400" dirty="0" smtClean="0"/>
              <a:t>Steep fall in the primary income balance</a:t>
            </a:r>
            <a:endParaRPr lang="en-GB" sz="1400" dirty="0"/>
          </a:p>
        </p:txBody>
      </p:sp>
      <p:cxnSp>
        <p:nvCxnSpPr>
          <p:cNvPr id="7" name="Straight Arrow Connector 6"/>
          <p:cNvCxnSpPr/>
          <p:nvPr/>
        </p:nvCxnSpPr>
        <p:spPr>
          <a:xfrm flipH="1">
            <a:off x="8100392" y="2419146"/>
            <a:ext cx="189359" cy="187395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5787894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346113286"/>
              </p:ext>
            </p:extLst>
          </p:nvPr>
        </p:nvGraphicFramePr>
        <p:xfrm>
          <a:off x="251520" y="1268760"/>
          <a:ext cx="8748464" cy="2664296"/>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36662" y="3989844"/>
            <a:ext cx="8136904" cy="830997"/>
          </a:xfrm>
          <a:prstGeom prst="rect">
            <a:avLst/>
          </a:prstGeom>
          <a:noFill/>
        </p:spPr>
        <p:txBody>
          <a:bodyPr wrap="square" rtlCol="0">
            <a:spAutoFit/>
          </a:bodyPr>
          <a:lstStyle/>
          <a:p>
            <a:pPr marL="285750" indent="-285750">
              <a:buFont typeface="Arial" panose="020B0604020202020204" pitchFamily="34" charset="0"/>
              <a:buChar char="•"/>
            </a:pPr>
            <a:r>
              <a:rPr lang="en-GB" sz="1600" dirty="0" smtClean="0"/>
              <a:t>From 2011 to 2013 while the trade balance remains constant, the primary balance considerably deteriorates, which causes the current account balance to diverge from the trade balance </a:t>
            </a:r>
          </a:p>
        </p:txBody>
      </p:sp>
      <p:sp>
        <p:nvSpPr>
          <p:cNvPr id="4" name="TextBox 3"/>
          <p:cNvSpPr txBox="1"/>
          <p:nvPr/>
        </p:nvSpPr>
        <p:spPr>
          <a:xfrm>
            <a:off x="683568" y="260648"/>
            <a:ext cx="7848872" cy="830997"/>
          </a:xfrm>
          <a:prstGeom prst="rect">
            <a:avLst/>
          </a:prstGeom>
          <a:noFill/>
        </p:spPr>
        <p:txBody>
          <a:bodyPr wrap="square" rtlCol="0">
            <a:spAutoFit/>
          </a:bodyPr>
          <a:lstStyle/>
          <a:p>
            <a:pPr algn="ctr"/>
            <a:r>
              <a:rPr lang="en-GB" sz="2400" b="1" dirty="0" smtClean="0"/>
              <a:t>Current </a:t>
            </a:r>
            <a:r>
              <a:rPr lang="en-GB" sz="2400" b="1" dirty="0"/>
              <a:t>a</a:t>
            </a:r>
            <a:r>
              <a:rPr lang="en-GB" sz="2400" b="1" dirty="0" smtClean="0"/>
              <a:t>ccount and its components (% of GDP)</a:t>
            </a:r>
          </a:p>
          <a:p>
            <a:pPr algn="ctr"/>
            <a:r>
              <a:rPr lang="en-GB" sz="2400" b="1" dirty="0" smtClean="0"/>
              <a:t>1946 - 2016</a:t>
            </a:r>
          </a:p>
        </p:txBody>
      </p:sp>
      <p:sp>
        <p:nvSpPr>
          <p:cNvPr id="6" name="TextBox 5"/>
          <p:cNvSpPr txBox="1"/>
          <p:nvPr/>
        </p:nvSpPr>
        <p:spPr>
          <a:xfrm>
            <a:off x="845840" y="4852257"/>
            <a:ext cx="7830616" cy="954107"/>
          </a:xfrm>
          <a:prstGeom prst="rect">
            <a:avLst/>
          </a:prstGeom>
          <a:noFill/>
        </p:spPr>
        <p:txBody>
          <a:bodyPr wrap="square" rtlCol="0">
            <a:spAutoFit/>
          </a:bodyPr>
          <a:lstStyle/>
          <a:p>
            <a:r>
              <a:rPr lang="en-GB" sz="1400" b="1" dirty="0" smtClean="0"/>
              <a:t>Primary income </a:t>
            </a:r>
            <a:r>
              <a:rPr lang="en-GB" sz="1400" dirty="0" smtClean="0"/>
              <a:t>includes investment income and compensation of employees.</a:t>
            </a:r>
          </a:p>
          <a:p>
            <a:r>
              <a:rPr lang="en-GB" sz="1400" b="1" dirty="0" smtClean="0"/>
              <a:t>Secondary income </a:t>
            </a:r>
            <a:r>
              <a:rPr lang="en-GB" sz="1400" dirty="0" smtClean="0"/>
              <a:t>includes redistribution </a:t>
            </a:r>
            <a:r>
              <a:rPr lang="en-GB" sz="1400" dirty="0"/>
              <a:t>of income through current transfers (there is no corresponding return of an item of economic there is no corresponding return of an item of economic</a:t>
            </a:r>
          </a:p>
          <a:p>
            <a:r>
              <a:rPr lang="en-GB" sz="1400" dirty="0" smtClean="0"/>
              <a:t>value).</a:t>
            </a:r>
          </a:p>
        </p:txBody>
      </p:sp>
    </p:spTree>
    <p:extLst>
      <p:ext uri="{BB962C8B-B14F-4D97-AF65-F5344CB8AC3E}">
        <p14:creationId xmlns:p14="http://schemas.microsoft.com/office/powerpoint/2010/main" val="38623211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3568" y="548680"/>
            <a:ext cx="7344816" cy="461665"/>
          </a:xfrm>
          <a:prstGeom prst="rect">
            <a:avLst/>
          </a:prstGeom>
          <a:noFill/>
        </p:spPr>
        <p:txBody>
          <a:bodyPr wrap="square" rtlCol="0">
            <a:spAutoFit/>
          </a:bodyPr>
          <a:lstStyle/>
          <a:p>
            <a:r>
              <a:rPr lang="en-GB" sz="2400" b="1" dirty="0" smtClean="0"/>
              <a:t>Economic Growth and the Current Account</a:t>
            </a:r>
          </a:p>
        </p:txBody>
      </p:sp>
      <p:graphicFrame>
        <p:nvGraphicFramePr>
          <p:cNvPr id="6" name="Chart 5"/>
          <p:cNvGraphicFramePr>
            <a:graphicFrameLocks/>
          </p:cNvGraphicFramePr>
          <p:nvPr>
            <p:extLst>
              <p:ext uri="{D42A27DB-BD31-4B8C-83A1-F6EECF244321}">
                <p14:modId xmlns:p14="http://schemas.microsoft.com/office/powerpoint/2010/main" val="3560309032"/>
              </p:ext>
            </p:extLst>
          </p:nvPr>
        </p:nvGraphicFramePr>
        <p:xfrm>
          <a:off x="251520" y="1196752"/>
          <a:ext cx="8568952" cy="4464496"/>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5148064" y="4468470"/>
            <a:ext cx="3240360" cy="369332"/>
          </a:xfrm>
          <a:prstGeom prst="rect">
            <a:avLst/>
          </a:prstGeom>
          <a:noFill/>
        </p:spPr>
        <p:txBody>
          <a:bodyPr wrap="square" rtlCol="0">
            <a:spAutoFit/>
          </a:bodyPr>
          <a:lstStyle/>
          <a:p>
            <a:r>
              <a:rPr lang="en-GB" b="1" dirty="0" smtClean="0">
                <a:solidFill>
                  <a:schemeClr val="accent2">
                    <a:lumMod val="50000"/>
                  </a:schemeClr>
                </a:solidFill>
              </a:rPr>
              <a:t>Correlation coefficient of -0.42 </a:t>
            </a:r>
            <a:endParaRPr lang="en-GB" b="1" dirty="0">
              <a:solidFill>
                <a:schemeClr val="accent2">
                  <a:lumMod val="50000"/>
                </a:schemeClr>
              </a:solidFill>
            </a:endParaRPr>
          </a:p>
        </p:txBody>
      </p:sp>
    </p:spTree>
    <p:extLst>
      <p:ext uri="{BB962C8B-B14F-4D97-AF65-F5344CB8AC3E}">
        <p14:creationId xmlns:p14="http://schemas.microsoft.com/office/powerpoint/2010/main" val="15322125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971600" y="426742"/>
            <a:ext cx="7344816" cy="461665"/>
          </a:xfrm>
          <a:prstGeom prst="rect">
            <a:avLst/>
          </a:prstGeom>
          <a:noFill/>
        </p:spPr>
        <p:txBody>
          <a:bodyPr wrap="square" rtlCol="0">
            <a:spAutoFit/>
          </a:bodyPr>
          <a:lstStyle/>
          <a:p>
            <a:r>
              <a:rPr lang="en-GB" sz="2400" b="1" dirty="0" smtClean="0"/>
              <a:t>Closed economy</a:t>
            </a:r>
          </a:p>
        </p:txBody>
      </p:sp>
      <mc:AlternateContent xmlns:mc="http://schemas.openxmlformats.org/markup-compatibility/2006" xmlns:a14="http://schemas.microsoft.com/office/drawing/2010/main">
        <mc:Choice Requires="a14">
          <p:sp>
            <p:nvSpPr>
              <p:cNvPr id="10" name="TextBox 9"/>
              <p:cNvSpPr txBox="1"/>
              <p:nvPr/>
            </p:nvSpPr>
            <p:spPr>
              <a:xfrm>
                <a:off x="815453" y="2222362"/>
                <a:ext cx="120321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𝑌</m:t>
                      </m:r>
                      <m:r>
                        <a:rPr lang="en-GB" b="0" i="1" smtClean="0">
                          <a:latin typeface="Cambria Math"/>
                        </a:rPr>
                        <m:t>=</m:t>
                      </m:r>
                      <m:r>
                        <a:rPr lang="en-GB" b="0" i="1" smtClean="0">
                          <a:latin typeface="Cambria Math"/>
                        </a:rPr>
                        <m:t>𝐶</m:t>
                      </m:r>
                      <m:r>
                        <a:rPr lang="en-GB" b="0" i="1" smtClean="0">
                          <a:latin typeface="Cambria Math"/>
                        </a:rPr>
                        <m:t>+</m:t>
                      </m:r>
                      <m:r>
                        <a:rPr lang="en-GB" b="0" i="1" smtClean="0">
                          <a:latin typeface="Cambria Math"/>
                        </a:rPr>
                        <m:t>𝐼</m:t>
                      </m:r>
                    </m:oMath>
                  </m:oMathPara>
                </a14:m>
                <a:endParaRPr lang="en-GB" dirty="0"/>
              </a:p>
            </p:txBody>
          </p:sp>
        </mc:Choice>
        <mc:Fallback xmlns="">
          <p:sp>
            <p:nvSpPr>
              <p:cNvPr id="10" name="TextBox 9"/>
              <p:cNvSpPr txBox="1">
                <a:spLocks noRot="1" noChangeAspect="1" noMove="1" noResize="1" noEditPoints="1" noAdjustHandles="1" noChangeArrowheads="1" noChangeShapeType="1" noTextEdit="1"/>
              </p:cNvSpPr>
              <p:nvPr/>
            </p:nvSpPr>
            <p:spPr>
              <a:xfrm>
                <a:off x="815453" y="2222362"/>
                <a:ext cx="1203215" cy="369332"/>
              </a:xfrm>
              <a:prstGeom prst="rect">
                <a:avLst/>
              </a:prstGeom>
              <a:blipFill rotWithShape="0">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2940874" y="2384883"/>
                <a:ext cx="760721"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𝑆</m:t>
                      </m:r>
                      <m:r>
                        <a:rPr lang="en-GB" b="0" i="1" smtClean="0">
                          <a:latin typeface="Cambria Math"/>
                        </a:rPr>
                        <m:t>=</m:t>
                      </m:r>
                      <m:r>
                        <a:rPr lang="en-GB" b="0" i="1" smtClean="0">
                          <a:latin typeface="Cambria Math"/>
                        </a:rPr>
                        <m:t>𝐼</m:t>
                      </m:r>
                    </m:oMath>
                  </m:oMathPara>
                </a14:m>
                <a:endParaRPr lang="en-GB" dirty="0"/>
              </a:p>
            </p:txBody>
          </p:sp>
        </mc:Choice>
        <mc:Fallback xmlns="">
          <p:sp>
            <p:nvSpPr>
              <p:cNvPr id="36" name="TextBox 35"/>
              <p:cNvSpPr txBox="1">
                <a:spLocks noRot="1" noChangeAspect="1" noMove="1" noResize="1" noEditPoints="1" noAdjustHandles="1" noChangeArrowheads="1" noChangeShapeType="1" noTextEdit="1"/>
              </p:cNvSpPr>
              <p:nvPr/>
            </p:nvSpPr>
            <p:spPr>
              <a:xfrm>
                <a:off x="2940874" y="2384883"/>
                <a:ext cx="760721" cy="369332"/>
              </a:xfrm>
              <a:prstGeom prst="rect">
                <a:avLst/>
              </a:prstGeom>
              <a:blipFill rotWithShape="0">
                <a:blip r:embed="rId3"/>
                <a:stretch>
                  <a:fillRect/>
                </a:stretch>
              </a:blipFill>
            </p:spPr>
            <p:txBody>
              <a:bodyPr/>
              <a:lstStyle/>
              <a:p>
                <a:r>
                  <a:rPr lang="en-GB">
                    <a:noFill/>
                  </a:rPr>
                  <a:t> </a:t>
                </a:r>
              </a:p>
            </p:txBody>
          </p:sp>
        </mc:Fallback>
      </mc:AlternateContent>
      <p:sp>
        <p:nvSpPr>
          <p:cNvPr id="11" name="TextBox 10"/>
          <p:cNvSpPr txBox="1"/>
          <p:nvPr/>
        </p:nvSpPr>
        <p:spPr>
          <a:xfrm>
            <a:off x="719572" y="4142759"/>
            <a:ext cx="7848872" cy="1200329"/>
          </a:xfrm>
          <a:prstGeom prst="rect">
            <a:avLst/>
          </a:prstGeom>
          <a:noFill/>
        </p:spPr>
        <p:txBody>
          <a:bodyPr wrap="square" rtlCol="0">
            <a:spAutoFit/>
          </a:bodyPr>
          <a:lstStyle/>
          <a:p>
            <a:r>
              <a:rPr lang="en-GB" dirty="0" smtClean="0"/>
              <a:t>S=I is an accounting equality which is always true.</a:t>
            </a:r>
          </a:p>
          <a:p>
            <a:endParaRPr lang="en-GB" dirty="0"/>
          </a:p>
          <a:p>
            <a:r>
              <a:rPr lang="en-GB" dirty="0" smtClean="0"/>
              <a:t>However Gross Capital Formation includes </a:t>
            </a:r>
            <a:r>
              <a:rPr lang="en-GB" dirty="0"/>
              <a:t>FBCF (investment) + change in </a:t>
            </a:r>
            <a:r>
              <a:rPr lang="en-GB" dirty="0" smtClean="0"/>
              <a:t>inventories</a:t>
            </a:r>
            <a:r>
              <a:rPr lang="en-GB" dirty="0"/>
              <a:t> </a:t>
            </a:r>
            <a:r>
              <a:rPr lang="en-GB" dirty="0" smtClean="0"/>
              <a:t>(hence it may not mean that all savings are productively invested).</a:t>
            </a:r>
            <a:endParaRPr lang="en-GB" dirty="0"/>
          </a:p>
        </p:txBody>
      </p:sp>
      <p:sp>
        <p:nvSpPr>
          <p:cNvPr id="13" name="TextBox 12"/>
          <p:cNvSpPr txBox="1"/>
          <p:nvPr/>
        </p:nvSpPr>
        <p:spPr>
          <a:xfrm>
            <a:off x="5364088" y="1966545"/>
            <a:ext cx="2952328" cy="1477328"/>
          </a:xfrm>
          <a:prstGeom prst="rect">
            <a:avLst/>
          </a:prstGeom>
          <a:noFill/>
        </p:spPr>
        <p:txBody>
          <a:bodyPr wrap="square" rtlCol="0">
            <a:spAutoFit/>
          </a:bodyPr>
          <a:lstStyle/>
          <a:p>
            <a:r>
              <a:rPr lang="en-GB" b="1" dirty="0" smtClean="0"/>
              <a:t>Y</a:t>
            </a:r>
            <a:r>
              <a:rPr lang="en-GB" dirty="0" smtClean="0"/>
              <a:t> as output</a:t>
            </a:r>
          </a:p>
          <a:p>
            <a:r>
              <a:rPr lang="en-GB" b="1" dirty="0" smtClean="0"/>
              <a:t>C</a:t>
            </a:r>
            <a:r>
              <a:rPr lang="en-GB" dirty="0" smtClean="0"/>
              <a:t> as consumption (private + public)</a:t>
            </a:r>
          </a:p>
          <a:p>
            <a:r>
              <a:rPr lang="en-GB" b="1" dirty="0" smtClean="0"/>
              <a:t>I</a:t>
            </a:r>
            <a:r>
              <a:rPr lang="en-GB" dirty="0" smtClean="0"/>
              <a:t> as Gross Capital </a:t>
            </a:r>
            <a:r>
              <a:rPr lang="en-GB" dirty="0"/>
              <a:t>F</a:t>
            </a:r>
            <a:r>
              <a:rPr lang="en-GB" dirty="0" smtClean="0"/>
              <a:t>ormation (private + public)</a:t>
            </a:r>
          </a:p>
        </p:txBody>
      </p:sp>
      <mc:AlternateContent xmlns:mc="http://schemas.openxmlformats.org/markup-compatibility/2006" xmlns:a14="http://schemas.microsoft.com/office/drawing/2010/main">
        <mc:Choice Requires="a14">
          <p:sp>
            <p:nvSpPr>
              <p:cNvPr id="45" name="TextBox 44"/>
              <p:cNvSpPr txBox="1"/>
              <p:nvPr/>
            </p:nvSpPr>
            <p:spPr>
              <a:xfrm>
                <a:off x="815453" y="2569549"/>
                <a:ext cx="123405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𝑌</m:t>
                      </m:r>
                      <m:r>
                        <a:rPr lang="en-GB" b="0" i="1" smtClean="0">
                          <a:latin typeface="Cambria Math"/>
                        </a:rPr>
                        <m:t>=</m:t>
                      </m:r>
                      <m:r>
                        <a:rPr lang="en-GB" b="0" i="1" smtClean="0">
                          <a:latin typeface="Cambria Math"/>
                        </a:rPr>
                        <m:t>𝐶</m:t>
                      </m:r>
                      <m:r>
                        <a:rPr lang="en-GB" b="0" i="1" smtClean="0">
                          <a:latin typeface="Cambria Math"/>
                        </a:rPr>
                        <m:t>+</m:t>
                      </m:r>
                      <m:r>
                        <a:rPr lang="en-GB" b="0" i="1" smtClean="0">
                          <a:latin typeface="Cambria Math"/>
                        </a:rPr>
                        <m:t>𝑆</m:t>
                      </m:r>
                    </m:oMath>
                  </m:oMathPara>
                </a14:m>
                <a:endParaRPr lang="en-GB" dirty="0"/>
              </a:p>
            </p:txBody>
          </p:sp>
        </mc:Choice>
        <mc:Fallback xmlns="">
          <p:sp>
            <p:nvSpPr>
              <p:cNvPr id="45" name="TextBox 44"/>
              <p:cNvSpPr txBox="1">
                <a:spLocks noRot="1" noChangeAspect="1" noMove="1" noResize="1" noEditPoints="1" noAdjustHandles="1" noChangeArrowheads="1" noChangeShapeType="1" noTextEdit="1"/>
              </p:cNvSpPr>
              <p:nvPr/>
            </p:nvSpPr>
            <p:spPr>
              <a:xfrm>
                <a:off x="815453" y="2569549"/>
                <a:ext cx="1234056" cy="369332"/>
              </a:xfrm>
              <a:prstGeom prst="rect">
                <a:avLst/>
              </a:prstGeom>
              <a:blipFill rotWithShape="0">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2120647" y="2375654"/>
                <a:ext cx="43794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m:t>
                      </m:r>
                    </m:oMath>
                  </m:oMathPara>
                </a14:m>
                <a:endParaRPr lang="en-GB" dirty="0"/>
              </a:p>
            </p:txBody>
          </p:sp>
        </mc:Choice>
        <mc:Fallback xmlns="">
          <p:sp>
            <p:nvSpPr>
              <p:cNvPr id="51" name="TextBox 50"/>
              <p:cNvSpPr txBox="1">
                <a:spLocks noRot="1" noChangeAspect="1" noMove="1" noResize="1" noEditPoints="1" noAdjustHandles="1" noChangeArrowheads="1" noChangeShapeType="1" noTextEdit="1"/>
              </p:cNvSpPr>
              <p:nvPr/>
            </p:nvSpPr>
            <p:spPr>
              <a:xfrm>
                <a:off x="2120647" y="2375654"/>
                <a:ext cx="437940" cy="369332"/>
              </a:xfrm>
              <a:prstGeom prst="rect">
                <a:avLst/>
              </a:prstGeom>
              <a:blipFill rotWithShape="0">
                <a:blip r:embed="rId5"/>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1368675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971600" y="426742"/>
            <a:ext cx="7344816" cy="461665"/>
          </a:xfrm>
          <a:prstGeom prst="rect">
            <a:avLst/>
          </a:prstGeom>
          <a:noFill/>
        </p:spPr>
        <p:txBody>
          <a:bodyPr wrap="square" rtlCol="0">
            <a:spAutoFit/>
          </a:bodyPr>
          <a:lstStyle/>
          <a:p>
            <a:r>
              <a:rPr lang="en-GB" sz="2400" b="1" dirty="0" smtClean="0"/>
              <a:t>Closed economy with an explicit government sector</a:t>
            </a:r>
          </a:p>
        </p:txBody>
      </p:sp>
      <mc:AlternateContent xmlns:mc="http://schemas.openxmlformats.org/markup-compatibility/2006" xmlns:a14="http://schemas.microsoft.com/office/drawing/2010/main">
        <mc:Choice Requires="a14">
          <p:sp>
            <p:nvSpPr>
              <p:cNvPr id="10" name="TextBox 9"/>
              <p:cNvSpPr txBox="1"/>
              <p:nvPr/>
            </p:nvSpPr>
            <p:spPr>
              <a:xfrm>
                <a:off x="842234" y="1916832"/>
                <a:ext cx="1760803"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𝑌</m:t>
                      </m:r>
                      <m:r>
                        <a:rPr lang="en-GB" b="0" i="1" smtClean="0">
                          <a:latin typeface="Cambria Math"/>
                        </a:rPr>
                        <m:t>=</m:t>
                      </m:r>
                      <m:sSup>
                        <m:sSupPr>
                          <m:ctrlPr>
                            <a:rPr lang="en-GB" i="1">
                              <a:latin typeface="Cambria Math"/>
                            </a:rPr>
                          </m:ctrlPr>
                        </m:sSupPr>
                        <m:e>
                          <m:r>
                            <a:rPr lang="en-GB" i="1">
                              <a:latin typeface="Cambria Math"/>
                            </a:rPr>
                            <m:t>𝐶</m:t>
                          </m:r>
                        </m:e>
                        <m:sup>
                          <m:r>
                            <a:rPr lang="en-GB" i="1">
                              <a:latin typeface="Cambria Math"/>
                            </a:rPr>
                            <m:t>𝑃</m:t>
                          </m:r>
                        </m:sup>
                      </m:sSup>
                      <m:r>
                        <a:rPr lang="en-GB" b="0" i="1" smtClean="0">
                          <a:latin typeface="Cambria Math"/>
                        </a:rPr>
                        <m:t>+</m:t>
                      </m:r>
                      <m:r>
                        <a:rPr lang="en-GB" i="1" smtClean="0">
                          <a:latin typeface="Cambria Math"/>
                        </a:rPr>
                        <m:t>𝐼</m:t>
                      </m:r>
                      <m:r>
                        <a:rPr lang="en-GB" b="0" i="1" smtClean="0">
                          <a:latin typeface="Cambria Math"/>
                        </a:rPr>
                        <m:t>+</m:t>
                      </m:r>
                      <m:r>
                        <a:rPr lang="en-GB" b="0" i="1" smtClean="0">
                          <a:latin typeface="Cambria Math"/>
                        </a:rPr>
                        <m:t>𝐺</m:t>
                      </m:r>
                    </m:oMath>
                  </m:oMathPara>
                </a14:m>
                <a:endParaRPr lang="en-GB" dirty="0"/>
              </a:p>
            </p:txBody>
          </p:sp>
        </mc:Choice>
        <mc:Fallback xmlns="">
          <p:sp>
            <p:nvSpPr>
              <p:cNvPr id="10" name="TextBox 9"/>
              <p:cNvSpPr txBox="1">
                <a:spLocks noRot="1" noChangeAspect="1" noMove="1" noResize="1" noEditPoints="1" noAdjustHandles="1" noChangeArrowheads="1" noChangeShapeType="1" noTextEdit="1"/>
              </p:cNvSpPr>
              <p:nvPr/>
            </p:nvSpPr>
            <p:spPr>
              <a:xfrm>
                <a:off x="842234" y="1916832"/>
                <a:ext cx="1760803" cy="369332"/>
              </a:xfrm>
              <a:prstGeom prst="rect">
                <a:avLst/>
              </a:prstGeom>
              <a:blipFill rotWithShape="0">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3203848" y="1916832"/>
                <a:ext cx="1740861"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GB" i="1" smtClean="0">
                              <a:latin typeface="Cambria Math"/>
                            </a:rPr>
                          </m:ctrlPr>
                        </m:sSupPr>
                        <m:e>
                          <m:r>
                            <a:rPr lang="en-GB" i="1">
                              <a:latin typeface="Cambria Math"/>
                            </a:rPr>
                            <m:t>𝑆</m:t>
                          </m:r>
                        </m:e>
                        <m:sup>
                          <m:r>
                            <a:rPr lang="en-GB" i="1">
                              <a:latin typeface="Cambria Math"/>
                            </a:rPr>
                            <m:t>𝑃</m:t>
                          </m:r>
                        </m:sup>
                      </m:sSup>
                      <m:r>
                        <a:rPr lang="en-GB" b="0" i="1" smtClean="0">
                          <a:latin typeface="Cambria Math"/>
                        </a:rPr>
                        <m:t>+</m:t>
                      </m:r>
                      <m:r>
                        <a:rPr lang="en-GB" b="0" i="1" smtClean="0">
                          <a:latin typeface="Cambria Math"/>
                        </a:rPr>
                        <m:t>𝑇</m:t>
                      </m:r>
                      <m:r>
                        <a:rPr lang="en-GB" b="0" i="1" smtClean="0">
                          <a:latin typeface="Cambria Math"/>
                        </a:rPr>
                        <m:t>−</m:t>
                      </m:r>
                      <m:r>
                        <a:rPr lang="en-GB" b="0" i="1" smtClean="0">
                          <a:latin typeface="Cambria Math"/>
                        </a:rPr>
                        <m:t>𝐺</m:t>
                      </m:r>
                      <m:r>
                        <a:rPr lang="en-GB" b="0" i="1" smtClean="0">
                          <a:latin typeface="Cambria Math"/>
                        </a:rPr>
                        <m:t>=</m:t>
                      </m:r>
                      <m:r>
                        <a:rPr lang="en-GB" b="0" i="1" smtClean="0">
                          <a:latin typeface="Cambria Math"/>
                        </a:rPr>
                        <m:t>𝐼</m:t>
                      </m:r>
                    </m:oMath>
                  </m:oMathPara>
                </a14:m>
                <a:endParaRPr lang="en-GB" dirty="0"/>
              </a:p>
            </p:txBody>
          </p:sp>
        </mc:Choice>
        <mc:Fallback xmlns="">
          <p:sp>
            <p:nvSpPr>
              <p:cNvPr id="36" name="TextBox 35"/>
              <p:cNvSpPr txBox="1">
                <a:spLocks noRot="1" noChangeAspect="1" noMove="1" noResize="1" noEditPoints="1" noAdjustHandles="1" noChangeArrowheads="1" noChangeShapeType="1" noTextEdit="1"/>
              </p:cNvSpPr>
              <p:nvPr/>
            </p:nvSpPr>
            <p:spPr>
              <a:xfrm>
                <a:off x="3203848" y="1916832"/>
                <a:ext cx="1740861" cy="369332"/>
              </a:xfrm>
              <a:prstGeom prst="rect">
                <a:avLst/>
              </a:prstGeom>
              <a:blipFill rotWithShape="0">
                <a:blip r:embed="rId3"/>
                <a:stretch>
                  <a:fillRect/>
                </a:stretch>
              </a:blipFill>
              <a:ln>
                <a:noFill/>
              </a:ln>
            </p:spPr>
            <p:txBody>
              <a:bodyPr/>
              <a:lstStyle/>
              <a:p>
                <a:r>
                  <a:rPr lang="en-GB">
                    <a:noFill/>
                  </a:rPr>
                  <a:t> </a:t>
                </a:r>
              </a:p>
            </p:txBody>
          </p:sp>
        </mc:Fallback>
      </mc:AlternateContent>
      <p:sp>
        <p:nvSpPr>
          <p:cNvPr id="11" name="TextBox 10"/>
          <p:cNvSpPr txBox="1"/>
          <p:nvPr/>
        </p:nvSpPr>
        <p:spPr>
          <a:xfrm>
            <a:off x="706788" y="4653136"/>
            <a:ext cx="7848872" cy="646331"/>
          </a:xfrm>
          <a:prstGeom prst="rect">
            <a:avLst/>
          </a:prstGeom>
          <a:noFill/>
        </p:spPr>
        <p:txBody>
          <a:bodyPr wrap="square" rtlCol="0">
            <a:spAutoFit/>
          </a:bodyPr>
          <a:lstStyle/>
          <a:p>
            <a:r>
              <a:rPr lang="en-GB" dirty="0" smtClean="0"/>
              <a:t>S=I is an accounting equality which is always true as an accounting identity.</a:t>
            </a:r>
          </a:p>
          <a:p>
            <a:endParaRPr lang="en-GB" dirty="0"/>
          </a:p>
        </p:txBody>
      </p:sp>
      <p:sp>
        <p:nvSpPr>
          <p:cNvPr id="13" name="TextBox 12"/>
          <p:cNvSpPr txBox="1"/>
          <p:nvPr/>
        </p:nvSpPr>
        <p:spPr>
          <a:xfrm>
            <a:off x="5877411" y="1884388"/>
            <a:ext cx="2952328" cy="2308324"/>
          </a:xfrm>
          <a:prstGeom prst="rect">
            <a:avLst/>
          </a:prstGeom>
          <a:noFill/>
        </p:spPr>
        <p:txBody>
          <a:bodyPr wrap="square" rtlCol="0">
            <a:spAutoFit/>
          </a:bodyPr>
          <a:lstStyle/>
          <a:p>
            <a:r>
              <a:rPr lang="en-GB" b="1" dirty="0" smtClean="0"/>
              <a:t>Y</a:t>
            </a:r>
            <a:r>
              <a:rPr lang="en-GB" dirty="0" smtClean="0"/>
              <a:t> as output</a:t>
            </a:r>
          </a:p>
          <a:p>
            <a:r>
              <a:rPr lang="en-GB" b="1" dirty="0" smtClean="0"/>
              <a:t>C</a:t>
            </a:r>
            <a:r>
              <a:rPr lang="en-GB" dirty="0" smtClean="0"/>
              <a:t> as private consumption</a:t>
            </a:r>
          </a:p>
          <a:p>
            <a:r>
              <a:rPr lang="en-GB" b="1" dirty="0" smtClean="0"/>
              <a:t>I</a:t>
            </a:r>
            <a:r>
              <a:rPr lang="en-GB" dirty="0" smtClean="0"/>
              <a:t> as Gross Capital </a:t>
            </a:r>
            <a:r>
              <a:rPr lang="en-GB" dirty="0"/>
              <a:t>F</a:t>
            </a:r>
            <a:r>
              <a:rPr lang="en-GB" dirty="0" smtClean="0"/>
              <a:t>ormation (private + public)</a:t>
            </a:r>
          </a:p>
          <a:p>
            <a:r>
              <a:rPr lang="en-GB" b="1" dirty="0"/>
              <a:t>G</a:t>
            </a:r>
            <a:r>
              <a:rPr lang="en-GB" dirty="0"/>
              <a:t> as government consumption</a:t>
            </a:r>
          </a:p>
          <a:p>
            <a:r>
              <a:rPr lang="en-GB" b="1" dirty="0"/>
              <a:t>T</a:t>
            </a:r>
            <a:r>
              <a:rPr lang="en-GB" dirty="0"/>
              <a:t> as Taxes</a:t>
            </a:r>
          </a:p>
          <a:p>
            <a:endParaRPr lang="en-GB" dirty="0" smtClean="0"/>
          </a:p>
        </p:txBody>
      </p:sp>
      <mc:AlternateContent xmlns:mc="http://schemas.openxmlformats.org/markup-compatibility/2006" xmlns:a14="http://schemas.microsoft.com/office/drawing/2010/main">
        <mc:Choice Requires="a14">
          <p:sp>
            <p:nvSpPr>
              <p:cNvPr id="45" name="TextBox 44"/>
              <p:cNvSpPr txBox="1"/>
              <p:nvPr/>
            </p:nvSpPr>
            <p:spPr>
              <a:xfrm>
                <a:off x="842234" y="2286164"/>
                <a:ext cx="190167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𝑌</m:t>
                      </m:r>
                      <m:r>
                        <a:rPr lang="en-GB" b="0" i="1" smtClean="0">
                          <a:latin typeface="Cambria Math"/>
                        </a:rPr>
                        <m:t>=</m:t>
                      </m:r>
                      <m:sSup>
                        <m:sSupPr>
                          <m:ctrlPr>
                            <a:rPr lang="en-GB" i="1">
                              <a:latin typeface="Cambria Math"/>
                            </a:rPr>
                          </m:ctrlPr>
                        </m:sSupPr>
                        <m:e>
                          <m:r>
                            <a:rPr lang="en-GB" b="0" i="1" smtClean="0">
                              <a:latin typeface="Cambria Math"/>
                            </a:rPr>
                            <m:t>𝐶</m:t>
                          </m:r>
                        </m:e>
                        <m:sup>
                          <m:r>
                            <a:rPr lang="en-GB" i="1">
                              <a:latin typeface="Cambria Math"/>
                            </a:rPr>
                            <m:t>𝑃</m:t>
                          </m:r>
                        </m:sup>
                      </m:sSup>
                      <m:r>
                        <a:rPr lang="en-GB" b="0" i="1" smtClean="0">
                          <a:latin typeface="Cambria Math"/>
                        </a:rPr>
                        <m:t>+</m:t>
                      </m:r>
                      <m:sSup>
                        <m:sSupPr>
                          <m:ctrlPr>
                            <a:rPr lang="en-GB" i="1">
                              <a:latin typeface="Cambria Math"/>
                            </a:rPr>
                          </m:ctrlPr>
                        </m:sSupPr>
                        <m:e>
                          <m:r>
                            <a:rPr lang="en-GB" b="0" i="1" smtClean="0">
                              <a:latin typeface="Cambria Math"/>
                            </a:rPr>
                            <m:t>𝑆</m:t>
                          </m:r>
                        </m:e>
                        <m:sup>
                          <m:r>
                            <a:rPr lang="en-GB" i="1">
                              <a:latin typeface="Cambria Math"/>
                            </a:rPr>
                            <m:t>𝑃</m:t>
                          </m:r>
                        </m:sup>
                      </m:sSup>
                      <m:r>
                        <a:rPr lang="en-GB" b="0" i="0" smtClean="0">
                          <a:latin typeface="Cambria Math"/>
                        </a:rPr>
                        <m:t>+</m:t>
                      </m:r>
                      <m:r>
                        <m:rPr>
                          <m:sty m:val="p"/>
                        </m:rPr>
                        <a:rPr lang="en-GB" b="0" i="0" smtClean="0">
                          <a:latin typeface="Cambria Math"/>
                        </a:rPr>
                        <m:t>T</m:t>
                      </m:r>
                    </m:oMath>
                  </m:oMathPara>
                </a14:m>
                <a:endParaRPr lang="en-GB" dirty="0"/>
              </a:p>
            </p:txBody>
          </p:sp>
        </mc:Choice>
        <mc:Fallback xmlns="">
          <p:sp>
            <p:nvSpPr>
              <p:cNvPr id="45" name="TextBox 44"/>
              <p:cNvSpPr txBox="1">
                <a:spLocks noRot="1" noChangeAspect="1" noMove="1" noResize="1" noEditPoints="1" noAdjustHandles="1" noChangeArrowheads="1" noChangeShapeType="1" noTextEdit="1"/>
              </p:cNvSpPr>
              <p:nvPr/>
            </p:nvSpPr>
            <p:spPr>
              <a:xfrm>
                <a:off x="842234" y="2286164"/>
                <a:ext cx="1901674" cy="369332"/>
              </a:xfrm>
              <a:prstGeom prst="rect">
                <a:avLst/>
              </a:prstGeom>
              <a:blipFill rotWithShape="0">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2636542" y="2083164"/>
                <a:ext cx="43794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m:t>
                      </m:r>
                    </m:oMath>
                  </m:oMathPara>
                </a14:m>
                <a:endParaRPr lang="en-GB" dirty="0"/>
              </a:p>
            </p:txBody>
          </p:sp>
        </mc:Choice>
        <mc:Fallback xmlns="">
          <p:sp>
            <p:nvSpPr>
              <p:cNvPr id="51" name="TextBox 50"/>
              <p:cNvSpPr txBox="1">
                <a:spLocks noRot="1" noChangeAspect="1" noMove="1" noResize="1" noEditPoints="1" noAdjustHandles="1" noChangeArrowheads="1" noChangeShapeType="1" noTextEdit="1"/>
              </p:cNvSpPr>
              <p:nvPr/>
            </p:nvSpPr>
            <p:spPr>
              <a:xfrm>
                <a:off x="2636542" y="2083164"/>
                <a:ext cx="437940" cy="369332"/>
              </a:xfrm>
              <a:prstGeom prst="rect">
                <a:avLst/>
              </a:prstGeom>
              <a:blipFill rotWithShape="0">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3203847" y="2262680"/>
                <a:ext cx="1427377" cy="370230"/>
              </a:xfrm>
              <a:prstGeom prst="rect">
                <a:avLst/>
              </a:prstGeom>
              <a:ln>
                <a:noFill/>
              </a:ln>
            </p:spPr>
            <p:style>
              <a:lnRef idx="2">
                <a:schemeClr val="accent2"/>
              </a:lnRef>
              <a:fillRef idx="1">
                <a:schemeClr val="lt1"/>
              </a:fillRef>
              <a:effectRef idx="0">
                <a:schemeClr val="accent2"/>
              </a:effectRef>
              <a:fontRef idx="minor">
                <a:schemeClr val="dk1"/>
              </a:fontRef>
            </p:style>
            <p:txBody>
              <a:bodyPr wrap="none" rtlCol="0">
                <a:spAutoFit/>
              </a:bodyPr>
              <a:lstStyle/>
              <a:p>
                <a:pPr/>
                <a14:m>
                  <m:oMathPara xmlns:m="http://schemas.openxmlformats.org/officeDocument/2006/math">
                    <m:oMathParaPr>
                      <m:jc m:val="centerGroup"/>
                    </m:oMathParaPr>
                    <m:oMath xmlns:m="http://schemas.openxmlformats.org/officeDocument/2006/math">
                      <m:sSup>
                        <m:sSupPr>
                          <m:ctrlPr>
                            <a:rPr lang="en-GB" i="1" smtClean="0">
                              <a:latin typeface="Cambria Math"/>
                            </a:rPr>
                          </m:ctrlPr>
                        </m:sSupPr>
                        <m:e>
                          <m:r>
                            <a:rPr lang="en-GB" i="1">
                              <a:latin typeface="Cambria Math"/>
                            </a:rPr>
                            <m:t>𝑆</m:t>
                          </m:r>
                        </m:e>
                        <m:sup>
                          <m:r>
                            <a:rPr lang="en-GB" i="1">
                              <a:latin typeface="Cambria Math"/>
                            </a:rPr>
                            <m:t>𝑃</m:t>
                          </m:r>
                        </m:sup>
                      </m:sSup>
                      <m:r>
                        <a:rPr lang="en-GB" b="0" i="1" smtClean="0">
                          <a:latin typeface="Cambria Math"/>
                        </a:rPr>
                        <m:t>+</m:t>
                      </m:r>
                      <m:sSup>
                        <m:sSupPr>
                          <m:ctrlPr>
                            <a:rPr lang="en-GB" i="1">
                              <a:latin typeface="Cambria Math"/>
                            </a:rPr>
                          </m:ctrlPr>
                        </m:sSupPr>
                        <m:e>
                          <m:r>
                            <a:rPr lang="en-GB" i="1">
                              <a:latin typeface="Cambria Math"/>
                            </a:rPr>
                            <m:t>𝑆</m:t>
                          </m:r>
                        </m:e>
                        <m:sup>
                          <m:r>
                            <a:rPr lang="en-GB" b="0" i="1" smtClean="0">
                              <a:latin typeface="Cambria Math"/>
                            </a:rPr>
                            <m:t>𝐺</m:t>
                          </m:r>
                        </m:sup>
                      </m:sSup>
                      <m:r>
                        <a:rPr lang="en-GB" b="0" i="1" smtClean="0">
                          <a:latin typeface="Cambria Math"/>
                        </a:rPr>
                        <m:t>=</m:t>
                      </m:r>
                      <m:r>
                        <a:rPr lang="en-GB" b="0" i="1" smtClean="0">
                          <a:latin typeface="Cambria Math"/>
                        </a:rPr>
                        <m:t>𝐼</m:t>
                      </m:r>
                    </m:oMath>
                  </m:oMathPara>
                </a14:m>
                <a:endParaRPr lang="en-GB" dirty="0"/>
              </a:p>
            </p:txBody>
          </p:sp>
        </mc:Choice>
        <mc:Fallback xmlns="">
          <p:sp>
            <p:nvSpPr>
              <p:cNvPr id="9" name="TextBox 8"/>
              <p:cNvSpPr txBox="1">
                <a:spLocks noRot="1" noChangeAspect="1" noMove="1" noResize="1" noEditPoints="1" noAdjustHandles="1" noChangeArrowheads="1" noChangeShapeType="1" noTextEdit="1"/>
              </p:cNvSpPr>
              <p:nvPr/>
            </p:nvSpPr>
            <p:spPr>
              <a:xfrm>
                <a:off x="3203847" y="2262680"/>
                <a:ext cx="1427377" cy="370230"/>
              </a:xfrm>
              <a:prstGeom prst="rect">
                <a:avLst/>
              </a:prstGeom>
              <a:blipFill rotWithShape="0">
                <a:blip r:embed="rId6"/>
                <a:stretch>
                  <a:fillRect/>
                </a:stretch>
              </a:blipFill>
              <a:ln>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3216631" y="2635792"/>
                <a:ext cx="760721" cy="369332"/>
              </a:xfrm>
              <a:prstGeom prst="rect">
                <a:avLst/>
              </a:prstGeom>
              <a:ln/>
            </p:spPr>
            <p:style>
              <a:lnRef idx="2">
                <a:schemeClr val="accent2"/>
              </a:lnRef>
              <a:fillRef idx="1">
                <a:schemeClr val="lt1"/>
              </a:fillRef>
              <a:effectRef idx="0">
                <a:schemeClr val="accent2"/>
              </a:effectRef>
              <a:fontRef idx="minor">
                <a:schemeClr val="dk1"/>
              </a:fontRef>
            </p:style>
            <p:txBody>
              <a:bodyPr wrap="none" rtlCol="0">
                <a:spAutoFit/>
              </a:bodyPr>
              <a:lstStyle/>
              <a:p>
                <a:pPr/>
                <a14:m>
                  <m:oMathPara xmlns:m="http://schemas.openxmlformats.org/officeDocument/2006/math">
                    <m:oMathParaPr>
                      <m:jc m:val="centerGroup"/>
                    </m:oMathParaPr>
                    <m:oMath xmlns:m="http://schemas.openxmlformats.org/officeDocument/2006/math">
                      <m:r>
                        <a:rPr lang="en-GB" i="1" smtClean="0">
                          <a:latin typeface="Cambria Math"/>
                        </a:rPr>
                        <m:t>𝑆</m:t>
                      </m:r>
                      <m:r>
                        <a:rPr lang="en-GB" b="0" i="1" smtClean="0">
                          <a:latin typeface="Cambria Math"/>
                        </a:rPr>
                        <m:t>=</m:t>
                      </m:r>
                      <m:r>
                        <a:rPr lang="en-GB" b="0" i="1" smtClean="0">
                          <a:latin typeface="Cambria Math"/>
                        </a:rPr>
                        <m:t>𝐼</m:t>
                      </m:r>
                    </m:oMath>
                  </m:oMathPara>
                </a14:m>
                <a:endParaRPr lang="en-GB" dirty="0"/>
              </a:p>
            </p:txBody>
          </p:sp>
        </mc:Choice>
        <mc:Fallback xmlns="">
          <p:sp>
            <p:nvSpPr>
              <p:cNvPr id="14" name="TextBox 13"/>
              <p:cNvSpPr txBox="1">
                <a:spLocks noRot="1" noChangeAspect="1" noMove="1" noResize="1" noEditPoints="1" noAdjustHandles="1" noChangeArrowheads="1" noChangeShapeType="1" noTextEdit="1"/>
              </p:cNvSpPr>
              <p:nvPr/>
            </p:nvSpPr>
            <p:spPr>
              <a:xfrm>
                <a:off x="3216631" y="2635792"/>
                <a:ext cx="760721" cy="369332"/>
              </a:xfrm>
              <a:prstGeom prst="rect">
                <a:avLst/>
              </a:prstGeom>
              <a:blipFill rotWithShape="0">
                <a:blip r:embed="rId7"/>
                <a:stretch>
                  <a:fillRect/>
                </a:stretch>
              </a:blipFill>
              <a:ln/>
            </p:spPr>
            <p:txBody>
              <a:bodyPr/>
              <a:lstStyle/>
              <a:p>
                <a:r>
                  <a:rPr lang="en-GB">
                    <a:noFill/>
                  </a:rPr>
                  <a:t> </a:t>
                </a:r>
              </a:p>
            </p:txBody>
          </p:sp>
        </mc:Fallback>
      </mc:AlternateContent>
    </p:spTree>
    <p:extLst>
      <p:ext uri="{BB962C8B-B14F-4D97-AF65-F5344CB8AC3E}">
        <p14:creationId xmlns:p14="http://schemas.microsoft.com/office/powerpoint/2010/main" val="1712548379"/>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s conferen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16047</TotalTime>
  <Words>2003</Words>
  <Application>Microsoft Office PowerPoint</Application>
  <PresentationFormat>On-screen Show (4:3)</PresentationFormat>
  <Paragraphs>320</Paragraphs>
  <Slides>32</Slides>
  <Notes>2</Notes>
  <HiddenSlides>0</HiddenSlides>
  <MMClips>0</MMClips>
  <ScaleCrop>false</ScaleCrop>
  <HeadingPairs>
    <vt:vector size="4" baseType="variant">
      <vt:variant>
        <vt:lpstr>Theme</vt:lpstr>
      </vt:variant>
      <vt:variant>
        <vt:i4>2</vt:i4>
      </vt:variant>
      <vt:variant>
        <vt:lpstr>Slide Titles</vt:lpstr>
      </vt:variant>
      <vt:variant>
        <vt:i4>32</vt:i4>
      </vt:variant>
    </vt:vector>
  </HeadingPairs>
  <TitlesOfParts>
    <vt:vector size="34" baseType="lpstr">
      <vt:lpstr>press conference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JMeaning</dc:creator>
  <cp:lastModifiedBy>Lucia Graves</cp:lastModifiedBy>
  <cp:revision>351</cp:revision>
  <cp:lastPrinted>2017-04-20T16:35:23Z</cp:lastPrinted>
  <dcterms:created xsi:type="dcterms:W3CDTF">2016-05-10T09:05:55Z</dcterms:created>
  <dcterms:modified xsi:type="dcterms:W3CDTF">2017-05-17T13:54:06Z</dcterms:modified>
</cp:coreProperties>
</file>