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82" r:id="rId4"/>
    <p:sldId id="283" r:id="rId5"/>
    <p:sldId id="284" r:id="rId6"/>
    <p:sldId id="285" r:id="rId7"/>
    <p:sldId id="286" r:id="rId8"/>
    <p:sldId id="287" r:id="rId9"/>
    <p:sldId id="288" r:id="rId10"/>
    <p:sldId id="289" r:id="rId11"/>
    <p:sldId id="290" r:id="rId12"/>
    <p:sldId id="28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2B66C10-F495-4E4E-9862-E2C952A7EDF0}" type="datetimeFigureOut">
              <a:rPr lang="en-GB" smtClean="0"/>
              <a:t>29/03/2017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1920627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2B66C10-F495-4E4E-9862-E2C952A7EDF0}" type="datetimeFigureOut">
              <a:rPr lang="en-GB" smtClean="0"/>
              <a:t>29/03/2017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1520723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2B66C10-F495-4E4E-9862-E2C952A7EDF0}" type="datetimeFigureOut">
              <a:rPr lang="en-GB" smtClean="0"/>
              <a:t>29/03/2017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543682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2B66C10-F495-4E4E-9862-E2C952A7EDF0}" type="datetimeFigureOut">
              <a:rPr lang="en-GB" smtClean="0"/>
              <a:t>29/03/2017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3467831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B66C10-F495-4E4E-9862-E2C952A7EDF0}" type="datetimeFigureOut">
              <a:rPr lang="en-GB" smtClean="0"/>
              <a:t>29/03/2017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397923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2B66C10-F495-4E4E-9862-E2C952A7EDF0}" type="datetimeFigureOut">
              <a:rPr lang="en-GB" smtClean="0"/>
              <a:t>29/03/2017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1647009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2B66C10-F495-4E4E-9862-E2C952A7EDF0}" type="datetimeFigureOut">
              <a:rPr lang="en-GB" smtClean="0"/>
              <a:t>29/03/2017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2785657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2B66C10-F495-4E4E-9862-E2C952A7EDF0}" type="datetimeFigureOut">
              <a:rPr lang="en-GB" smtClean="0"/>
              <a:t>29/03/2017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194494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B66C10-F495-4E4E-9862-E2C952A7EDF0}" type="datetimeFigureOut">
              <a:rPr lang="en-GB" smtClean="0"/>
              <a:t>29/03/2017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96734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B66C10-F495-4E4E-9862-E2C952A7EDF0}" type="datetimeFigureOut">
              <a:rPr lang="en-GB" smtClean="0"/>
              <a:t>29/03/2017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570579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B66C10-F495-4E4E-9862-E2C952A7EDF0}" type="datetimeFigureOut">
              <a:rPr lang="en-GB" smtClean="0"/>
              <a:t>29/03/2017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DE8AD3A-74D0-4970-9FFA-410AC6B62FF2}" type="slidenum">
              <a:rPr lang="en-GB" smtClean="0"/>
              <a:t>‹#›</a:t>
            </a:fld>
            <a:endParaRPr lang="en-GB"/>
          </a:p>
        </p:txBody>
      </p:sp>
    </p:spTree>
    <p:extLst>
      <p:ext uri="{BB962C8B-B14F-4D97-AF65-F5344CB8AC3E}">
        <p14:creationId xmlns:p14="http://schemas.microsoft.com/office/powerpoint/2010/main" val="681123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B66C10-F495-4E4E-9862-E2C952A7EDF0}" type="datetimeFigureOut">
              <a:rPr lang="en-GB" smtClean="0"/>
              <a:t>29/03/2017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E8AD3A-74D0-4970-9FFA-410AC6B62FF2}" type="slidenum">
              <a:rPr lang="en-GB" smtClean="0"/>
              <a:t>‹#›</a:t>
            </a:fld>
            <a:endParaRPr lang="en-GB"/>
          </a:p>
        </p:txBody>
      </p:sp>
    </p:spTree>
    <p:extLst>
      <p:ext uri="{BB962C8B-B14F-4D97-AF65-F5344CB8AC3E}">
        <p14:creationId xmlns:p14="http://schemas.microsoft.com/office/powerpoint/2010/main" val="1968919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848600" cy="4038600"/>
          </a:xfrm>
        </p:spPr>
        <p:txBody>
          <a:bodyPr>
            <a:normAutofit fontScale="90000"/>
          </a:bodyPr>
          <a:lstStyle/>
          <a:p>
            <a:r>
              <a:rPr lang="en-GB" sz="2400" dirty="0"/>
              <a:t/>
            </a:r>
            <a:br>
              <a:rPr lang="en-GB" sz="2400" dirty="0"/>
            </a:br>
            <a:r>
              <a:rPr lang="en-GB" sz="2400" dirty="0"/>
              <a:t/>
            </a:r>
            <a:br>
              <a:rPr lang="en-GB" sz="2400" dirty="0"/>
            </a:br>
            <a:r>
              <a:rPr lang="en-GB" sz="2400" dirty="0"/>
              <a:t>Gresham Lectures 2016-17</a:t>
            </a:r>
            <a:br>
              <a:rPr lang="en-GB" sz="2400" dirty="0"/>
            </a:br>
            <a:r>
              <a:rPr lang="en-GB" sz="2400" dirty="0"/>
              <a:t>Divinity Lecture 5</a:t>
            </a:r>
            <a:br>
              <a:rPr lang="en-GB" sz="2400" dirty="0"/>
            </a:br>
            <a:r>
              <a:rPr lang="en-GB" sz="2400" dirty="0"/>
              <a:t/>
            </a:r>
            <a:br>
              <a:rPr lang="en-GB" sz="2400" dirty="0"/>
            </a:br>
            <a:r>
              <a:rPr lang="en-GB" sz="4900" dirty="0"/>
              <a:t>Is </a:t>
            </a:r>
            <a:r>
              <a:rPr lang="en-GB" sz="4900" dirty="0" smtClean="0"/>
              <a:t>Humanity </a:t>
            </a:r>
            <a:r>
              <a:rPr lang="en-GB" sz="4900" dirty="0"/>
              <a:t>naturally </a:t>
            </a:r>
            <a:r>
              <a:rPr lang="en-GB" sz="4900" dirty="0" smtClean="0"/>
              <a:t>Good</a:t>
            </a:r>
            <a:r>
              <a:rPr lang="en-GB" sz="4900" dirty="0"/>
              <a:t>? </a:t>
            </a:r>
            <a:r>
              <a:rPr lang="en-GB" sz="2400" dirty="0" smtClean="0"/>
              <a:t/>
            </a:r>
            <a:br>
              <a:rPr lang="en-GB" sz="2400" dirty="0" smtClean="0"/>
            </a:br>
            <a:r>
              <a:rPr lang="en-GB" sz="4000" dirty="0" smtClean="0"/>
              <a:t>Richard </a:t>
            </a:r>
            <a:r>
              <a:rPr lang="en-GB" sz="4000" dirty="0"/>
              <a:t>Dawkins’s </a:t>
            </a:r>
            <a:r>
              <a:rPr lang="en-GB" sz="4000" i="1" dirty="0"/>
              <a:t>Selfish Gene</a:t>
            </a:r>
            <a:r>
              <a:rPr lang="en-GB" dirty="0" smtClean="0"/>
              <a:t/>
            </a:r>
            <a:br>
              <a:rPr lang="en-GB" dirty="0" smtClean="0"/>
            </a:br>
            <a:r>
              <a:rPr lang="en-GB" dirty="0" smtClean="0"/>
              <a:t/>
            </a:r>
            <a:br>
              <a:rPr lang="en-GB" dirty="0" smtClean="0"/>
            </a:br>
            <a:r>
              <a:rPr lang="en-GB" dirty="0" smtClean="0"/>
              <a:t/>
            </a:r>
            <a:br>
              <a:rPr lang="en-GB" dirty="0" smtClean="0"/>
            </a:br>
            <a:endParaRPr lang="en-GB" dirty="0"/>
          </a:p>
        </p:txBody>
      </p:sp>
      <p:sp>
        <p:nvSpPr>
          <p:cNvPr id="3" name="Subtitle 2"/>
          <p:cNvSpPr>
            <a:spLocks noGrp="1"/>
          </p:cNvSpPr>
          <p:nvPr>
            <p:ph type="subTitle" idx="1"/>
          </p:nvPr>
        </p:nvSpPr>
        <p:spPr/>
        <p:txBody>
          <a:bodyPr/>
          <a:lstStyle/>
          <a:p>
            <a:endParaRPr lang="en-GB" dirty="0" smtClean="0">
              <a:solidFill>
                <a:schemeClr val="tx1"/>
              </a:solidFill>
            </a:endParaRPr>
          </a:p>
          <a:p>
            <a:r>
              <a:rPr lang="en-GB" dirty="0" err="1" smtClean="0">
                <a:solidFill>
                  <a:schemeClr val="tx1"/>
                </a:solidFill>
              </a:rPr>
              <a:t>Alister</a:t>
            </a:r>
            <a:r>
              <a:rPr lang="en-GB" dirty="0" smtClean="0">
                <a:solidFill>
                  <a:schemeClr val="tx1"/>
                </a:solidFill>
              </a:rPr>
              <a:t> McGrath</a:t>
            </a:r>
          </a:p>
          <a:p>
            <a:r>
              <a:rPr lang="en-GB" dirty="0" smtClean="0">
                <a:solidFill>
                  <a:schemeClr val="tx1"/>
                </a:solidFill>
              </a:rPr>
              <a:t>Gresham Professor of Divinity</a:t>
            </a:r>
          </a:p>
          <a:p>
            <a:endParaRPr lang="en-GB" dirty="0"/>
          </a:p>
        </p:txBody>
      </p:sp>
    </p:spTree>
    <p:extLst>
      <p:ext uri="{BB962C8B-B14F-4D97-AF65-F5344CB8AC3E}">
        <p14:creationId xmlns:p14="http://schemas.microsoft.com/office/powerpoint/2010/main" val="1829541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Charles Darwin</a:t>
            </a:r>
            <a:endParaRPr lang="en-GB" dirty="0"/>
          </a:p>
        </p:txBody>
      </p:sp>
      <p:sp>
        <p:nvSpPr>
          <p:cNvPr id="3" name="Content Placeholder 2"/>
          <p:cNvSpPr>
            <a:spLocks noGrp="1"/>
          </p:cNvSpPr>
          <p:nvPr>
            <p:ph idx="1"/>
          </p:nvPr>
        </p:nvSpPr>
        <p:spPr/>
        <p:txBody>
          <a:bodyPr>
            <a:normAutofit fontScale="92500"/>
          </a:bodyPr>
          <a:lstStyle/>
          <a:p>
            <a:pPr marL="0" indent="0">
              <a:buNone/>
            </a:pPr>
            <a:endParaRPr lang="en-GB" dirty="0" smtClean="0"/>
          </a:p>
          <a:p>
            <a:pPr marL="0" indent="0">
              <a:buNone/>
            </a:pPr>
            <a:r>
              <a:rPr lang="en-GB" dirty="0" smtClean="0"/>
              <a:t>‘The </a:t>
            </a:r>
            <a:r>
              <a:rPr lang="en-GB" dirty="0"/>
              <a:t>inevitable result is an ever-recurrent Struggle for Existence. It has truly been said that all nature is at war; the strongest ultimately prevail, the weakest fail. … The severe and often-recurrent struggle for existence will determine that those variations, however slight, which are favourable shall be preserved or selected, and those which are unfavourable shall be destroyed</a:t>
            </a:r>
            <a:r>
              <a:rPr lang="en-GB" dirty="0" smtClean="0"/>
              <a:t>.’</a:t>
            </a:r>
            <a:endParaRPr lang="en-GB" dirty="0"/>
          </a:p>
          <a:p>
            <a:pPr marL="0" indent="0">
              <a:buNone/>
            </a:pPr>
            <a:endParaRPr lang="en-GB" dirty="0"/>
          </a:p>
        </p:txBody>
      </p:sp>
    </p:spTree>
    <p:extLst>
      <p:ext uri="{BB962C8B-B14F-4D97-AF65-F5344CB8AC3E}">
        <p14:creationId xmlns:p14="http://schemas.microsoft.com/office/powerpoint/2010/main" val="14278568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Marjorie </a:t>
            </a:r>
            <a:r>
              <a:rPr lang="en-GB" dirty="0" err="1" smtClean="0"/>
              <a:t>Suchocki</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‘A </a:t>
            </a:r>
            <a:r>
              <a:rPr lang="en-GB" dirty="0"/>
              <a:t>tendency toward aggression is built into human nature . . . we are by nature an aggressive species with a history of physical and psychic violence . . . . The capacity for violence is built into our species through aggressive instincts related to survival. When that violence is unnecessary and avoidable, it is sin</a:t>
            </a:r>
            <a:r>
              <a:rPr lang="en-GB" dirty="0" smtClean="0"/>
              <a:t>.’</a:t>
            </a:r>
            <a:endParaRPr lang="en-GB" dirty="0"/>
          </a:p>
          <a:p>
            <a:pPr marL="0" indent="0">
              <a:buNone/>
            </a:pPr>
            <a:endParaRPr lang="en-GB" dirty="0"/>
          </a:p>
        </p:txBody>
      </p:sp>
    </p:spTree>
    <p:extLst>
      <p:ext uri="{BB962C8B-B14F-4D97-AF65-F5344CB8AC3E}">
        <p14:creationId xmlns:p14="http://schemas.microsoft.com/office/powerpoint/2010/main" val="1427856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smtClean="0"/>
              <a:t>[End]</a:t>
            </a:r>
            <a:endParaRPr lang="en-GB" dirty="0"/>
          </a:p>
        </p:txBody>
      </p:sp>
    </p:spTree>
    <p:extLst>
      <p:ext uri="{BB962C8B-B14F-4D97-AF65-F5344CB8AC3E}">
        <p14:creationId xmlns:p14="http://schemas.microsoft.com/office/powerpoint/2010/main" val="31129698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William Hazlitt</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“Man </a:t>
            </a:r>
            <a:r>
              <a:rPr lang="en-GB" dirty="0"/>
              <a:t>is the only animal that laughs and weeps; for he is the only animal that is struck with the difference between what things are and what they ought to </a:t>
            </a:r>
            <a:r>
              <a:rPr lang="en-GB" dirty="0" smtClean="0"/>
              <a:t>be.”</a:t>
            </a:r>
            <a:endParaRPr lang="en-GB" dirty="0"/>
          </a:p>
        </p:txBody>
      </p:sp>
    </p:spTree>
    <p:extLst>
      <p:ext uri="{BB962C8B-B14F-4D97-AF65-F5344CB8AC3E}">
        <p14:creationId xmlns:p14="http://schemas.microsoft.com/office/powerpoint/2010/main" val="102329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 R. R. Tolkien</a:t>
            </a:r>
            <a:endParaRPr lang="en-GB"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I </a:t>
            </a:r>
            <a:r>
              <a:rPr lang="en-US" dirty="0"/>
              <a:t>will not walk with your progressive ages,</a:t>
            </a:r>
            <a:br>
              <a:rPr lang="en-US" dirty="0"/>
            </a:br>
            <a:r>
              <a:rPr lang="en-US" dirty="0"/>
              <a:t>Erect and sapient. Before them gapes</a:t>
            </a:r>
            <a:br>
              <a:rPr lang="en-US" dirty="0"/>
            </a:br>
            <a:r>
              <a:rPr lang="en-US" dirty="0"/>
              <a:t>the dark abyss to which their progress tends</a:t>
            </a:r>
            <a:endParaRPr lang="en-GB" dirty="0"/>
          </a:p>
        </p:txBody>
      </p:sp>
    </p:spTree>
    <p:extLst>
      <p:ext uri="{BB962C8B-B14F-4D97-AF65-F5344CB8AC3E}">
        <p14:creationId xmlns:p14="http://schemas.microsoft.com/office/powerpoint/2010/main" val="1427856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 O. Wilson</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“We </a:t>
            </a:r>
            <a:r>
              <a:rPr lang="en-GB" dirty="0"/>
              <a:t>are drowning in information, while starving for wisdom. The world henceforth will be run by synthesizers, people able to put together the right information at the right time, think critically about it, and make important choices wisely</a:t>
            </a:r>
            <a:r>
              <a:rPr lang="en-GB" dirty="0" smtClean="0"/>
              <a:t>.”</a:t>
            </a:r>
            <a:endParaRPr lang="en-GB" dirty="0"/>
          </a:p>
        </p:txBody>
      </p:sp>
    </p:spTree>
    <p:extLst>
      <p:ext uri="{BB962C8B-B14F-4D97-AF65-F5344CB8AC3E}">
        <p14:creationId xmlns:p14="http://schemas.microsoft.com/office/powerpoint/2010/main" val="14278568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Three Day Week</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4400" y="1905000"/>
            <a:ext cx="7121486" cy="4219237"/>
          </a:xfrm>
        </p:spPr>
      </p:pic>
    </p:spTree>
    <p:extLst>
      <p:ext uri="{BB962C8B-B14F-4D97-AF65-F5344CB8AC3E}">
        <p14:creationId xmlns:p14="http://schemas.microsoft.com/office/powerpoint/2010/main" val="1427856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t>The Selfish Gene </a:t>
            </a:r>
            <a:r>
              <a:rPr lang="en-GB" dirty="0" smtClean="0"/>
              <a:t>(1976)</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82958" y="1600200"/>
            <a:ext cx="2978083" cy="4525963"/>
          </a:xfrm>
        </p:spPr>
      </p:pic>
    </p:spTree>
    <p:extLst>
      <p:ext uri="{BB962C8B-B14F-4D97-AF65-F5344CB8AC3E}">
        <p14:creationId xmlns:p14="http://schemas.microsoft.com/office/powerpoint/2010/main" val="1427856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Frans</a:t>
            </a:r>
            <a:r>
              <a:rPr lang="en-GB" dirty="0"/>
              <a:t> de </a:t>
            </a:r>
            <a:r>
              <a:rPr lang="en-GB" dirty="0" smtClean="0"/>
              <a:t>Waal</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a:t>
            </a:r>
            <a:r>
              <a:rPr lang="en-GB" i="1" dirty="0"/>
              <a:t>The Selfish Gene</a:t>
            </a:r>
            <a:r>
              <a:rPr lang="en-GB" dirty="0"/>
              <a:t> taught us that since evolution helps those who help themselves, selfishness should be looked at as a driving force for change rather than a flaw that drags us down.’</a:t>
            </a:r>
            <a:endParaRPr lang="en-GB" dirty="0"/>
          </a:p>
        </p:txBody>
      </p:sp>
    </p:spTree>
    <p:extLst>
      <p:ext uri="{BB962C8B-B14F-4D97-AF65-F5344CB8AC3E}">
        <p14:creationId xmlns:p14="http://schemas.microsoft.com/office/powerpoint/2010/main" val="1427856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Richard Dawkins</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‘We </a:t>
            </a:r>
            <a:r>
              <a:rPr lang="en-GB" dirty="0"/>
              <a:t>have the power to defy the selfish genes of our birth  … We have the power to turn against our creators. We, alone on earth, can rebel against the tyranny of the selfish replicators</a:t>
            </a:r>
            <a:r>
              <a:rPr lang="en-GB" dirty="0" smtClean="0"/>
              <a:t>.’</a:t>
            </a:r>
          </a:p>
          <a:p>
            <a:pPr marL="0" indent="0">
              <a:buNone/>
            </a:pPr>
            <a:r>
              <a:rPr lang="en-GB" dirty="0"/>
              <a:t>‘Let us understand what our own selfish genes are up to, because we may then at least have the chance to upset their designs’</a:t>
            </a:r>
          </a:p>
          <a:p>
            <a:pPr marL="0" indent="0">
              <a:buNone/>
            </a:pPr>
            <a:endParaRPr lang="en-GB" dirty="0"/>
          </a:p>
        </p:txBody>
      </p:sp>
    </p:spTree>
    <p:extLst>
      <p:ext uri="{BB962C8B-B14F-4D97-AF65-F5344CB8AC3E}">
        <p14:creationId xmlns:p14="http://schemas.microsoft.com/office/powerpoint/2010/main" val="1427856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Thomas H. Huxley</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‘Evolution </a:t>
            </a:r>
            <a:r>
              <a:rPr lang="en-GB" dirty="0"/>
              <a:t>may teach us how the good and the evil tendencies of man may have come about; but, in itself, it is incompetent to furnish any better reason why what we call good is preferable to what we call evil than we had before</a:t>
            </a:r>
            <a:r>
              <a:rPr lang="en-GB" dirty="0" smtClean="0"/>
              <a:t>.’</a:t>
            </a:r>
            <a:endParaRPr lang="en-GB" dirty="0"/>
          </a:p>
          <a:p>
            <a:pPr marL="0" indent="0">
              <a:buNone/>
            </a:pPr>
            <a:endParaRPr lang="en-GB" dirty="0"/>
          </a:p>
        </p:txBody>
      </p:sp>
    </p:spTree>
    <p:extLst>
      <p:ext uri="{BB962C8B-B14F-4D97-AF65-F5344CB8AC3E}">
        <p14:creationId xmlns:p14="http://schemas.microsoft.com/office/powerpoint/2010/main" val="14278568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412</Words>
  <Application>Microsoft Office PowerPoint</Application>
  <PresentationFormat>On-screen Show (4:3)</PresentationFormat>
  <Paragraphs>33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Gresham Lectures 2016-17 Divinity Lecture 5  Is Humanity naturally Good?  Richard Dawkins’s Selfish Gene   </vt:lpstr>
      <vt:lpstr>William Hazlitt</vt:lpstr>
      <vt:lpstr>J. R. R. Tolkien</vt:lpstr>
      <vt:lpstr>E. O. Wilson</vt:lpstr>
      <vt:lpstr>The Three Day Week</vt:lpstr>
      <vt:lpstr>The Selfish Gene (1976)</vt:lpstr>
      <vt:lpstr>Frans de Waal</vt:lpstr>
      <vt:lpstr>Richard Dawkins</vt:lpstr>
      <vt:lpstr>Thomas H. Huxley</vt:lpstr>
      <vt:lpstr>Charles Darwin</vt:lpstr>
      <vt:lpstr>Marjorie Suchocki</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Gresham Lectures 2016-17 Divinity Lecture 1  Does science rob nature of its mystery and beauty? And can theology restore this?  John Ruskin on science, religion, and the arts</dc:title>
  <dc:creator>AEMcG</dc:creator>
  <cp:lastModifiedBy>AEMcG</cp:lastModifiedBy>
  <cp:revision>35</cp:revision>
  <dcterms:created xsi:type="dcterms:W3CDTF">2016-09-27T07:16:58Z</dcterms:created>
  <dcterms:modified xsi:type="dcterms:W3CDTF">2017-03-29T08:55:04Z</dcterms:modified>
</cp:coreProperties>
</file>