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handoutMasterIdLst>
    <p:handoutMasterId r:id="rId25"/>
  </p:handoutMasterIdLst>
  <p:sldIdLst>
    <p:sldId id="268" r:id="rId3"/>
    <p:sldId id="316" r:id="rId4"/>
    <p:sldId id="364" r:id="rId5"/>
    <p:sldId id="365" r:id="rId6"/>
    <p:sldId id="358" r:id="rId7"/>
    <p:sldId id="357" r:id="rId8"/>
    <p:sldId id="317" r:id="rId9"/>
    <p:sldId id="366" r:id="rId10"/>
    <p:sldId id="363" r:id="rId11"/>
    <p:sldId id="362" r:id="rId12"/>
    <p:sldId id="360" r:id="rId13"/>
    <p:sldId id="361" r:id="rId14"/>
    <p:sldId id="372" r:id="rId15"/>
    <p:sldId id="373" r:id="rId16"/>
    <p:sldId id="374" r:id="rId17"/>
    <p:sldId id="368" r:id="rId18"/>
    <p:sldId id="359" r:id="rId19"/>
    <p:sldId id="367" r:id="rId20"/>
    <p:sldId id="369" r:id="rId21"/>
    <p:sldId id="370" r:id="rId22"/>
    <p:sldId id="328"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gjit Chadha" initials="J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924" y="102"/>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70"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Chadha\Dropbox\Greshams%20College\2016-17\Lecture%203\AllData_ChartbookOfEconomicInequalit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Chadha\Dropbox\Greshams%20College\2016-17\Lecture%203\AllData_ChartbookOfEconomicInequalit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Chadha\Dropbox\Greshams%20College\2016-17\Lecture%203\AllData_ChartbookOfEconomicInequality.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Chadha\Dropbox\Greshams%20College\2016-17\Lecture%203\AllData_ChartbookOfEconomicInequality.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GB"/>
              <a:t>UK - Gini Coefficients</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4088381742114097E-2"/>
          <c:y val="7.3168346288695535E-2"/>
          <c:w val="0.93900231320677885"/>
          <c:h val="0.75839676776177689"/>
        </c:manualLayout>
      </c:layout>
      <c:lineChart>
        <c:grouping val="standard"/>
        <c:varyColors val="0"/>
        <c:ser>
          <c:idx val="0"/>
          <c:order val="0"/>
          <c:tx>
            <c:strRef>
              <c:f>[AllData_ChartbookOfEconomicInequality.xlsx]UK!$B$1</c:f>
              <c:strCache>
                <c:ptCount val="1"/>
                <c:pt idx="0">
                  <c:v>Gini coefficient, after tax income of tax units</c:v>
                </c:pt>
              </c:strCache>
            </c:strRef>
          </c:tx>
          <c:spPr>
            <a:ln w="28575" cap="rnd">
              <a:solidFill>
                <a:schemeClr val="accent1"/>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[AllData_ChartbookOfEconomicInequality.xlsx]UK!$B$2:$B$118</c:f>
              <c:numCache>
                <c:formatCode>General</c:formatCode>
                <c:ptCount val="117"/>
                <c:pt idx="38">
                  <c:v>42.6</c:v>
                </c:pt>
                <c:pt idx="49">
                  <c:v>35.5</c:v>
                </c:pt>
                <c:pt idx="54">
                  <c:v>35.799999999999997</c:v>
                </c:pt>
                <c:pt idx="59">
                  <c:v>36</c:v>
                </c:pt>
                <c:pt idx="62">
                  <c:v>35.6</c:v>
                </c:pt>
                <c:pt idx="63">
                  <c:v>35.6</c:v>
                </c:pt>
                <c:pt idx="64">
                  <c:v>36.6</c:v>
                </c:pt>
                <c:pt idx="65">
                  <c:v>35.4</c:v>
                </c:pt>
                <c:pt idx="66">
                  <c:v>33.700000000000003</c:v>
                </c:pt>
                <c:pt idx="67">
                  <c:v>33.5</c:v>
                </c:pt>
                <c:pt idx="68">
                  <c:v>33.200000000000003</c:v>
                </c:pt>
                <c:pt idx="69">
                  <c:v>33.5</c:v>
                </c:pt>
                <c:pt idx="70">
                  <c:v>33.9</c:v>
                </c:pt>
                <c:pt idx="71">
                  <c:v>34.200000000000003</c:v>
                </c:pt>
                <c:pt idx="72">
                  <c:v>33.1</c:v>
                </c:pt>
                <c:pt idx="73">
                  <c:v>32.799999999999997</c:v>
                </c:pt>
                <c:pt idx="74">
                  <c:v>32.4</c:v>
                </c:pt>
                <c:pt idx="75">
                  <c:v>31.5</c:v>
                </c:pt>
                <c:pt idx="76">
                  <c:v>31.5</c:v>
                </c:pt>
              </c:numCache>
            </c:numRef>
          </c:val>
          <c:smooth val="0"/>
        </c:ser>
        <c:ser>
          <c:idx val="1"/>
          <c:order val="1"/>
          <c:tx>
            <c:strRef>
              <c:f>[AllData_ChartbookOfEconomicInequality.xlsx]UK!$C$1</c:f>
              <c:strCache>
                <c:ptCount val="1"/>
                <c:pt idx="0">
                  <c:v>Gini coefficient, equivalised household disposable income (*)</c:v>
                </c:pt>
              </c:strCache>
            </c:strRef>
          </c:tx>
          <c:spPr>
            <a:ln w="28575" cap="rnd">
              <a:solidFill>
                <a:schemeClr val="accent2"/>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[AllData_ChartbookOfEconomicInequality.xlsx]UK!$C$2:$C$118</c:f>
              <c:numCache>
                <c:formatCode>General</c:formatCode>
                <c:ptCount val="117"/>
                <c:pt idx="61">
                  <c:v>26.1</c:v>
                </c:pt>
                <c:pt idx="62">
                  <c:v>24.8</c:v>
                </c:pt>
                <c:pt idx="63">
                  <c:v>27.1</c:v>
                </c:pt>
                <c:pt idx="64">
                  <c:v>26.400000000000002</c:v>
                </c:pt>
                <c:pt idx="65">
                  <c:v>25.1</c:v>
                </c:pt>
                <c:pt idx="66">
                  <c:v>26.1</c:v>
                </c:pt>
                <c:pt idx="67">
                  <c:v>25.1</c:v>
                </c:pt>
                <c:pt idx="68">
                  <c:v>25</c:v>
                </c:pt>
                <c:pt idx="69">
                  <c:v>25.7</c:v>
                </c:pt>
                <c:pt idx="70">
                  <c:v>25.900000000000002</c:v>
                </c:pt>
                <c:pt idx="71">
                  <c:v>26.6</c:v>
                </c:pt>
                <c:pt idx="72">
                  <c:v>26.900000000000002</c:v>
                </c:pt>
                <c:pt idx="73">
                  <c:v>25.900000000000002</c:v>
                </c:pt>
                <c:pt idx="74">
                  <c:v>25.1</c:v>
                </c:pt>
                <c:pt idx="75">
                  <c:v>24.3</c:v>
                </c:pt>
                <c:pt idx="76">
                  <c:v>24.3</c:v>
                </c:pt>
                <c:pt idx="77">
                  <c:v>23.9</c:v>
                </c:pt>
                <c:pt idx="78">
                  <c:v>24</c:v>
                </c:pt>
                <c:pt idx="79">
                  <c:v>25.3</c:v>
                </c:pt>
                <c:pt idx="80">
                  <c:v>25.7</c:v>
                </c:pt>
                <c:pt idx="81">
                  <c:v>26.3</c:v>
                </c:pt>
                <c:pt idx="82">
                  <c:v>26.1</c:v>
                </c:pt>
                <c:pt idx="83">
                  <c:v>26.8</c:v>
                </c:pt>
                <c:pt idx="84">
                  <c:v>27</c:v>
                </c:pt>
                <c:pt idx="85">
                  <c:v>28.199999999999996</c:v>
                </c:pt>
                <c:pt idx="86">
                  <c:v>29.099999999999998</c:v>
                </c:pt>
                <c:pt idx="87">
                  <c:v>30.5</c:v>
                </c:pt>
                <c:pt idx="88">
                  <c:v>32.300000000000004</c:v>
                </c:pt>
                <c:pt idx="89">
                  <c:v>32.700000000000003</c:v>
                </c:pt>
                <c:pt idx="90">
                  <c:v>33.900000000000006</c:v>
                </c:pt>
                <c:pt idx="91">
                  <c:v>34.1</c:v>
                </c:pt>
                <c:pt idx="92">
                  <c:v>34</c:v>
                </c:pt>
                <c:pt idx="93">
                  <c:v>34</c:v>
                </c:pt>
                <c:pt idx="94">
                  <c:v>33.300000000000004</c:v>
                </c:pt>
                <c:pt idx="95">
                  <c:v>33.300000000000004</c:v>
                </c:pt>
                <c:pt idx="96">
                  <c:v>33.300000000000004</c:v>
                </c:pt>
                <c:pt idx="97">
                  <c:v>34.1</c:v>
                </c:pt>
                <c:pt idx="98">
                  <c:v>34.799999999999997</c:v>
                </c:pt>
                <c:pt idx="99">
                  <c:v>34.599999999999994</c:v>
                </c:pt>
                <c:pt idx="100">
                  <c:v>35.299999999999997</c:v>
                </c:pt>
                <c:pt idx="101">
                  <c:v>34.9</c:v>
                </c:pt>
                <c:pt idx="102">
                  <c:v>34.5</c:v>
                </c:pt>
                <c:pt idx="103">
                  <c:v>34</c:v>
                </c:pt>
                <c:pt idx="104">
                  <c:v>34</c:v>
                </c:pt>
                <c:pt idx="105">
                  <c:v>34.599999999999994</c:v>
                </c:pt>
                <c:pt idx="106">
                  <c:v>35.099999999999994</c:v>
                </c:pt>
                <c:pt idx="107">
                  <c:v>35.799999999999997</c:v>
                </c:pt>
                <c:pt idx="108">
                  <c:v>35.699999999999996</c:v>
                </c:pt>
                <c:pt idx="109">
                  <c:v>35.700000000000003</c:v>
                </c:pt>
                <c:pt idx="110">
                  <c:v>33.799999999999997</c:v>
                </c:pt>
                <c:pt idx="111">
                  <c:v>34.1</c:v>
                </c:pt>
              </c:numCache>
            </c:numRef>
          </c:val>
          <c:smooth val="0"/>
        </c:ser>
        <c:dLbls>
          <c:showLegendKey val="0"/>
          <c:showVal val="0"/>
          <c:showCatName val="0"/>
          <c:showSerName val="0"/>
          <c:showPercent val="0"/>
          <c:showBubbleSize val="0"/>
        </c:dLbls>
        <c:smooth val="0"/>
        <c:axId val="434956712"/>
        <c:axId val="434957104"/>
      </c:lineChart>
      <c:catAx>
        <c:axId val="434956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4957104"/>
        <c:crosses val="autoZero"/>
        <c:auto val="1"/>
        <c:lblAlgn val="ctr"/>
        <c:lblOffset val="100"/>
        <c:noMultiLvlLbl val="0"/>
      </c:catAx>
      <c:valAx>
        <c:axId val="4349571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34956712"/>
        <c:crosses val="autoZero"/>
        <c:crossBetween val="between"/>
      </c:valAx>
      <c:spPr>
        <a:noFill/>
        <a:ln>
          <a:noFill/>
        </a:ln>
        <a:effectLst/>
      </c:spPr>
    </c:plotArea>
    <c:legend>
      <c:legendPos val="b"/>
      <c:layout>
        <c:manualLayout>
          <c:xMode val="edge"/>
          <c:yMode val="edge"/>
          <c:x val="4.5904264150342634E-2"/>
          <c:y val="0.48189960394181736"/>
          <c:w val="0.50134322514646468"/>
          <c:h val="0.2818513789422266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GB"/>
              <a:t>UK:</a:t>
            </a:r>
            <a:r>
              <a:rPr lang="en-GB" baseline="0"/>
              <a:t> </a:t>
            </a:r>
            <a:r>
              <a:rPr lang="en-GB"/>
              <a:t>Top Income Shares</a:t>
            </a:r>
          </a:p>
        </c:rich>
      </c:tx>
      <c:layout>
        <c:manualLayout>
          <c:xMode val="edge"/>
          <c:yMode val="edge"/>
          <c:x val="0.44744415268669752"/>
          <c:y val="1.252525186111764E-2"/>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[AllData_ChartbookOfEconomicInequality.xlsx]UK!$D$1</c:f>
              <c:strCache>
                <c:ptCount val="1"/>
                <c:pt idx="0">
                  <c:v>Share of top 1 per cent in gross income (*)</c:v>
                </c:pt>
              </c:strCache>
            </c:strRef>
          </c:tx>
          <c:spPr>
            <a:ln w="28575" cap="rnd">
              <a:solidFill>
                <a:schemeClr val="accent1"/>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[AllData_ChartbookOfEconomicInequality.xlsx]UK!$D$2:$D$118</c:f>
              <c:numCache>
                <c:formatCode>General</c:formatCode>
                <c:ptCount val="117"/>
                <c:pt idx="18">
                  <c:v>19.239999999999998</c:v>
                </c:pt>
                <c:pt idx="19">
                  <c:v>19.59</c:v>
                </c:pt>
                <c:pt idx="37">
                  <c:v>16.98</c:v>
                </c:pt>
                <c:pt idx="49">
                  <c:v>11.47</c:v>
                </c:pt>
                <c:pt idx="51">
                  <c:v>10.89</c:v>
                </c:pt>
                <c:pt idx="52">
                  <c:v>10.199999999999999</c:v>
                </c:pt>
                <c:pt idx="53">
                  <c:v>9.7200000000000006</c:v>
                </c:pt>
                <c:pt idx="54">
                  <c:v>9.67</c:v>
                </c:pt>
                <c:pt idx="55">
                  <c:v>9.3000000000000007</c:v>
                </c:pt>
                <c:pt idx="56">
                  <c:v>8.75</c:v>
                </c:pt>
                <c:pt idx="57">
                  <c:v>8.6999999999999993</c:v>
                </c:pt>
                <c:pt idx="58">
                  <c:v>8.76</c:v>
                </c:pt>
                <c:pt idx="59">
                  <c:v>8.6</c:v>
                </c:pt>
                <c:pt idx="60">
                  <c:v>8.8699999999999992</c:v>
                </c:pt>
                <c:pt idx="62">
                  <c:v>8.43</c:v>
                </c:pt>
                <c:pt idx="63">
                  <c:v>8.49</c:v>
                </c:pt>
                <c:pt idx="64">
                  <c:v>8.48</c:v>
                </c:pt>
                <c:pt idx="65">
                  <c:v>8.5500000000000007</c:v>
                </c:pt>
                <c:pt idx="66">
                  <c:v>7.92</c:v>
                </c:pt>
                <c:pt idx="67">
                  <c:v>7.69</c:v>
                </c:pt>
                <c:pt idx="68">
                  <c:v>7.54</c:v>
                </c:pt>
                <c:pt idx="69">
                  <c:v>7.46</c:v>
                </c:pt>
                <c:pt idx="70">
                  <c:v>7.05</c:v>
                </c:pt>
                <c:pt idx="71">
                  <c:v>7.02</c:v>
                </c:pt>
                <c:pt idx="72">
                  <c:v>6.94</c:v>
                </c:pt>
                <c:pt idx="73">
                  <c:v>6.99</c:v>
                </c:pt>
                <c:pt idx="74">
                  <c:v>6.54</c:v>
                </c:pt>
                <c:pt idx="75">
                  <c:v>6.1</c:v>
                </c:pt>
                <c:pt idx="76">
                  <c:v>5.89</c:v>
                </c:pt>
                <c:pt idx="77">
                  <c:v>5.93</c:v>
                </c:pt>
                <c:pt idx="78">
                  <c:v>5.72</c:v>
                </c:pt>
                <c:pt idx="79">
                  <c:v>5.93</c:v>
                </c:pt>
                <c:pt idx="81">
                  <c:v>6.67</c:v>
                </c:pt>
                <c:pt idx="82">
                  <c:v>6.85</c:v>
                </c:pt>
                <c:pt idx="83">
                  <c:v>6.83</c:v>
                </c:pt>
                <c:pt idx="84">
                  <c:v>7.16</c:v>
                </c:pt>
                <c:pt idx="85">
                  <c:v>7.4</c:v>
                </c:pt>
                <c:pt idx="86">
                  <c:v>7.55</c:v>
                </c:pt>
                <c:pt idx="87">
                  <c:v>7.78</c:v>
                </c:pt>
                <c:pt idx="88">
                  <c:v>8.6300000000000008</c:v>
                </c:pt>
                <c:pt idx="89">
                  <c:v>8.67</c:v>
                </c:pt>
                <c:pt idx="90">
                  <c:v>9.8000000000000007</c:v>
                </c:pt>
                <c:pt idx="91">
                  <c:v>10.32</c:v>
                </c:pt>
                <c:pt idx="92">
                  <c:v>9.86</c:v>
                </c:pt>
                <c:pt idx="93">
                  <c:v>10.36</c:v>
                </c:pt>
                <c:pt idx="94">
                  <c:v>10.6</c:v>
                </c:pt>
                <c:pt idx="95">
                  <c:v>10.75</c:v>
                </c:pt>
                <c:pt idx="96">
                  <c:v>11.9</c:v>
                </c:pt>
                <c:pt idx="97">
                  <c:v>12.07</c:v>
                </c:pt>
                <c:pt idx="98">
                  <c:v>12.53</c:v>
                </c:pt>
                <c:pt idx="99">
                  <c:v>13.238595795935472</c:v>
                </c:pt>
                <c:pt idx="100">
                  <c:v>13.508441223148376</c:v>
                </c:pt>
                <c:pt idx="101">
                  <c:v>13.386109167650503</c:v>
                </c:pt>
                <c:pt idx="102">
                  <c:v>13.025819514172332</c:v>
                </c:pt>
                <c:pt idx="103">
                  <c:v>13.238942189920303</c:v>
                </c:pt>
                <c:pt idx="104">
                  <c:v>13.30037647829916</c:v>
                </c:pt>
                <c:pt idx="105">
                  <c:v>14.25</c:v>
                </c:pt>
                <c:pt idx="106">
                  <c:v>14.822109383074622</c:v>
                </c:pt>
                <c:pt idx="107">
                  <c:v>15.441582564247916</c:v>
                </c:pt>
                <c:pt idx="109">
                  <c:v>15.42</c:v>
                </c:pt>
                <c:pt idx="110">
                  <c:v>12.55</c:v>
                </c:pt>
                <c:pt idx="111">
                  <c:v>12.93</c:v>
                </c:pt>
              </c:numCache>
            </c:numRef>
          </c:val>
          <c:smooth val="0"/>
        </c:ser>
        <c:ser>
          <c:idx val="1"/>
          <c:order val="1"/>
          <c:tx>
            <c:strRef>
              <c:f>[AllData_ChartbookOfEconomicInequality.xlsx]UK!$E$1</c:f>
              <c:strCache>
                <c:ptCount val="1"/>
                <c:pt idx="0">
                  <c:v>Share of top 0.1 per cent in gross income (*)</c:v>
                </c:pt>
              </c:strCache>
            </c:strRef>
          </c:tx>
          <c:spPr>
            <a:ln w="28575" cap="rnd">
              <a:solidFill>
                <a:schemeClr val="accent2"/>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[AllData_ChartbookOfEconomicInequality.xlsx]UK!$E$2:$E$118</c:f>
              <c:numCache>
                <c:formatCode>General</c:formatCode>
                <c:ptCount val="117"/>
                <c:pt idx="13">
                  <c:v>11.24</c:v>
                </c:pt>
                <c:pt idx="14">
                  <c:v>10.71</c:v>
                </c:pt>
                <c:pt idx="15">
                  <c:v>10.77</c:v>
                </c:pt>
                <c:pt idx="16">
                  <c:v>10.47</c:v>
                </c:pt>
                <c:pt idx="17">
                  <c:v>9.26</c:v>
                </c:pt>
                <c:pt idx="18">
                  <c:v>8.68</c:v>
                </c:pt>
                <c:pt idx="19">
                  <c:v>8.98</c:v>
                </c:pt>
                <c:pt idx="20">
                  <c:v>8.0299999999999994</c:v>
                </c:pt>
                <c:pt idx="21">
                  <c:v>8.08</c:v>
                </c:pt>
                <c:pt idx="22">
                  <c:v>9.07</c:v>
                </c:pt>
                <c:pt idx="23">
                  <c:v>9.2899999999999991</c:v>
                </c:pt>
                <c:pt idx="24">
                  <c:v>9.0500000000000007</c:v>
                </c:pt>
                <c:pt idx="25">
                  <c:v>8.7899999999999991</c:v>
                </c:pt>
                <c:pt idx="26">
                  <c:v>8.67</c:v>
                </c:pt>
                <c:pt idx="27">
                  <c:v>8.49</c:v>
                </c:pt>
                <c:pt idx="28">
                  <c:v>8.5399999999999991</c:v>
                </c:pt>
                <c:pt idx="29">
                  <c:v>8.33</c:v>
                </c:pt>
                <c:pt idx="30">
                  <c:v>7.81</c:v>
                </c:pt>
                <c:pt idx="31">
                  <c:v>7.17</c:v>
                </c:pt>
                <c:pt idx="32">
                  <c:v>6.87</c:v>
                </c:pt>
                <c:pt idx="33">
                  <c:v>6.75</c:v>
                </c:pt>
                <c:pt idx="34">
                  <c:v>6.78</c:v>
                </c:pt>
                <c:pt idx="35">
                  <c:v>6.96</c:v>
                </c:pt>
                <c:pt idx="36">
                  <c:v>7.03</c:v>
                </c:pt>
                <c:pt idx="37">
                  <c:v>6.59</c:v>
                </c:pt>
                <c:pt idx="38">
                  <c:v>6.57</c:v>
                </c:pt>
                <c:pt idx="39">
                  <c:v>6.35</c:v>
                </c:pt>
                <c:pt idx="40">
                  <c:v>5.67</c:v>
                </c:pt>
                <c:pt idx="41">
                  <c:v>5</c:v>
                </c:pt>
                <c:pt idx="42">
                  <c:v>4.4400000000000004</c:v>
                </c:pt>
                <c:pt idx="43">
                  <c:v>4.2300000000000004</c:v>
                </c:pt>
                <c:pt idx="44">
                  <c:v>4.13</c:v>
                </c:pt>
                <c:pt idx="45">
                  <c:v>4.2300000000000004</c:v>
                </c:pt>
                <c:pt idx="46">
                  <c:v>4.4800000000000004</c:v>
                </c:pt>
                <c:pt idx="47">
                  <c:v>4.0999999999999996</c:v>
                </c:pt>
                <c:pt idx="48">
                  <c:v>3.86</c:v>
                </c:pt>
                <c:pt idx="49">
                  <c:v>3.45</c:v>
                </c:pt>
                <c:pt idx="50">
                  <c:v>3.59</c:v>
                </c:pt>
                <c:pt idx="51">
                  <c:v>3.21</c:v>
                </c:pt>
                <c:pt idx="52">
                  <c:v>2.95</c:v>
                </c:pt>
                <c:pt idx="53">
                  <c:v>2.77</c:v>
                </c:pt>
                <c:pt idx="54">
                  <c:v>2.72</c:v>
                </c:pt>
                <c:pt idx="55">
                  <c:v>2.65</c:v>
                </c:pt>
                <c:pt idx="56">
                  <c:v>2.42</c:v>
                </c:pt>
                <c:pt idx="57">
                  <c:v>2.37</c:v>
                </c:pt>
                <c:pt idx="58">
                  <c:v>2.38</c:v>
                </c:pt>
                <c:pt idx="59">
                  <c:v>2.2999999999999998</c:v>
                </c:pt>
                <c:pt idx="60">
                  <c:v>2.4500000000000002</c:v>
                </c:pt>
                <c:pt idx="62">
                  <c:v>2.29</c:v>
                </c:pt>
                <c:pt idx="63">
                  <c:v>2.23</c:v>
                </c:pt>
                <c:pt idx="64">
                  <c:v>2.2599999999999998</c:v>
                </c:pt>
                <c:pt idx="65">
                  <c:v>2.2799999999999998</c:v>
                </c:pt>
                <c:pt idx="66">
                  <c:v>2.04</c:v>
                </c:pt>
                <c:pt idx="67">
                  <c:v>1.91</c:v>
                </c:pt>
                <c:pt idx="68">
                  <c:v>1.87</c:v>
                </c:pt>
                <c:pt idx="69">
                  <c:v>1.85</c:v>
                </c:pt>
                <c:pt idx="70">
                  <c:v>1.64</c:v>
                </c:pt>
                <c:pt idx="71">
                  <c:v>1.67</c:v>
                </c:pt>
                <c:pt idx="72">
                  <c:v>1.61</c:v>
                </c:pt>
                <c:pt idx="73">
                  <c:v>1.68</c:v>
                </c:pt>
                <c:pt idx="74">
                  <c:v>1.58</c:v>
                </c:pt>
                <c:pt idx="75">
                  <c:v>1.4</c:v>
                </c:pt>
                <c:pt idx="76">
                  <c:v>1.3</c:v>
                </c:pt>
                <c:pt idx="77">
                  <c:v>1.27</c:v>
                </c:pt>
                <c:pt idx="78">
                  <c:v>1.24</c:v>
                </c:pt>
                <c:pt idx="79">
                  <c:v>1.3</c:v>
                </c:pt>
                <c:pt idx="81">
                  <c:v>1.53</c:v>
                </c:pt>
                <c:pt idx="82">
                  <c:v>1.61</c:v>
                </c:pt>
                <c:pt idx="83">
                  <c:v>1.58</c:v>
                </c:pt>
                <c:pt idx="84">
                  <c:v>1.67</c:v>
                </c:pt>
                <c:pt idx="85">
                  <c:v>1.82</c:v>
                </c:pt>
                <c:pt idx="86">
                  <c:v>1.86</c:v>
                </c:pt>
                <c:pt idx="93">
                  <c:v>3.09</c:v>
                </c:pt>
                <c:pt idx="94">
                  <c:v>3.1</c:v>
                </c:pt>
                <c:pt idx="95">
                  <c:v>3.24</c:v>
                </c:pt>
                <c:pt idx="96">
                  <c:v>4.13</c:v>
                </c:pt>
                <c:pt idx="97">
                  <c:v>4.1500000000000004</c:v>
                </c:pt>
                <c:pt idx="98">
                  <c:v>4.4400000000000004</c:v>
                </c:pt>
                <c:pt idx="99">
                  <c:v>4.7948182447373249</c:v>
                </c:pt>
                <c:pt idx="100">
                  <c:v>4.9362343373425457</c:v>
                </c:pt>
                <c:pt idx="101">
                  <c:v>4.7524803268808116</c:v>
                </c:pt>
                <c:pt idx="102">
                  <c:v>4.4867526391384951</c:v>
                </c:pt>
                <c:pt idx="103">
                  <c:v>4.5707706124276637</c:v>
                </c:pt>
                <c:pt idx="104">
                  <c:v>4.7106252966952891</c:v>
                </c:pt>
                <c:pt idx="105">
                  <c:v>5.19</c:v>
                </c:pt>
                <c:pt idx="106">
                  <c:v>5.5477247340727125</c:v>
                </c:pt>
                <c:pt idx="107">
                  <c:v>6.0499741971710925</c:v>
                </c:pt>
                <c:pt idx="109">
                  <c:v>6.46</c:v>
                </c:pt>
                <c:pt idx="110">
                  <c:v>4.66</c:v>
                </c:pt>
                <c:pt idx="111">
                  <c:v>4.8</c:v>
                </c:pt>
              </c:numCache>
            </c:numRef>
          </c:val>
          <c:smooth val="0"/>
        </c:ser>
        <c:dLbls>
          <c:showLegendKey val="0"/>
          <c:showVal val="0"/>
          <c:showCatName val="0"/>
          <c:showSerName val="0"/>
          <c:showPercent val="0"/>
          <c:showBubbleSize val="0"/>
        </c:dLbls>
        <c:smooth val="0"/>
        <c:axId val="233067464"/>
        <c:axId val="233068640"/>
      </c:lineChart>
      <c:catAx>
        <c:axId val="233067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3068640"/>
        <c:crosses val="autoZero"/>
        <c:auto val="1"/>
        <c:lblAlgn val="ctr"/>
        <c:lblOffset val="100"/>
        <c:noMultiLvlLbl val="0"/>
      </c:catAx>
      <c:valAx>
        <c:axId val="233068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3067464"/>
        <c:crosses val="autoZero"/>
        <c:crossBetween val="between"/>
      </c:valAx>
      <c:spPr>
        <a:noFill/>
        <a:ln>
          <a:noFill/>
        </a:ln>
        <a:effectLst/>
      </c:spPr>
    </c:plotArea>
    <c:legend>
      <c:legendPos val="b"/>
      <c:layout>
        <c:manualLayout>
          <c:xMode val="edge"/>
          <c:yMode val="edge"/>
          <c:x val="0.41520485945911961"/>
          <c:y val="0.10451697505709635"/>
          <c:w val="0.46249547689491499"/>
          <c:h val="0.3207054936007128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GB"/>
              <a:t>UK: Median Incomes and Wealth</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[AllData_ChartbookOfEconomicInequality.xlsx]UK!$F$1</c:f>
              <c:strCache>
                <c:ptCount val="1"/>
                <c:pt idx="0">
                  <c:v>Per cent living in households below 60 per cent median (*)</c:v>
                </c:pt>
              </c:strCache>
            </c:strRef>
          </c:tx>
          <c:spPr>
            <a:ln w="28575" cap="rnd">
              <a:solidFill>
                <a:schemeClr val="accent1"/>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[AllData_ChartbookOfEconomicInequality.xlsx]UK!$F$2:$F$118</c:f>
              <c:numCache>
                <c:formatCode>General</c:formatCode>
                <c:ptCount val="117"/>
                <c:pt idx="61">
                  <c:v>13</c:v>
                </c:pt>
                <c:pt idx="62">
                  <c:v>13.4</c:v>
                </c:pt>
                <c:pt idx="63">
                  <c:v>14.899999999999999</c:v>
                </c:pt>
                <c:pt idx="64">
                  <c:v>12.1</c:v>
                </c:pt>
                <c:pt idx="65">
                  <c:v>13.100000000000001</c:v>
                </c:pt>
                <c:pt idx="66">
                  <c:v>13.3</c:v>
                </c:pt>
                <c:pt idx="67">
                  <c:v>13.100000000000001</c:v>
                </c:pt>
                <c:pt idx="68">
                  <c:v>12.1</c:v>
                </c:pt>
                <c:pt idx="69">
                  <c:v>13.900000000000002</c:v>
                </c:pt>
                <c:pt idx="70">
                  <c:v>13</c:v>
                </c:pt>
                <c:pt idx="71">
                  <c:v>14.7</c:v>
                </c:pt>
                <c:pt idx="72">
                  <c:v>15.8</c:v>
                </c:pt>
                <c:pt idx="73">
                  <c:v>13.600000000000001</c:v>
                </c:pt>
                <c:pt idx="74">
                  <c:v>13.5</c:v>
                </c:pt>
                <c:pt idx="75">
                  <c:v>12.6</c:v>
                </c:pt>
                <c:pt idx="76">
                  <c:v>12.3</c:v>
                </c:pt>
                <c:pt idx="77">
                  <c:v>11.3</c:v>
                </c:pt>
                <c:pt idx="78">
                  <c:v>12.9</c:v>
                </c:pt>
                <c:pt idx="79">
                  <c:v>13.4</c:v>
                </c:pt>
                <c:pt idx="80">
                  <c:v>15.2</c:v>
                </c:pt>
                <c:pt idx="81">
                  <c:v>13.600000000000001</c:v>
                </c:pt>
                <c:pt idx="82">
                  <c:v>12.1</c:v>
                </c:pt>
                <c:pt idx="83">
                  <c:v>12.7</c:v>
                </c:pt>
                <c:pt idx="84">
                  <c:v>12.8</c:v>
                </c:pt>
                <c:pt idx="85">
                  <c:v>14.000000000000002</c:v>
                </c:pt>
                <c:pt idx="86">
                  <c:v>15.8</c:v>
                </c:pt>
                <c:pt idx="87">
                  <c:v>17.8</c:v>
                </c:pt>
                <c:pt idx="88">
                  <c:v>20.9</c:v>
                </c:pt>
                <c:pt idx="89">
                  <c:v>21.5</c:v>
                </c:pt>
                <c:pt idx="90">
                  <c:v>22.2</c:v>
                </c:pt>
                <c:pt idx="91">
                  <c:v>21.2</c:v>
                </c:pt>
                <c:pt idx="92">
                  <c:v>21.9</c:v>
                </c:pt>
                <c:pt idx="93">
                  <c:v>19.900000000000002</c:v>
                </c:pt>
                <c:pt idx="94">
                  <c:v>18.8</c:v>
                </c:pt>
                <c:pt idx="95">
                  <c:v>17.899999999999999</c:v>
                </c:pt>
                <c:pt idx="96">
                  <c:v>19.400000000000002</c:v>
                </c:pt>
                <c:pt idx="97">
                  <c:v>19.600000000000001</c:v>
                </c:pt>
                <c:pt idx="98">
                  <c:v>19.3</c:v>
                </c:pt>
                <c:pt idx="99">
                  <c:v>19.2</c:v>
                </c:pt>
                <c:pt idx="100">
                  <c:v>18.399999999999999</c:v>
                </c:pt>
                <c:pt idx="101">
                  <c:v>18.399999999999999</c:v>
                </c:pt>
                <c:pt idx="102">
                  <c:v>18.099999999999998</c:v>
                </c:pt>
                <c:pt idx="103">
                  <c:v>17.8</c:v>
                </c:pt>
                <c:pt idx="104">
                  <c:v>17</c:v>
                </c:pt>
                <c:pt idx="105">
                  <c:v>17.599999999999998</c:v>
                </c:pt>
                <c:pt idx="106">
                  <c:v>18</c:v>
                </c:pt>
                <c:pt idx="107">
                  <c:v>18.3</c:v>
                </c:pt>
                <c:pt idx="108">
                  <c:v>18.099999999999998</c:v>
                </c:pt>
                <c:pt idx="109">
                  <c:v>17</c:v>
                </c:pt>
                <c:pt idx="110">
                  <c:v>16.100000000000001</c:v>
                </c:pt>
                <c:pt idx="111">
                  <c:v>15.9</c:v>
                </c:pt>
              </c:numCache>
            </c:numRef>
          </c:val>
          <c:smooth val="0"/>
        </c:ser>
        <c:ser>
          <c:idx val="1"/>
          <c:order val="1"/>
          <c:tx>
            <c:strRef>
              <c:f>[AllData_ChartbookOfEconomicInequality.xlsx]UK!$H$1</c:f>
              <c:strCache>
                <c:ptCount val="1"/>
                <c:pt idx="0">
                  <c:v>Share of top 1 per cent in total wealth (*)</c:v>
                </c:pt>
              </c:strCache>
            </c:strRef>
          </c:tx>
          <c:spPr>
            <a:ln w="28575" cap="rnd">
              <a:solidFill>
                <a:schemeClr val="accent2"/>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[AllData_ChartbookOfEconomicInequality.xlsx]UK!$H$2:$H$118</c:f>
              <c:numCache>
                <c:formatCode>General</c:formatCode>
                <c:ptCount val="117"/>
                <c:pt idx="23">
                  <c:v>41.84654218472221</c:v>
                </c:pt>
                <c:pt idx="24">
                  <c:v>41.159406845071601</c:v>
                </c:pt>
                <c:pt idx="25">
                  <c:v>41.915255718687277</c:v>
                </c:pt>
                <c:pt idx="26">
                  <c:v>39.372854961980011</c:v>
                </c:pt>
                <c:pt idx="27">
                  <c:v>41.090693311106541</c:v>
                </c:pt>
                <c:pt idx="28">
                  <c:v>39.166714360084832</c:v>
                </c:pt>
                <c:pt idx="29">
                  <c:v>38.136011350608911</c:v>
                </c:pt>
                <c:pt idx="30">
                  <c:v>39.785136165770375</c:v>
                </c:pt>
                <c:pt idx="36">
                  <c:v>37.242735409063116</c:v>
                </c:pt>
                <c:pt idx="37">
                  <c:v>37.792443680783606</c:v>
                </c:pt>
                <c:pt idx="50">
                  <c:v>32.432788031508835</c:v>
                </c:pt>
                <c:pt idx="51">
                  <c:v>31.53951208996304</c:v>
                </c:pt>
                <c:pt idx="52">
                  <c:v>29.478106071011211</c:v>
                </c:pt>
                <c:pt idx="53">
                  <c:v>29.890387274801579</c:v>
                </c:pt>
                <c:pt idx="54">
                  <c:v>31.127230886172683</c:v>
                </c:pt>
                <c:pt idx="55">
                  <c:v>30.096527876696765</c:v>
                </c:pt>
                <c:pt idx="56">
                  <c:v>30.233954944626891</c:v>
                </c:pt>
                <c:pt idx="57">
                  <c:v>29.478106071011215</c:v>
                </c:pt>
                <c:pt idx="58">
                  <c:v>28.103835391709989</c:v>
                </c:pt>
                <c:pt idx="59">
                  <c:v>28.722257197395543</c:v>
                </c:pt>
                <c:pt idx="60">
                  <c:v>29.365853658536583</c:v>
                </c:pt>
                <c:pt idx="61">
                  <c:v>31.158536585365852</c:v>
                </c:pt>
                <c:pt idx="62">
                  <c:v>27.23170731707317</c:v>
                </c:pt>
                <c:pt idx="64">
                  <c:v>29.621951219512198</c:v>
                </c:pt>
                <c:pt idx="65">
                  <c:v>28.426829268292678</c:v>
                </c:pt>
                <c:pt idx="66">
                  <c:v>26.463414634146339</c:v>
                </c:pt>
                <c:pt idx="67">
                  <c:v>26.890243902439021</c:v>
                </c:pt>
                <c:pt idx="68">
                  <c:v>28.682926829268293</c:v>
                </c:pt>
                <c:pt idx="69">
                  <c:v>26.719512195121954</c:v>
                </c:pt>
                <c:pt idx="70">
                  <c:v>25.695121951219516</c:v>
                </c:pt>
                <c:pt idx="71">
                  <c:v>24.585365853658537</c:v>
                </c:pt>
                <c:pt idx="72">
                  <c:v>27.317073170731707</c:v>
                </c:pt>
                <c:pt idx="73">
                  <c:v>23.390243902439021</c:v>
                </c:pt>
                <c:pt idx="74">
                  <c:v>19.548780487804873</c:v>
                </c:pt>
                <c:pt idx="75">
                  <c:v>19.719512195121951</c:v>
                </c:pt>
                <c:pt idx="76">
                  <c:v>21</c:v>
                </c:pt>
                <c:pt idx="77">
                  <c:v>22</c:v>
                </c:pt>
                <c:pt idx="78">
                  <c:v>20</c:v>
                </c:pt>
                <c:pt idx="79">
                  <c:v>20</c:v>
                </c:pt>
                <c:pt idx="80">
                  <c:v>19</c:v>
                </c:pt>
                <c:pt idx="81">
                  <c:v>18</c:v>
                </c:pt>
                <c:pt idx="82">
                  <c:v>18</c:v>
                </c:pt>
                <c:pt idx="83">
                  <c:v>20</c:v>
                </c:pt>
                <c:pt idx="84">
                  <c:v>18</c:v>
                </c:pt>
                <c:pt idx="85">
                  <c:v>18</c:v>
                </c:pt>
                <c:pt idx="86">
                  <c:v>18</c:v>
                </c:pt>
                <c:pt idx="87">
                  <c:v>18</c:v>
                </c:pt>
                <c:pt idx="88">
                  <c:v>17</c:v>
                </c:pt>
                <c:pt idx="89">
                  <c:v>17</c:v>
                </c:pt>
                <c:pt idx="90">
                  <c:v>18</c:v>
                </c:pt>
                <c:pt idx="91">
                  <c:v>17</c:v>
                </c:pt>
                <c:pt idx="92">
                  <c:v>18</c:v>
                </c:pt>
                <c:pt idx="93">
                  <c:v>18</c:v>
                </c:pt>
                <c:pt idx="94">
                  <c:v>19</c:v>
                </c:pt>
                <c:pt idx="95">
                  <c:v>19</c:v>
                </c:pt>
                <c:pt idx="96">
                  <c:v>20</c:v>
                </c:pt>
                <c:pt idx="97">
                  <c:v>22</c:v>
                </c:pt>
                <c:pt idx="98">
                  <c:v>22</c:v>
                </c:pt>
                <c:pt idx="99">
                  <c:v>23</c:v>
                </c:pt>
                <c:pt idx="100">
                  <c:v>23</c:v>
                </c:pt>
                <c:pt idx="101">
                  <c:v>22</c:v>
                </c:pt>
                <c:pt idx="102">
                  <c:v>21</c:v>
                </c:pt>
                <c:pt idx="103">
                  <c:v>19</c:v>
                </c:pt>
                <c:pt idx="105">
                  <c:v>21</c:v>
                </c:pt>
              </c:numCache>
            </c:numRef>
          </c:val>
          <c:smooth val="0"/>
        </c:ser>
        <c:dLbls>
          <c:showLegendKey val="0"/>
          <c:showVal val="0"/>
          <c:showCatName val="0"/>
          <c:showSerName val="0"/>
          <c:showPercent val="0"/>
          <c:showBubbleSize val="0"/>
        </c:dLbls>
        <c:smooth val="0"/>
        <c:axId val="216538808"/>
        <c:axId val="216538024"/>
      </c:lineChart>
      <c:catAx>
        <c:axId val="216538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6538024"/>
        <c:crosses val="autoZero"/>
        <c:auto val="1"/>
        <c:lblAlgn val="ctr"/>
        <c:lblOffset val="100"/>
        <c:noMultiLvlLbl val="0"/>
      </c:catAx>
      <c:valAx>
        <c:axId val="216538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16538808"/>
        <c:crosses val="autoZero"/>
        <c:crossBetween val="between"/>
      </c:valAx>
      <c:spPr>
        <a:noFill/>
        <a:ln>
          <a:noFill/>
        </a:ln>
        <a:effectLst/>
      </c:spPr>
    </c:plotArea>
    <c:legend>
      <c:legendPos val="b"/>
      <c:layout>
        <c:manualLayout>
          <c:xMode val="edge"/>
          <c:yMode val="edge"/>
          <c:x val="5.5461062165900299E-2"/>
          <c:y val="0.49498398181372877"/>
          <c:w val="0.44946323669637345"/>
          <c:h val="0.2127601414268595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GB"/>
              <a:t>UK: Earnings at top decile as % median </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[AllData_ChartbookOfEconomicInequality.xlsx]UK!$G$1</c:f>
              <c:strCache>
                <c:ptCount val="1"/>
                <c:pt idx="0">
                  <c:v>Earnings at top decile as % median (RH scale) (*)</c:v>
                </c:pt>
              </c:strCache>
            </c:strRef>
          </c:tx>
          <c:spPr>
            <a:ln w="28575" cap="rnd">
              <a:solidFill>
                <a:schemeClr val="accent1"/>
              </a:solidFill>
              <a:round/>
            </a:ln>
            <a:effectLst/>
          </c:spPr>
          <c:marker>
            <c:symbol val="none"/>
          </c:marker>
          <c:cat>
            <c:numRef>
              <c:f>[AllData_ChartbookOfEconomicInequality.xlsx]UK!$A$2:$A$118</c:f>
              <c:numCache>
                <c:formatCode>General</c:formatCode>
                <c:ptCount val="117"/>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cat>
          <c:val>
            <c:numRef>
              <c:f>[AllData_ChartbookOfEconomicInequality.xlsx]UK!$G$2:$G$118</c:f>
              <c:numCache>
                <c:formatCode>General</c:formatCode>
                <c:ptCount val="117"/>
                <c:pt idx="54">
                  <c:v>161.94162677267684</c:v>
                </c:pt>
                <c:pt idx="55">
                  <c:v>162.46114054019202</c:v>
                </c:pt>
                <c:pt idx="56">
                  <c:v>161.30183609858983</c:v>
                </c:pt>
                <c:pt idx="57">
                  <c:v>162.82347595616741</c:v>
                </c:pt>
                <c:pt idx="58">
                  <c:v>164.13469638830767</c:v>
                </c:pt>
                <c:pt idx="59">
                  <c:v>167.58938757242592</c:v>
                </c:pt>
                <c:pt idx="60">
                  <c:v>168.17470037847571</c:v>
                </c:pt>
                <c:pt idx="61">
                  <c:v>167.58052015592048</c:v>
                </c:pt>
                <c:pt idx="62">
                  <c:v>167.33789803354045</c:v>
                </c:pt>
                <c:pt idx="63">
                  <c:v>165.51259545371991</c:v>
                </c:pt>
                <c:pt idx="64">
                  <c:v>171.77931560669518</c:v>
                </c:pt>
                <c:pt idx="65">
                  <c:v>175.31017740223118</c:v>
                </c:pt>
                <c:pt idx="66">
                  <c:v>173.88811275692763</c:v>
                </c:pt>
                <c:pt idx="67">
                  <c:v>172.75861172896788</c:v>
                </c:pt>
                <c:pt idx="68">
                  <c:v>172.42412708975141</c:v>
                </c:pt>
                <c:pt idx="70">
                  <c:v>173.31393049789807</c:v>
                </c:pt>
                <c:pt idx="71">
                  <c:v>171.3365895909055</c:v>
                </c:pt>
                <c:pt idx="72">
                  <c:v>171.13885550020623</c:v>
                </c:pt>
                <c:pt idx="73">
                  <c:v>169.06264754786406</c:v>
                </c:pt>
                <c:pt idx="74">
                  <c:v>165.30569982457817</c:v>
                </c:pt>
                <c:pt idx="75">
                  <c:v>165.60230096062708</c:v>
                </c:pt>
                <c:pt idx="76">
                  <c:v>166.49210436877371</c:v>
                </c:pt>
                <c:pt idx="77">
                  <c:v>165.00909868852929</c:v>
                </c:pt>
                <c:pt idx="78">
                  <c:v>164.91023164317969</c:v>
                </c:pt>
                <c:pt idx="79">
                  <c:v>166.19550323272483</c:v>
                </c:pt>
                <c:pt idx="80">
                  <c:v>168.66717936646552</c:v>
                </c:pt>
                <c:pt idx="81">
                  <c:v>173.80826572464622</c:v>
                </c:pt>
                <c:pt idx="82">
                  <c:v>174.40146799674397</c:v>
                </c:pt>
                <c:pt idx="83">
                  <c:v>174.89580322349209</c:v>
                </c:pt>
                <c:pt idx="84">
                  <c:v>176.47767594908615</c:v>
                </c:pt>
                <c:pt idx="85">
                  <c:v>177.16974526653354</c:v>
                </c:pt>
                <c:pt idx="86">
                  <c:v>177.66408049328169</c:v>
                </c:pt>
                <c:pt idx="87">
                  <c:v>180.23462367237204</c:v>
                </c:pt>
                <c:pt idx="88">
                  <c:v>181.81649639796609</c:v>
                </c:pt>
                <c:pt idx="89">
                  <c:v>181.51989526191718</c:v>
                </c:pt>
                <c:pt idx="90">
                  <c:v>184.38703957705641</c:v>
                </c:pt>
                <c:pt idx="91">
                  <c:v>183.99917030132184</c:v>
                </c:pt>
                <c:pt idx="92">
                  <c:v>184.17787517923387</c:v>
                </c:pt>
                <c:pt idx="93">
                  <c:v>185.33384200520865</c:v>
                </c:pt>
                <c:pt idx="94">
                  <c:v>185.15972110589246</c:v>
                </c:pt>
                <c:pt idx="95">
                  <c:v>186.18981529873594</c:v>
                </c:pt>
                <c:pt idx="96">
                  <c:v>187.91538275669342</c:v>
                </c:pt>
                <c:pt idx="97">
                  <c:v>185.78546499101327</c:v>
                </c:pt>
                <c:pt idx="98">
                  <c:v>188.28860747406213</c:v>
                </c:pt>
                <c:pt idx="99">
                  <c:v>189.51026236417886</c:v>
                </c:pt>
                <c:pt idx="100">
                  <c:v>189.76258207135189</c:v>
                </c:pt>
                <c:pt idx="101">
                  <c:v>193.31492610361983</c:v>
                </c:pt>
                <c:pt idx="102">
                  <c:v>195.22856718782359</c:v>
                </c:pt>
                <c:pt idx="103">
                  <c:v>195.39320077061055</c:v>
                </c:pt>
                <c:pt idx="104">
                  <c:v>194.48628258218983</c:v>
                </c:pt>
                <c:pt idx="105">
                  <c:v>197.45496113588041</c:v>
                </c:pt>
                <c:pt idx="106">
                  <c:v>198.73760144274121</c:v>
                </c:pt>
                <c:pt idx="107">
                  <c:v>198.22989510489509</c:v>
                </c:pt>
                <c:pt idx="108">
                  <c:v>198.4345648090169</c:v>
                </c:pt>
                <c:pt idx="109">
                  <c:v>198.69040311029261</c:v>
                </c:pt>
                <c:pt idx="110">
                  <c:v>197.31355252606255</c:v>
                </c:pt>
                <c:pt idx="111">
                  <c:v>200.4</c:v>
                </c:pt>
                <c:pt idx="112">
                  <c:v>197.6</c:v>
                </c:pt>
                <c:pt idx="113">
                  <c:v>197.1</c:v>
                </c:pt>
                <c:pt idx="116">
                  <c:v>0</c:v>
                </c:pt>
              </c:numCache>
            </c:numRef>
          </c:val>
          <c:smooth val="0"/>
        </c:ser>
        <c:dLbls>
          <c:showLegendKey val="0"/>
          <c:showVal val="0"/>
          <c:showCatName val="0"/>
          <c:showSerName val="0"/>
          <c:showPercent val="0"/>
          <c:showBubbleSize val="0"/>
        </c:dLbls>
        <c:smooth val="0"/>
        <c:axId val="440241880"/>
        <c:axId val="239440256"/>
      </c:lineChart>
      <c:catAx>
        <c:axId val="440241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39440256"/>
        <c:crosses val="autoZero"/>
        <c:auto val="1"/>
        <c:lblAlgn val="ctr"/>
        <c:lblOffset val="100"/>
        <c:noMultiLvlLbl val="0"/>
      </c:catAx>
      <c:valAx>
        <c:axId val="2394402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0241880"/>
        <c:crosses val="autoZero"/>
        <c:crossBetween val="between"/>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77" cy="49831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1010" y="0"/>
            <a:ext cx="2945076" cy="498316"/>
          </a:xfrm>
          <a:prstGeom prst="rect">
            <a:avLst/>
          </a:prstGeom>
        </p:spPr>
        <p:txBody>
          <a:bodyPr vert="horz" lIns="91440" tIns="45720" rIns="91440" bIns="45720" rtlCol="0"/>
          <a:lstStyle>
            <a:lvl1pPr algn="r">
              <a:defRPr sz="1200"/>
            </a:lvl1pPr>
          </a:lstStyle>
          <a:p>
            <a:fld id="{F326A648-57DA-4BA8-AF2E-DB1B9F7CC25C}" type="datetimeFigureOut">
              <a:rPr lang="en-GB" smtClean="0"/>
              <a:t>01/02/2017</a:t>
            </a:fld>
            <a:endParaRPr lang="en-GB"/>
          </a:p>
        </p:txBody>
      </p:sp>
      <p:sp>
        <p:nvSpPr>
          <p:cNvPr id="4" name="Footer Placeholder 3"/>
          <p:cNvSpPr>
            <a:spLocks noGrp="1"/>
          </p:cNvSpPr>
          <p:nvPr>
            <p:ph type="ftr" sz="quarter" idx="2"/>
          </p:nvPr>
        </p:nvSpPr>
        <p:spPr>
          <a:xfrm>
            <a:off x="0" y="9428323"/>
            <a:ext cx="2945077" cy="49831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1010" y="9428323"/>
            <a:ext cx="2945076" cy="498316"/>
          </a:xfrm>
          <a:prstGeom prst="rect">
            <a:avLst/>
          </a:prstGeom>
        </p:spPr>
        <p:txBody>
          <a:bodyPr vert="horz" lIns="91440" tIns="45720" rIns="91440" bIns="45720" rtlCol="0" anchor="b"/>
          <a:lstStyle>
            <a:lvl1pPr algn="r">
              <a:defRPr sz="1200"/>
            </a:lvl1pPr>
          </a:lstStyle>
          <a:p>
            <a:fld id="{ED5D6071-6A06-4A88-92CC-781FF0DEBACD}" type="slidenum">
              <a:rPr lang="en-GB" smtClean="0"/>
              <a:t>‹#›</a:t>
            </a:fld>
            <a:endParaRPr lang="en-GB"/>
          </a:p>
        </p:txBody>
      </p:sp>
    </p:spTree>
    <p:extLst>
      <p:ext uri="{BB962C8B-B14F-4D97-AF65-F5344CB8AC3E}">
        <p14:creationId xmlns:p14="http://schemas.microsoft.com/office/powerpoint/2010/main" val="250381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1"/>
            <a:ext cx="2945659" cy="496332"/>
          </a:xfrm>
          <a:prstGeom prst="rect">
            <a:avLst/>
          </a:prstGeom>
        </p:spPr>
        <p:txBody>
          <a:bodyPr vert="horz" lIns="91440" tIns="45720" rIns="91440" bIns="45720" rtlCol="0"/>
          <a:lstStyle>
            <a:lvl1pPr algn="r">
              <a:defRPr sz="1200"/>
            </a:lvl1pPr>
          </a:lstStyle>
          <a:p>
            <a:fld id="{77A0A138-9CE8-4941-AE03-A9971F42E49D}" type="datetimeFigureOut">
              <a:rPr lang="en-GB" smtClean="0"/>
              <a:t>01/02/2017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1440" tIns="45720" rIns="91440" bIns="45720" rtlCol="0" anchor="b"/>
          <a:lstStyle>
            <a:lvl1pPr algn="r">
              <a:defRPr sz="1200"/>
            </a:lvl1pPr>
          </a:lstStyle>
          <a:p>
            <a:fld id="{1870D292-4617-450E-9CD5-A99C022B5DFB}" type="slidenum">
              <a:rPr lang="en-GB" smtClean="0"/>
              <a:t>‹#›</a:t>
            </a:fld>
            <a:endParaRPr lang="en-GB"/>
          </a:p>
        </p:txBody>
      </p:sp>
    </p:spTree>
    <p:extLst>
      <p:ext uri="{BB962C8B-B14F-4D97-AF65-F5344CB8AC3E}">
        <p14:creationId xmlns:p14="http://schemas.microsoft.com/office/powerpoint/2010/main" val="1043751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2E1AC56-6E05-485D-8584-E72FDA0C470E}" type="slidenum">
              <a:rPr lang="en-GB" smtClean="0"/>
              <a:pPr/>
              <a:t>1</a:t>
            </a:fld>
            <a:endParaRPr lang="en-GB"/>
          </a:p>
        </p:txBody>
      </p:sp>
    </p:spTree>
    <p:extLst>
      <p:ext uri="{BB962C8B-B14F-4D97-AF65-F5344CB8AC3E}">
        <p14:creationId xmlns:p14="http://schemas.microsoft.com/office/powerpoint/2010/main" val="78747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68"/>
            <a:ext cx="8229600" cy="1143000"/>
          </a:xfrm>
        </p:spPr>
        <p:txBody>
          <a:bodyPr/>
          <a:lstStyle>
            <a:lvl1pPr>
              <a:defRPr sz="3600"/>
            </a:lvl1pPr>
          </a:lstStyle>
          <a:p>
            <a:r>
              <a:rPr lang="en-US" dirty="0" smtClean="0"/>
              <a:t>Click to edit Master title style</a:t>
            </a:r>
            <a:endParaRPr lang="en-GB" dirty="0"/>
          </a:p>
        </p:txBody>
      </p:sp>
      <p:pic>
        <p:nvPicPr>
          <p:cNvPr id="6" name="Picture 5" descr="ppt bottom.png"/>
          <p:cNvPicPr>
            <a:picLocks noChangeAspect="1"/>
          </p:cNvPicPr>
          <p:nvPr userDrawn="1"/>
        </p:nvPicPr>
        <p:blipFill>
          <a:blip r:embed="rId2" cstate="print"/>
          <a:stretch>
            <a:fillRect/>
          </a:stretch>
        </p:blipFill>
        <p:spPr>
          <a:xfrm>
            <a:off x="0" y="6419789"/>
            <a:ext cx="5630061" cy="438211"/>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C73DC2-B9C1-4598-9D30-524FB1E9FF5C}"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0C73DC2-B9C1-4598-9D30-524FB1E9FF5C}"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0C73DC2-B9C1-4598-9D30-524FB1E9FF5C}" type="datetimeFigureOut">
              <a:rPr lang="en-GB" smtClean="0"/>
              <a:t>01/02/2017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0C73DC2-B9C1-4598-9D30-524FB1E9FF5C}" type="datetimeFigureOut">
              <a:rPr lang="en-GB" smtClean="0"/>
              <a:t>01/02/2017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C73DC2-B9C1-4598-9D30-524FB1E9FF5C}" type="datetimeFigureOut">
              <a:rPr lang="en-GB" smtClean="0"/>
              <a:t>01/02/2017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BDA6A1-A259-422E-BC5D-C9658E7A0524}"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73DC2-B9C1-4598-9D30-524FB1E9FF5C}"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C73DC2-B9C1-4598-9D30-524FB1E9FF5C}"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0C73DC2-B9C1-4598-9D30-524FB1E9FF5C}"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41E719-185E-43A7-BA87-57C4B1E4D6CE}"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BDA6A1-A259-422E-BC5D-C9658E7A0524}"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7BDA6A1-A259-422E-BC5D-C9658E7A0524}"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7BDA6A1-A259-422E-BC5D-C9658E7A0524}" type="datetimeFigureOut">
              <a:rPr lang="en-GB" smtClean="0"/>
              <a:t>01/02/2017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7BDA6A1-A259-422E-BC5D-C9658E7A0524}" type="datetimeFigureOut">
              <a:rPr lang="en-GB" smtClean="0"/>
              <a:t>01/02/2017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BDA6A1-A259-422E-BC5D-C9658E7A0524}" type="datetimeFigureOut">
              <a:rPr lang="en-GB" smtClean="0"/>
              <a:t>01/02/2017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DA6A1-A259-422E-BC5D-C9658E7A0524}"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BDA6A1-A259-422E-BC5D-C9658E7A0524}"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44FDB56-D0B6-47E2-99B0-17988AC48984}"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DA6A1-A259-422E-BC5D-C9658E7A0524}" type="datetimeFigureOut">
              <a:rPr lang="en-GB" smtClean="0"/>
              <a:t>01/02/2017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FDB56-D0B6-47E2-99B0-17988AC48984}" type="slidenum">
              <a:rPr lang="en-GB" smtClean="0"/>
              <a:t>‹#›</a:t>
            </a:fld>
            <a:endParaRPr lang="en-GB"/>
          </a:p>
        </p:txBody>
      </p:sp>
      <p:cxnSp>
        <p:nvCxnSpPr>
          <p:cNvPr id="7" name="Straight Connector 6"/>
          <p:cNvCxnSpPr/>
          <p:nvPr/>
        </p:nvCxnSpPr>
        <p:spPr>
          <a:xfrm>
            <a:off x="683568" y="1124744"/>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11560" y="5877272"/>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8" descr="niesr_logo round corners.jpg"/>
          <p:cNvPicPr>
            <a:picLocks noChangeAspect="1"/>
          </p:cNvPicPr>
          <p:nvPr/>
        </p:nvPicPr>
        <p:blipFill>
          <a:blip r:embed="rId14" cstate="print"/>
          <a:stretch>
            <a:fillRect/>
          </a:stretch>
        </p:blipFill>
        <p:spPr>
          <a:xfrm>
            <a:off x="611560" y="5949280"/>
            <a:ext cx="755904" cy="755904"/>
          </a:xfrm>
          <a:prstGeom prst="rect">
            <a:avLst/>
          </a:prstGeom>
        </p:spPr>
      </p:pic>
      <p:sp>
        <p:nvSpPr>
          <p:cNvPr id="10" name="Footer Placeholder 3"/>
          <p:cNvSpPr txBox="1">
            <a:spLocks/>
          </p:cNvSpPr>
          <p:nvPr/>
        </p:nvSpPr>
        <p:spPr>
          <a:xfrm>
            <a:off x="1403648" y="6309320"/>
            <a:ext cx="7272808"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smtClean="0">
                <a:ln>
                  <a:noFill/>
                </a:ln>
                <a:solidFill>
                  <a:schemeClr val="tx1"/>
                </a:solidFill>
                <a:effectLst/>
                <a:uLnTx/>
                <a:uFillTx/>
                <a:latin typeface="+mn-lt"/>
                <a:ea typeface="+mn-ea"/>
                <a:cs typeface="+mn-cs"/>
              </a:rPr>
              <a:t>National Institute of Economic and Social Research</a:t>
            </a: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73DC2-B9C1-4598-9D30-524FB1E9FF5C}" type="datetimeFigureOut">
              <a:rPr lang="en-GB" smtClean="0"/>
              <a:t>01/02/2017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41E719-185E-43A7-BA87-57C4B1E4D6CE}"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iesr_logo round corners.jpg"/>
          <p:cNvPicPr>
            <a:picLocks noChangeAspect="1"/>
          </p:cNvPicPr>
          <p:nvPr/>
        </p:nvPicPr>
        <p:blipFill>
          <a:blip r:embed="rId3" cstate="print"/>
          <a:stretch>
            <a:fillRect/>
          </a:stretch>
        </p:blipFill>
        <p:spPr>
          <a:xfrm>
            <a:off x="611560" y="5949280"/>
            <a:ext cx="755904" cy="755904"/>
          </a:xfrm>
          <a:prstGeom prst="rect">
            <a:avLst/>
          </a:prstGeom>
        </p:spPr>
      </p:pic>
      <p:cxnSp>
        <p:nvCxnSpPr>
          <p:cNvPr id="8" name="Straight Connector 7"/>
          <p:cNvCxnSpPr/>
          <p:nvPr/>
        </p:nvCxnSpPr>
        <p:spPr>
          <a:xfrm>
            <a:off x="611560" y="5877272"/>
            <a:ext cx="78488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543324" y="3016967"/>
            <a:ext cx="7920880" cy="1615827"/>
          </a:xfrm>
          <a:prstGeom prst="rect">
            <a:avLst/>
          </a:prstGeom>
        </p:spPr>
        <p:txBody>
          <a:bodyPr wrap="square">
            <a:spAutoFit/>
          </a:bodyPr>
          <a:lstStyle/>
          <a:p>
            <a:pPr algn="ctr"/>
            <a:r>
              <a:rPr lang="en-GB" sz="2800" dirty="0"/>
              <a:t>Professor Jagjit S. Chadha</a:t>
            </a:r>
          </a:p>
          <a:p>
            <a:pPr algn="ctr"/>
            <a:r>
              <a:rPr lang="en-GB" sz="2800" dirty="0" smtClean="0"/>
              <a:t>Mercers</a:t>
            </a:r>
            <a:r>
              <a:rPr lang="en-GB" sz="2800" dirty="0"/>
              <a:t>’ School Memorial Professor of Commerce </a:t>
            </a:r>
            <a:endParaRPr lang="en-GB" sz="2800" dirty="0" smtClean="0"/>
          </a:p>
          <a:p>
            <a:pPr algn="ctr"/>
            <a:r>
              <a:rPr lang="en-GB" sz="1600" dirty="0" smtClean="0"/>
              <a:t>© Jagjit S. Chadha 2016-7</a:t>
            </a:r>
            <a:endParaRPr lang="en-GB" sz="1600" dirty="0"/>
          </a:p>
          <a:p>
            <a:pPr>
              <a:lnSpc>
                <a:spcPct val="90000"/>
              </a:lnSpc>
            </a:pPr>
            <a:endParaRPr lang="en-GB" sz="3000" dirty="0" smtClean="0"/>
          </a:p>
        </p:txBody>
      </p:sp>
      <p:sp>
        <p:nvSpPr>
          <p:cNvPr id="2" name="TextBox 1"/>
          <p:cNvSpPr txBox="1"/>
          <p:nvPr/>
        </p:nvSpPr>
        <p:spPr>
          <a:xfrm>
            <a:off x="511154" y="39229"/>
            <a:ext cx="7920880" cy="3847207"/>
          </a:xfrm>
          <a:prstGeom prst="rect">
            <a:avLst/>
          </a:prstGeom>
          <a:noFill/>
        </p:spPr>
        <p:txBody>
          <a:bodyPr wrap="square" rtlCol="0">
            <a:spAutoFit/>
          </a:bodyPr>
          <a:lstStyle/>
          <a:p>
            <a:pPr algn="ctr"/>
            <a:endParaRPr lang="en-GB" sz="3200" dirty="0" smtClean="0"/>
          </a:p>
          <a:p>
            <a:pPr algn="ctr"/>
            <a:r>
              <a:rPr lang="en-GB" sz="3200" dirty="0" smtClean="0"/>
              <a:t>2016-7 Lecture Series: </a:t>
            </a:r>
          </a:p>
          <a:p>
            <a:pPr algn="ctr"/>
            <a:r>
              <a:rPr lang="en-GB" sz="3200" dirty="0" smtClean="0"/>
              <a:t>Where </a:t>
            </a:r>
            <a:r>
              <a:rPr lang="en-GB" sz="3200" dirty="0"/>
              <a:t>are we after the Storm? The UK Economy in the Aftermath of Financial </a:t>
            </a:r>
            <a:r>
              <a:rPr lang="en-GB" sz="3200" dirty="0" smtClean="0"/>
              <a:t>Crisis:</a:t>
            </a:r>
          </a:p>
          <a:p>
            <a:pPr algn="ctr"/>
            <a:r>
              <a:rPr lang="en-GB" sz="3600" dirty="0" smtClean="0"/>
              <a:t>Capitalism and Inequality</a:t>
            </a:r>
          </a:p>
          <a:p>
            <a:pPr algn="ctr"/>
            <a:endParaRPr lang="en-GB" sz="3600" dirty="0" smtClean="0"/>
          </a:p>
          <a:p>
            <a:endParaRPr lang="en-GB" sz="4400" dirty="0"/>
          </a:p>
        </p:txBody>
      </p:sp>
      <p:pic>
        <p:nvPicPr>
          <p:cNvPr id="6" name="Picture 2" descr="https://bestmobileappawards.com/pub/wpscreenshots/Gresham-College-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13762" y="4157836"/>
            <a:ext cx="1689051" cy="1689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15616" y="908720"/>
            <a:ext cx="6390979" cy="4845863"/>
          </a:xfrm>
          <a:prstGeom prst="rect">
            <a:avLst/>
          </a:prstGeom>
        </p:spPr>
      </p:pic>
      <p:sp>
        <p:nvSpPr>
          <p:cNvPr id="4" name="TextBox 3"/>
          <p:cNvSpPr txBox="1"/>
          <p:nvPr/>
        </p:nvSpPr>
        <p:spPr>
          <a:xfrm>
            <a:off x="947925" y="416889"/>
            <a:ext cx="6192688" cy="461665"/>
          </a:xfrm>
          <a:prstGeom prst="rect">
            <a:avLst/>
          </a:prstGeom>
          <a:noFill/>
        </p:spPr>
        <p:txBody>
          <a:bodyPr wrap="square" rtlCol="0">
            <a:spAutoFit/>
          </a:bodyPr>
          <a:lstStyle/>
          <a:p>
            <a:r>
              <a:rPr lang="en-GB" sz="2400" b="1" dirty="0" smtClean="0"/>
              <a:t>Example of negative correlations</a:t>
            </a:r>
            <a:endParaRPr lang="en-GB" sz="2400" b="1" dirty="0"/>
          </a:p>
        </p:txBody>
      </p:sp>
    </p:spTree>
    <p:extLst>
      <p:ext uri="{BB962C8B-B14F-4D97-AF65-F5344CB8AC3E}">
        <p14:creationId xmlns:p14="http://schemas.microsoft.com/office/powerpoint/2010/main" val="380462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11560" y="476672"/>
            <a:ext cx="8366494" cy="5146135"/>
          </a:xfrm>
          <a:prstGeom prst="rect">
            <a:avLst/>
          </a:prstGeom>
        </p:spPr>
      </p:pic>
      <p:sp>
        <p:nvSpPr>
          <p:cNvPr id="3" name="TextBox 2"/>
          <p:cNvSpPr txBox="1"/>
          <p:nvPr/>
        </p:nvSpPr>
        <p:spPr>
          <a:xfrm>
            <a:off x="1187624" y="5622807"/>
            <a:ext cx="2448272" cy="369332"/>
          </a:xfrm>
          <a:prstGeom prst="rect">
            <a:avLst/>
          </a:prstGeom>
          <a:noFill/>
        </p:spPr>
        <p:txBody>
          <a:bodyPr wrap="square" rtlCol="0">
            <a:spAutoFit/>
          </a:bodyPr>
          <a:lstStyle/>
          <a:p>
            <a:endParaRPr lang="en-GB" dirty="0"/>
          </a:p>
        </p:txBody>
      </p:sp>
      <p:sp>
        <p:nvSpPr>
          <p:cNvPr id="5" name="TextBox 4"/>
          <p:cNvSpPr txBox="1"/>
          <p:nvPr/>
        </p:nvSpPr>
        <p:spPr>
          <a:xfrm>
            <a:off x="899592" y="245839"/>
            <a:ext cx="6192688" cy="461665"/>
          </a:xfrm>
          <a:prstGeom prst="rect">
            <a:avLst/>
          </a:prstGeom>
          <a:noFill/>
        </p:spPr>
        <p:txBody>
          <a:bodyPr wrap="square" rtlCol="0">
            <a:spAutoFit/>
          </a:bodyPr>
          <a:lstStyle/>
          <a:p>
            <a:r>
              <a:rPr lang="en-GB" sz="2400" b="1" dirty="0" smtClean="0"/>
              <a:t>Piketty: 1</a:t>
            </a:r>
            <a:endParaRPr lang="en-GB" sz="2400" b="1" dirty="0"/>
          </a:p>
        </p:txBody>
      </p:sp>
    </p:spTree>
    <p:extLst>
      <p:ext uri="{BB962C8B-B14F-4D97-AF65-F5344CB8AC3E}">
        <p14:creationId xmlns:p14="http://schemas.microsoft.com/office/powerpoint/2010/main" val="1980114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95536" y="188640"/>
            <a:ext cx="8130562" cy="5357862"/>
          </a:xfrm>
          <a:prstGeom prst="rect">
            <a:avLst/>
          </a:prstGeom>
        </p:spPr>
      </p:pic>
      <p:sp>
        <p:nvSpPr>
          <p:cNvPr id="3" name="TextBox 2"/>
          <p:cNvSpPr txBox="1"/>
          <p:nvPr/>
        </p:nvSpPr>
        <p:spPr>
          <a:xfrm>
            <a:off x="899592" y="245839"/>
            <a:ext cx="6192688" cy="461665"/>
          </a:xfrm>
          <a:prstGeom prst="rect">
            <a:avLst/>
          </a:prstGeom>
          <a:noFill/>
        </p:spPr>
        <p:txBody>
          <a:bodyPr wrap="square" rtlCol="0">
            <a:spAutoFit/>
          </a:bodyPr>
          <a:lstStyle/>
          <a:p>
            <a:r>
              <a:rPr lang="en-GB" sz="2400" b="1" dirty="0" smtClean="0"/>
              <a:t>Piketty: 2</a:t>
            </a:r>
            <a:endParaRPr lang="en-GB" sz="2400" b="1" dirty="0"/>
          </a:p>
        </p:txBody>
      </p:sp>
    </p:spTree>
    <p:extLst>
      <p:ext uri="{BB962C8B-B14F-4D97-AF65-F5344CB8AC3E}">
        <p14:creationId xmlns:p14="http://schemas.microsoft.com/office/powerpoint/2010/main" val="1953012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124744"/>
            <a:ext cx="6840760" cy="4801314"/>
          </a:xfrm>
          <a:prstGeom prst="rect">
            <a:avLst/>
          </a:prstGeom>
        </p:spPr>
        <p:txBody>
          <a:bodyPr wrap="square">
            <a:spAutoFit/>
          </a:bodyPr>
          <a:lstStyle/>
          <a:p>
            <a:pPr marL="285750" indent="-285750">
              <a:spcAft>
                <a:spcPts val="0"/>
              </a:spcAft>
              <a:buFont typeface="Arial" panose="020B0604020202020204" pitchFamily="34" charset="0"/>
              <a:buChar char="•"/>
            </a:pPr>
            <a:r>
              <a:rPr lang="en-GB" dirty="0" smtClean="0">
                <a:ea typeface="Times New Roman" panose="02020603050405020304" pitchFamily="18" charset="0"/>
              </a:rPr>
              <a:t>The </a:t>
            </a:r>
            <a:r>
              <a:rPr lang="en-GB" dirty="0">
                <a:ea typeface="Times New Roman" panose="02020603050405020304" pitchFamily="18" charset="0"/>
              </a:rPr>
              <a:t>first fundamental law is simply an accounting identity that arises from the use of a standard growth model in which output is a function of three factors of production (capital, labour and land) and total factor productivity. </a:t>
            </a:r>
            <a:endParaRPr lang="en-GB" dirty="0" smtClean="0">
              <a:ea typeface="Times New Roman" panose="02020603050405020304" pitchFamily="18" charset="0"/>
            </a:endParaRPr>
          </a:p>
          <a:p>
            <a:pPr marL="285750" indent="-285750">
              <a:spcAft>
                <a:spcPts val="0"/>
              </a:spcAft>
              <a:buFont typeface="Arial" panose="020B0604020202020204" pitchFamily="34" charset="0"/>
              <a:buChar char="•"/>
            </a:pPr>
            <a:r>
              <a:rPr lang="en-GB" dirty="0" smtClean="0">
                <a:ea typeface="Times New Roman" panose="02020603050405020304" pitchFamily="18" charset="0"/>
              </a:rPr>
              <a:t>The </a:t>
            </a:r>
            <a:r>
              <a:rPr lang="en-GB" dirty="0">
                <a:ea typeface="Times New Roman" panose="02020603050405020304" pitchFamily="18" charset="0"/>
              </a:rPr>
              <a:t>share in national income accruing to each factor of production is determined by the return to each factor of production: the real interest rate for capital, wages for labour and rent for land multiplied by the quantity of each factor employed. </a:t>
            </a:r>
            <a:endParaRPr lang="en-GB" dirty="0" smtClean="0">
              <a:ea typeface="Times New Roman" panose="02020603050405020304" pitchFamily="18" charset="0"/>
            </a:endParaRPr>
          </a:p>
          <a:p>
            <a:pPr marL="285750" indent="-285750">
              <a:spcAft>
                <a:spcPts val="0"/>
              </a:spcAft>
              <a:buFont typeface="Arial" panose="020B0604020202020204" pitchFamily="34" charset="0"/>
              <a:buChar char="•"/>
            </a:pPr>
            <a:r>
              <a:rPr lang="en-GB" dirty="0" smtClean="0">
                <a:ea typeface="Times New Roman" panose="02020603050405020304" pitchFamily="18" charset="0"/>
              </a:rPr>
              <a:t>So </a:t>
            </a:r>
            <a:r>
              <a:rPr lang="en-GB" dirty="0">
                <a:ea typeface="Times New Roman" panose="02020603050405020304" pitchFamily="18" charset="0"/>
              </a:rPr>
              <a:t>that if the return on capital is 5% and the capital stock is 6 times the level of income, then the capital share in output will be 30%. Indeed there has been some downward trend in the labour share of income in the past couple of decades and this observation may provide some support for the view that the capital share may be set to climb. </a:t>
            </a:r>
            <a:endParaRPr lang="en-GB" dirty="0" smtClean="0">
              <a:ea typeface="Times New Roman" panose="02020603050405020304" pitchFamily="18" charset="0"/>
            </a:endParaRPr>
          </a:p>
          <a:p>
            <a:pPr marL="285750" indent="-285750">
              <a:spcAft>
                <a:spcPts val="0"/>
              </a:spcAft>
              <a:buFont typeface="Arial" panose="020B0604020202020204" pitchFamily="34" charset="0"/>
              <a:buChar char="•"/>
            </a:pPr>
            <a:r>
              <a:rPr lang="en-GB" dirty="0" smtClean="0">
                <a:ea typeface="Times New Roman" panose="02020603050405020304" pitchFamily="18" charset="0"/>
              </a:rPr>
              <a:t>But </a:t>
            </a:r>
            <a:r>
              <a:rPr lang="en-GB" dirty="0">
                <a:ea typeface="Times New Roman" panose="02020603050405020304" pitchFamily="18" charset="0"/>
              </a:rPr>
              <a:t>it does seem to me that globalisation of the labour force has done much to reduce the labour share or, put more optimistically, equalise global wages.</a:t>
            </a:r>
            <a:endParaRPr lang="en-GB" dirty="0">
              <a:effectLst/>
              <a:ea typeface="Times New Roman" panose="02020603050405020304" pitchFamily="18" charset="0"/>
            </a:endParaRPr>
          </a:p>
        </p:txBody>
      </p:sp>
      <p:sp>
        <p:nvSpPr>
          <p:cNvPr id="3" name="TextBox 2"/>
          <p:cNvSpPr txBox="1"/>
          <p:nvPr/>
        </p:nvSpPr>
        <p:spPr>
          <a:xfrm>
            <a:off x="971600" y="426742"/>
            <a:ext cx="7344816" cy="461665"/>
          </a:xfrm>
          <a:prstGeom prst="rect">
            <a:avLst/>
          </a:prstGeom>
          <a:noFill/>
        </p:spPr>
        <p:txBody>
          <a:bodyPr wrap="square" rtlCol="0">
            <a:spAutoFit/>
          </a:bodyPr>
          <a:lstStyle/>
          <a:p>
            <a:r>
              <a:rPr lang="en-GB" sz="2400" b="1" dirty="0" smtClean="0"/>
              <a:t>Capital Share in National Income</a:t>
            </a:r>
            <a:endParaRPr lang="en-GB" sz="2400" b="1" dirty="0"/>
          </a:p>
        </p:txBody>
      </p:sp>
    </p:spTree>
    <p:extLst>
      <p:ext uri="{BB962C8B-B14F-4D97-AF65-F5344CB8AC3E}">
        <p14:creationId xmlns:p14="http://schemas.microsoft.com/office/powerpoint/2010/main" val="2550354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124744"/>
            <a:ext cx="6840760" cy="4247317"/>
          </a:xfrm>
          <a:prstGeom prst="rect">
            <a:avLst/>
          </a:prstGeom>
        </p:spPr>
        <p:txBody>
          <a:bodyPr wrap="square">
            <a:spAutoFit/>
          </a:bodyPr>
          <a:lstStyle/>
          <a:p>
            <a:pPr marL="285750" indent="-285750">
              <a:buFont typeface="Arial" panose="020B0604020202020204" pitchFamily="34" charset="0"/>
              <a:buChar char="•"/>
            </a:pPr>
            <a:r>
              <a:rPr lang="en-GB" dirty="0"/>
              <a:t>Because the rate of return on capital has been historically higher than the growth rate of income, the second `law' implies that the capital share in income will rise inexorably if the capital stock grows</a:t>
            </a:r>
            <a:r>
              <a:rPr lang="en-GB" dirty="0" smtClean="0"/>
              <a:t>.</a:t>
            </a:r>
          </a:p>
          <a:p>
            <a:pPr marL="285750" indent="-285750">
              <a:buFont typeface="Arial" panose="020B0604020202020204" pitchFamily="34" charset="0"/>
              <a:buChar char="•"/>
            </a:pPr>
            <a:r>
              <a:rPr lang="en-GB" dirty="0" smtClean="0"/>
              <a:t>This </a:t>
            </a:r>
            <a:r>
              <a:rPr lang="en-GB" dirty="0"/>
              <a:t>prediction is best explained by a simple example. If the return on capital stays at 5% but growth falls to zero, and the capital stock grows in line with a positive level of savings, let us suppose 10%, then the capital stock after a century will account for 80% of income. </a:t>
            </a:r>
            <a:endParaRPr lang="en-GB" dirty="0" smtClean="0"/>
          </a:p>
          <a:p>
            <a:pPr marL="285750" indent="-285750">
              <a:buFont typeface="Arial" panose="020B0604020202020204" pitchFamily="34" charset="0"/>
              <a:buChar char="•"/>
            </a:pPr>
            <a:r>
              <a:rPr lang="en-GB" dirty="0" smtClean="0"/>
              <a:t>Now </a:t>
            </a:r>
            <a:r>
              <a:rPr lang="en-GB" dirty="0"/>
              <a:t>if capital is owned by a small elite, then clearly the fraction of income, and by association its permanent equivalent, wealth, will be increasingly concentrated in fewer hands. </a:t>
            </a:r>
            <a:endParaRPr lang="en-GB" dirty="0" smtClean="0"/>
          </a:p>
          <a:p>
            <a:pPr marL="285750" indent="-285750">
              <a:buFont typeface="Arial" panose="020B0604020202020204" pitchFamily="34" charset="0"/>
              <a:buChar char="•"/>
            </a:pPr>
            <a:r>
              <a:rPr lang="en-GB" dirty="0" smtClean="0"/>
              <a:t>But </a:t>
            </a:r>
            <a:r>
              <a:rPr lang="en-GB" dirty="0"/>
              <a:t>under most standard theory, if growth falls to zero so will the savings rate as there is only a need to save in order to match any depreciation in the capital stock and the ultimate dominance by capital seems rather unlikely.</a:t>
            </a:r>
          </a:p>
        </p:txBody>
      </p:sp>
      <p:sp>
        <p:nvSpPr>
          <p:cNvPr id="3" name="TextBox 2"/>
          <p:cNvSpPr txBox="1"/>
          <p:nvPr/>
        </p:nvSpPr>
        <p:spPr>
          <a:xfrm>
            <a:off x="971600" y="426742"/>
            <a:ext cx="7344816" cy="461665"/>
          </a:xfrm>
          <a:prstGeom prst="rect">
            <a:avLst/>
          </a:prstGeom>
          <a:noFill/>
        </p:spPr>
        <p:txBody>
          <a:bodyPr wrap="square" rtlCol="0">
            <a:spAutoFit/>
          </a:bodyPr>
          <a:lstStyle/>
          <a:p>
            <a:r>
              <a:rPr lang="en-GB" sz="2400" b="1" dirty="0" smtClean="0"/>
              <a:t>R(</a:t>
            </a:r>
            <a:r>
              <a:rPr lang="en-GB" sz="2400" b="1" dirty="0" err="1" smtClean="0"/>
              <a:t>eal</a:t>
            </a:r>
            <a:r>
              <a:rPr lang="en-GB" sz="2400" b="1" dirty="0" smtClean="0"/>
              <a:t> rates) and G(</a:t>
            </a:r>
            <a:r>
              <a:rPr lang="en-GB" sz="2400" b="1" dirty="0" err="1" smtClean="0"/>
              <a:t>rowth</a:t>
            </a:r>
            <a:r>
              <a:rPr lang="en-GB" sz="2400" b="1" dirty="0" smtClean="0"/>
              <a:t> rates)</a:t>
            </a:r>
            <a:endParaRPr lang="en-GB" sz="2400" b="1" dirty="0"/>
          </a:p>
        </p:txBody>
      </p:sp>
    </p:spTree>
    <p:extLst>
      <p:ext uri="{BB962C8B-B14F-4D97-AF65-F5344CB8AC3E}">
        <p14:creationId xmlns:p14="http://schemas.microsoft.com/office/powerpoint/2010/main" val="1703727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692696"/>
            <a:ext cx="6120680" cy="461665"/>
          </a:xfrm>
          <a:prstGeom prst="rect">
            <a:avLst/>
          </a:prstGeom>
          <a:noFill/>
        </p:spPr>
        <p:txBody>
          <a:bodyPr wrap="square" rtlCol="0">
            <a:spAutoFit/>
          </a:bodyPr>
          <a:lstStyle/>
          <a:p>
            <a:r>
              <a:rPr lang="en-GB" sz="2400" b="1" dirty="0" smtClean="0"/>
              <a:t>A More Positive Outlook</a:t>
            </a:r>
            <a:endParaRPr lang="en-GB" sz="2400" b="1" dirty="0"/>
          </a:p>
        </p:txBody>
      </p:sp>
      <p:sp>
        <p:nvSpPr>
          <p:cNvPr id="4" name="TextBox 3"/>
          <p:cNvSpPr txBox="1"/>
          <p:nvPr/>
        </p:nvSpPr>
        <p:spPr>
          <a:xfrm>
            <a:off x="683568" y="1340768"/>
            <a:ext cx="7704856" cy="4247317"/>
          </a:xfrm>
          <a:prstGeom prst="rect">
            <a:avLst/>
          </a:prstGeom>
          <a:noFill/>
        </p:spPr>
        <p:txBody>
          <a:bodyPr wrap="square" rtlCol="0">
            <a:spAutoFit/>
          </a:bodyPr>
          <a:lstStyle/>
          <a:p>
            <a:pPr marL="285750" indent="-285750">
              <a:buFont typeface="Arial" panose="020B0604020202020204" pitchFamily="34" charset="0"/>
              <a:buChar char="•"/>
            </a:pPr>
            <a:r>
              <a:rPr lang="en-GB" dirty="0" smtClean="0"/>
              <a:t>How should we tax capital or inheritance?</a:t>
            </a:r>
          </a:p>
          <a:p>
            <a:endParaRPr lang="en-GB" dirty="0" smtClean="0"/>
          </a:p>
          <a:p>
            <a:pPr marL="285750" indent="-285750">
              <a:buFont typeface="Arial" panose="020B0604020202020204" pitchFamily="34" charset="0"/>
              <a:buChar char="•"/>
            </a:pPr>
            <a:r>
              <a:rPr lang="en-GB" dirty="0" smtClean="0"/>
              <a:t>Education as ex ante redistribution or ex post redistribution</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What about the distribution at the middle?</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a:t>From 1990 to 2010, the fraction of people living below the poverty line of $1.25 per day in developing countries, fell from 43% to 21%. This fall has taken nearly 1bn people out of extreme poverty and the numbers are forecast to fall below 10% by the end of this </a:t>
            </a:r>
            <a:r>
              <a:rPr lang="en-GB" dirty="0" smtClean="0"/>
              <a:t>decade</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r>
              <a:rPr lang="en-GB" dirty="0" smtClean="0"/>
              <a:t>Measure wealth better</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smtClean="0"/>
              <a:t>Not the same people year after year – note well!</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18794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020272" y="1268760"/>
            <a:ext cx="0" cy="4104456"/>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547664" y="5373216"/>
            <a:ext cx="547260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547664" y="1268760"/>
            <a:ext cx="5472608" cy="4104456"/>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403648" y="5445224"/>
            <a:ext cx="432048" cy="369332"/>
          </a:xfrm>
          <a:prstGeom prst="rect">
            <a:avLst/>
          </a:prstGeom>
          <a:noFill/>
        </p:spPr>
        <p:txBody>
          <a:bodyPr wrap="square" rtlCol="0">
            <a:spAutoFit/>
          </a:bodyPr>
          <a:lstStyle/>
          <a:p>
            <a:r>
              <a:rPr lang="en-GB" dirty="0" smtClean="0"/>
              <a:t>0</a:t>
            </a:r>
            <a:endParaRPr lang="en-GB" dirty="0"/>
          </a:p>
        </p:txBody>
      </p:sp>
      <p:sp>
        <p:nvSpPr>
          <p:cNvPr id="9" name="TextBox 8"/>
          <p:cNvSpPr txBox="1"/>
          <p:nvPr/>
        </p:nvSpPr>
        <p:spPr>
          <a:xfrm>
            <a:off x="6444208" y="5445224"/>
            <a:ext cx="720080" cy="369332"/>
          </a:xfrm>
          <a:prstGeom prst="rect">
            <a:avLst/>
          </a:prstGeom>
          <a:noFill/>
        </p:spPr>
        <p:txBody>
          <a:bodyPr wrap="square" rtlCol="0">
            <a:spAutoFit/>
          </a:bodyPr>
          <a:lstStyle/>
          <a:p>
            <a:r>
              <a:rPr lang="en-GB" dirty="0" smtClean="0"/>
              <a:t>100%</a:t>
            </a:r>
            <a:endParaRPr lang="en-GB" dirty="0"/>
          </a:p>
        </p:txBody>
      </p:sp>
      <p:sp>
        <p:nvSpPr>
          <p:cNvPr id="10" name="TextBox 9"/>
          <p:cNvSpPr txBox="1"/>
          <p:nvPr/>
        </p:nvSpPr>
        <p:spPr>
          <a:xfrm>
            <a:off x="7092280" y="5188550"/>
            <a:ext cx="432048" cy="369332"/>
          </a:xfrm>
          <a:prstGeom prst="rect">
            <a:avLst/>
          </a:prstGeom>
          <a:noFill/>
        </p:spPr>
        <p:txBody>
          <a:bodyPr wrap="square" rtlCol="0">
            <a:spAutoFit/>
          </a:bodyPr>
          <a:lstStyle/>
          <a:p>
            <a:r>
              <a:rPr lang="en-GB" dirty="0" smtClean="0"/>
              <a:t>0</a:t>
            </a:r>
            <a:endParaRPr lang="en-GB" dirty="0"/>
          </a:p>
        </p:txBody>
      </p:sp>
      <p:sp>
        <p:nvSpPr>
          <p:cNvPr id="11" name="TextBox 10"/>
          <p:cNvSpPr txBox="1"/>
          <p:nvPr/>
        </p:nvSpPr>
        <p:spPr>
          <a:xfrm>
            <a:off x="7020272" y="1172440"/>
            <a:ext cx="720080" cy="369332"/>
          </a:xfrm>
          <a:prstGeom prst="rect">
            <a:avLst/>
          </a:prstGeom>
          <a:noFill/>
        </p:spPr>
        <p:txBody>
          <a:bodyPr wrap="square" rtlCol="0">
            <a:spAutoFit/>
          </a:bodyPr>
          <a:lstStyle/>
          <a:p>
            <a:r>
              <a:rPr lang="en-GB" dirty="0" smtClean="0"/>
              <a:t>100%</a:t>
            </a:r>
            <a:endParaRPr lang="en-GB" dirty="0"/>
          </a:p>
        </p:txBody>
      </p:sp>
      <p:sp>
        <p:nvSpPr>
          <p:cNvPr id="12" name="TextBox 11"/>
          <p:cNvSpPr txBox="1"/>
          <p:nvPr/>
        </p:nvSpPr>
        <p:spPr>
          <a:xfrm>
            <a:off x="2375756" y="5445224"/>
            <a:ext cx="4176464" cy="369332"/>
          </a:xfrm>
          <a:prstGeom prst="rect">
            <a:avLst/>
          </a:prstGeom>
          <a:noFill/>
        </p:spPr>
        <p:txBody>
          <a:bodyPr wrap="square" rtlCol="0">
            <a:spAutoFit/>
          </a:bodyPr>
          <a:lstStyle/>
          <a:p>
            <a:r>
              <a:rPr lang="en-GB" dirty="0" smtClean="0"/>
              <a:t>Cumulative Share from Low to High</a:t>
            </a:r>
            <a:endParaRPr lang="en-GB" dirty="0"/>
          </a:p>
        </p:txBody>
      </p:sp>
      <p:sp>
        <p:nvSpPr>
          <p:cNvPr id="13" name="TextBox 12"/>
          <p:cNvSpPr txBox="1"/>
          <p:nvPr/>
        </p:nvSpPr>
        <p:spPr>
          <a:xfrm>
            <a:off x="7308304" y="1628800"/>
            <a:ext cx="1296144" cy="923330"/>
          </a:xfrm>
          <a:prstGeom prst="rect">
            <a:avLst/>
          </a:prstGeom>
          <a:noFill/>
        </p:spPr>
        <p:txBody>
          <a:bodyPr wrap="square" rtlCol="0">
            <a:spAutoFit/>
          </a:bodyPr>
          <a:lstStyle/>
          <a:p>
            <a:r>
              <a:rPr lang="en-GB" dirty="0" smtClean="0"/>
              <a:t>Share of Total Income</a:t>
            </a:r>
            <a:endParaRPr lang="en-GB" dirty="0"/>
          </a:p>
        </p:txBody>
      </p:sp>
      <p:sp>
        <p:nvSpPr>
          <p:cNvPr id="15" name="Freeform 14"/>
          <p:cNvSpPr/>
          <p:nvPr/>
        </p:nvSpPr>
        <p:spPr>
          <a:xfrm>
            <a:off x="1562470" y="1313895"/>
            <a:ext cx="5433134" cy="4039340"/>
          </a:xfrm>
          <a:custGeom>
            <a:avLst/>
            <a:gdLst>
              <a:gd name="connsiteX0" fmla="*/ 0 w 5433134"/>
              <a:gd name="connsiteY0" fmla="*/ 4039340 h 4039340"/>
              <a:gd name="connsiteX1" fmla="*/ 4012707 w 5433134"/>
              <a:gd name="connsiteY1" fmla="*/ 3045041 h 4039340"/>
              <a:gd name="connsiteX2" fmla="*/ 5433134 w 5433134"/>
              <a:gd name="connsiteY2" fmla="*/ 0 h 4039340"/>
            </a:gdLst>
            <a:ahLst/>
            <a:cxnLst>
              <a:cxn ang="0">
                <a:pos x="connsiteX0" y="connsiteY0"/>
              </a:cxn>
              <a:cxn ang="0">
                <a:pos x="connsiteX1" y="connsiteY1"/>
              </a:cxn>
              <a:cxn ang="0">
                <a:pos x="connsiteX2" y="connsiteY2"/>
              </a:cxn>
            </a:cxnLst>
            <a:rect l="l" t="t" r="r" b="b"/>
            <a:pathLst>
              <a:path w="5433134" h="4039340">
                <a:moveTo>
                  <a:pt x="0" y="4039340"/>
                </a:moveTo>
                <a:cubicBezTo>
                  <a:pt x="1553592" y="3878802"/>
                  <a:pt x="3107185" y="3718264"/>
                  <a:pt x="4012707" y="3045041"/>
                </a:cubicBezTo>
                <a:cubicBezTo>
                  <a:pt x="4918229" y="2371818"/>
                  <a:pt x="5175681" y="1185909"/>
                  <a:pt x="54331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Arrow Connector 16"/>
          <p:cNvCxnSpPr/>
          <p:nvPr/>
        </p:nvCxnSpPr>
        <p:spPr>
          <a:xfrm>
            <a:off x="4799360" y="3360446"/>
            <a:ext cx="720080" cy="72008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935264" y="3563724"/>
            <a:ext cx="1224136" cy="369332"/>
          </a:xfrm>
          <a:prstGeom prst="rect">
            <a:avLst/>
          </a:prstGeom>
          <a:noFill/>
        </p:spPr>
        <p:txBody>
          <a:bodyPr wrap="square" rtlCol="0">
            <a:spAutoFit/>
          </a:bodyPr>
          <a:lstStyle/>
          <a:p>
            <a:r>
              <a:rPr lang="en-GB" dirty="0" smtClean="0"/>
              <a:t>Inequality</a:t>
            </a:r>
            <a:endParaRPr lang="en-GB" dirty="0"/>
          </a:p>
        </p:txBody>
      </p:sp>
      <p:sp>
        <p:nvSpPr>
          <p:cNvPr id="19" name="TextBox 18"/>
          <p:cNvSpPr txBox="1"/>
          <p:nvPr/>
        </p:nvSpPr>
        <p:spPr>
          <a:xfrm>
            <a:off x="611560" y="1412776"/>
            <a:ext cx="2448272" cy="1754326"/>
          </a:xfrm>
          <a:prstGeom prst="rect">
            <a:avLst/>
          </a:prstGeom>
          <a:noFill/>
        </p:spPr>
        <p:txBody>
          <a:bodyPr wrap="square" rtlCol="0">
            <a:spAutoFit/>
          </a:bodyPr>
          <a:lstStyle/>
          <a:p>
            <a:r>
              <a:rPr lang="en-GB" b="1" dirty="0" smtClean="0"/>
              <a:t>Gini = A/(A+B)</a:t>
            </a:r>
          </a:p>
          <a:p>
            <a:endParaRPr lang="en-GB" dirty="0"/>
          </a:p>
          <a:p>
            <a:r>
              <a:rPr lang="en-GB" dirty="0" smtClean="0">
                <a:sym typeface="Wingdings" panose="05000000000000000000" pitchFamily="2" charset="2"/>
              </a:rPr>
              <a:t>0 under equality</a:t>
            </a:r>
          </a:p>
          <a:p>
            <a:r>
              <a:rPr lang="en-GB" dirty="0" smtClean="0">
                <a:sym typeface="Wingdings" panose="05000000000000000000" pitchFamily="2" charset="2"/>
              </a:rPr>
              <a:t>1 under perfect inequality</a:t>
            </a:r>
          </a:p>
          <a:p>
            <a:r>
              <a:rPr lang="en-GB" dirty="0" smtClean="0"/>
              <a:t> 20:80</a:t>
            </a:r>
            <a:r>
              <a:rPr lang="en-GB" dirty="0" smtClean="0">
                <a:sym typeface="Wingdings" panose="05000000000000000000" pitchFamily="2" charset="2"/>
              </a:rPr>
              <a:t>at least 0.6</a:t>
            </a:r>
            <a:endParaRPr lang="en-GB" dirty="0"/>
          </a:p>
        </p:txBody>
      </p:sp>
      <p:sp>
        <p:nvSpPr>
          <p:cNvPr id="20" name="TextBox 19"/>
          <p:cNvSpPr txBox="1"/>
          <p:nvPr/>
        </p:nvSpPr>
        <p:spPr>
          <a:xfrm>
            <a:off x="5652121" y="2708920"/>
            <a:ext cx="648072" cy="369332"/>
          </a:xfrm>
          <a:prstGeom prst="rect">
            <a:avLst/>
          </a:prstGeom>
          <a:noFill/>
        </p:spPr>
        <p:txBody>
          <a:bodyPr wrap="square" rtlCol="0">
            <a:spAutoFit/>
          </a:bodyPr>
          <a:lstStyle/>
          <a:p>
            <a:r>
              <a:rPr lang="en-GB" dirty="0" smtClean="0"/>
              <a:t>A</a:t>
            </a:r>
            <a:endParaRPr lang="en-GB" dirty="0"/>
          </a:p>
        </p:txBody>
      </p:sp>
      <p:sp>
        <p:nvSpPr>
          <p:cNvPr id="21" name="TextBox 20"/>
          <p:cNvSpPr txBox="1"/>
          <p:nvPr/>
        </p:nvSpPr>
        <p:spPr>
          <a:xfrm>
            <a:off x="6257783" y="4534886"/>
            <a:ext cx="648072" cy="369332"/>
          </a:xfrm>
          <a:prstGeom prst="rect">
            <a:avLst/>
          </a:prstGeom>
          <a:noFill/>
        </p:spPr>
        <p:txBody>
          <a:bodyPr wrap="square" rtlCol="0">
            <a:spAutoFit/>
          </a:bodyPr>
          <a:lstStyle/>
          <a:p>
            <a:r>
              <a:rPr lang="en-GB" dirty="0" smtClean="0"/>
              <a:t>B</a:t>
            </a:r>
            <a:endParaRPr lang="en-GB" dirty="0"/>
          </a:p>
        </p:txBody>
      </p:sp>
      <p:sp>
        <p:nvSpPr>
          <p:cNvPr id="22" name="TextBox 21"/>
          <p:cNvSpPr txBox="1"/>
          <p:nvPr/>
        </p:nvSpPr>
        <p:spPr>
          <a:xfrm>
            <a:off x="971600" y="426742"/>
            <a:ext cx="7344816" cy="461665"/>
          </a:xfrm>
          <a:prstGeom prst="rect">
            <a:avLst/>
          </a:prstGeom>
          <a:noFill/>
        </p:spPr>
        <p:txBody>
          <a:bodyPr wrap="square" rtlCol="0">
            <a:spAutoFit/>
          </a:bodyPr>
          <a:lstStyle/>
          <a:p>
            <a:r>
              <a:rPr lang="en-GB" sz="2400" b="1" dirty="0" smtClean="0"/>
              <a:t>Measuring Inequality</a:t>
            </a:r>
            <a:endParaRPr lang="en-GB" sz="2400" b="1" dirty="0"/>
          </a:p>
        </p:txBody>
      </p:sp>
    </p:spTree>
    <p:extLst>
      <p:ext uri="{BB962C8B-B14F-4D97-AF65-F5344CB8AC3E}">
        <p14:creationId xmlns:p14="http://schemas.microsoft.com/office/powerpoint/2010/main" val="254767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1540161471"/>
              </p:ext>
            </p:extLst>
          </p:nvPr>
        </p:nvGraphicFramePr>
        <p:xfrm>
          <a:off x="988111" y="1412776"/>
          <a:ext cx="6595335" cy="4337999"/>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971600" y="426742"/>
            <a:ext cx="7344816" cy="461665"/>
          </a:xfrm>
          <a:prstGeom prst="rect">
            <a:avLst/>
          </a:prstGeom>
          <a:noFill/>
        </p:spPr>
        <p:txBody>
          <a:bodyPr wrap="square" rtlCol="0">
            <a:spAutoFit/>
          </a:bodyPr>
          <a:lstStyle/>
          <a:p>
            <a:r>
              <a:rPr lang="en-GB" sz="2400" b="1" dirty="0" smtClean="0"/>
              <a:t>Inequality rose in the 1980s</a:t>
            </a:r>
            <a:endParaRPr lang="en-GB" sz="2400" b="1" dirty="0"/>
          </a:p>
        </p:txBody>
      </p:sp>
    </p:spTree>
    <p:extLst>
      <p:ext uri="{BB962C8B-B14F-4D97-AF65-F5344CB8AC3E}">
        <p14:creationId xmlns:p14="http://schemas.microsoft.com/office/powerpoint/2010/main" val="14963314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462603491"/>
              </p:ext>
            </p:extLst>
          </p:nvPr>
        </p:nvGraphicFramePr>
        <p:xfrm>
          <a:off x="683568" y="1196752"/>
          <a:ext cx="7459431" cy="49140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260648"/>
            <a:ext cx="7344816" cy="830997"/>
          </a:xfrm>
          <a:prstGeom prst="rect">
            <a:avLst/>
          </a:prstGeom>
          <a:noFill/>
        </p:spPr>
        <p:txBody>
          <a:bodyPr wrap="square" rtlCol="0">
            <a:spAutoFit/>
          </a:bodyPr>
          <a:lstStyle/>
          <a:p>
            <a:r>
              <a:rPr lang="en-GB" sz="2400" b="1" dirty="0" smtClean="0"/>
              <a:t>Top Income Shares fell over much of the 20</a:t>
            </a:r>
            <a:r>
              <a:rPr lang="en-GB" sz="2400" b="1" baseline="30000" dirty="0" smtClean="0"/>
              <a:t>th</a:t>
            </a:r>
            <a:r>
              <a:rPr lang="en-GB" sz="2400" b="1" dirty="0" smtClean="0"/>
              <a:t> Century but doubled since 1980</a:t>
            </a:r>
            <a:endParaRPr lang="en-GB" sz="2400" b="1" dirty="0"/>
          </a:p>
        </p:txBody>
      </p:sp>
    </p:spTree>
    <p:extLst>
      <p:ext uri="{BB962C8B-B14F-4D97-AF65-F5344CB8AC3E}">
        <p14:creationId xmlns:p14="http://schemas.microsoft.com/office/powerpoint/2010/main" val="1744464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877023266"/>
              </p:ext>
            </p:extLst>
          </p:nvPr>
        </p:nvGraphicFramePr>
        <p:xfrm>
          <a:off x="1043608" y="1340768"/>
          <a:ext cx="7315414" cy="491406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260648"/>
            <a:ext cx="7344816" cy="830997"/>
          </a:xfrm>
          <a:prstGeom prst="rect">
            <a:avLst/>
          </a:prstGeom>
          <a:noFill/>
        </p:spPr>
        <p:txBody>
          <a:bodyPr wrap="square" rtlCol="0">
            <a:spAutoFit/>
          </a:bodyPr>
          <a:lstStyle/>
          <a:p>
            <a:r>
              <a:rPr lang="en-GB" sz="2400" b="1" dirty="0" smtClean="0"/>
              <a:t>Wealth Shares have downward trend and fall in households below 60% median since 1992</a:t>
            </a:r>
            <a:endParaRPr lang="en-GB" sz="2400" b="1" dirty="0"/>
          </a:p>
        </p:txBody>
      </p:sp>
    </p:spTree>
    <p:extLst>
      <p:ext uri="{BB962C8B-B14F-4D97-AF65-F5344CB8AC3E}">
        <p14:creationId xmlns:p14="http://schemas.microsoft.com/office/powerpoint/2010/main" val="3400490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229600" cy="1143000"/>
          </a:xfrm>
        </p:spPr>
        <p:txBody>
          <a:bodyPr>
            <a:normAutofit/>
          </a:bodyPr>
          <a:lstStyle/>
          <a:p>
            <a:r>
              <a:rPr lang="en-GB" sz="3000" b="1" dirty="0" smtClean="0">
                <a:latin typeface="+mn-lt"/>
              </a:rPr>
              <a:t>Tony </a:t>
            </a:r>
            <a:r>
              <a:rPr lang="en-GB" sz="3000" b="1" dirty="0">
                <a:latin typeface="+mn-lt"/>
              </a:rPr>
              <a:t>Atkinson, </a:t>
            </a:r>
            <a:r>
              <a:rPr lang="en-GB" sz="3000" b="1" i="1" dirty="0">
                <a:latin typeface="+mn-lt"/>
              </a:rPr>
              <a:t>Inequality</a:t>
            </a:r>
            <a:r>
              <a:rPr lang="en-GB" sz="3000" b="1" dirty="0">
                <a:latin typeface="+mn-lt"/>
              </a:rPr>
              <a:t> - What can be done</a:t>
            </a:r>
            <a:r>
              <a:rPr lang="en-GB" sz="3000" b="1" dirty="0" smtClean="0">
                <a:latin typeface="+mn-lt"/>
              </a:rPr>
              <a:t>?</a:t>
            </a:r>
            <a:endParaRPr lang="en-GB" sz="3000" b="1" dirty="0">
              <a:latin typeface="+mn-lt"/>
            </a:endParaRPr>
          </a:p>
        </p:txBody>
      </p:sp>
      <p:sp>
        <p:nvSpPr>
          <p:cNvPr id="3" name="Content Placeholder 2"/>
          <p:cNvSpPr>
            <a:spLocks noGrp="1"/>
          </p:cNvSpPr>
          <p:nvPr>
            <p:ph idx="1"/>
          </p:nvPr>
        </p:nvSpPr>
        <p:spPr>
          <a:xfrm>
            <a:off x="457200" y="1340768"/>
            <a:ext cx="8229600" cy="4785395"/>
          </a:xfrm>
        </p:spPr>
        <p:txBody>
          <a:bodyPr>
            <a:normAutofit/>
          </a:bodyPr>
          <a:lstStyle/>
          <a:p>
            <a:pPr marL="0" indent="0">
              <a:buNone/>
            </a:pPr>
            <a:r>
              <a:rPr lang="en-GB" sz="2200" dirty="0"/>
              <a:t> "The concept of equality of opportunity is an attractive one. However, does it mean that inequality of outcome is irrelevant? In my view, the answer to this question is "no". Inequality of </a:t>
            </a:r>
            <a:r>
              <a:rPr lang="en-GB" sz="2200" dirty="0" smtClean="0"/>
              <a:t>outcome </a:t>
            </a:r>
            <a:r>
              <a:rPr lang="en-GB" sz="2200" dirty="0"/>
              <a:t>is still important, even for those who start from the concern for a `level playing field'. To see why, we need to start by noting that different between the two concepts. Inequality of opportunity is essentially an ex ante concept - everyone should have an equal starting point - whereas much redistribution activity is concerned with ex post outcomes. Those who think inequality of outcome is irrelevant regard concern for ex post outcomes as illegitimate and believe that, once a level playing filed for the race for life has been established, we should not enquire into the outcomes. I believe this is wrong</a:t>
            </a:r>
            <a:r>
              <a:rPr lang="en-GB" sz="2200" dirty="0" smtClean="0"/>
              <a:t>..."</a:t>
            </a:r>
            <a:endParaRPr lang="en-GB" sz="2200" dirty="0"/>
          </a:p>
        </p:txBody>
      </p:sp>
    </p:spTree>
    <p:extLst>
      <p:ext uri="{BB962C8B-B14F-4D97-AF65-F5344CB8AC3E}">
        <p14:creationId xmlns:p14="http://schemas.microsoft.com/office/powerpoint/2010/main" val="763481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840041871"/>
              </p:ext>
            </p:extLst>
          </p:nvPr>
        </p:nvGraphicFramePr>
        <p:xfrm>
          <a:off x="1259632" y="1340768"/>
          <a:ext cx="6523327" cy="455402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971600" y="260648"/>
            <a:ext cx="7344816" cy="461665"/>
          </a:xfrm>
          <a:prstGeom prst="rect">
            <a:avLst/>
          </a:prstGeom>
          <a:noFill/>
        </p:spPr>
        <p:txBody>
          <a:bodyPr wrap="square" rtlCol="0">
            <a:spAutoFit/>
          </a:bodyPr>
          <a:lstStyle/>
          <a:p>
            <a:r>
              <a:rPr lang="en-GB" sz="2400" b="1" dirty="0" smtClean="0"/>
              <a:t>Some trend increase in top decile earnings</a:t>
            </a:r>
            <a:endParaRPr lang="en-GB" sz="2400" b="1" dirty="0"/>
          </a:p>
        </p:txBody>
      </p:sp>
    </p:spTree>
    <p:extLst>
      <p:ext uri="{BB962C8B-B14F-4D97-AF65-F5344CB8AC3E}">
        <p14:creationId xmlns:p14="http://schemas.microsoft.com/office/powerpoint/2010/main" val="2714123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68300" y="505619"/>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lang="en-GB" sz="3200" b="1" noProof="0" dirty="0" smtClean="0">
                <a:latin typeface="+mj-lt"/>
                <a:ea typeface="+mj-ea"/>
                <a:cs typeface="+mj-cs"/>
              </a:rPr>
              <a:t>Inequality</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TextBox 2"/>
          <p:cNvSpPr txBox="1"/>
          <p:nvPr/>
        </p:nvSpPr>
        <p:spPr>
          <a:xfrm>
            <a:off x="468313" y="1412776"/>
            <a:ext cx="8384752" cy="4862870"/>
          </a:xfrm>
          <a:prstGeom prst="rect">
            <a:avLst/>
          </a:prstGeom>
          <a:noFill/>
        </p:spPr>
        <p:txBody>
          <a:bodyPr wrap="square" rtlCol="0">
            <a:spAutoFit/>
          </a:bodyPr>
          <a:lstStyle/>
          <a:p>
            <a:pPr marL="514350" indent="-514350">
              <a:spcBef>
                <a:spcPts val="600"/>
              </a:spcBef>
              <a:buAutoNum type="arabicPeriod"/>
            </a:pPr>
            <a:r>
              <a:rPr lang="en-GB" sz="2800" dirty="0" smtClean="0"/>
              <a:t>Income shares to labour and capital depend on returns and share of factor in production</a:t>
            </a:r>
          </a:p>
          <a:p>
            <a:pPr marL="514350" indent="-514350">
              <a:spcBef>
                <a:spcPts val="600"/>
              </a:spcBef>
              <a:buAutoNum type="arabicPeriod"/>
            </a:pPr>
            <a:r>
              <a:rPr lang="en-GB" sz="2800" dirty="0" smtClean="0"/>
              <a:t>Inequality irrelevance proposition is history</a:t>
            </a:r>
          </a:p>
          <a:p>
            <a:pPr marL="514350" indent="-514350">
              <a:spcBef>
                <a:spcPts val="600"/>
              </a:spcBef>
              <a:buAutoNum type="arabicPeriod"/>
            </a:pPr>
            <a:r>
              <a:rPr lang="en-GB" sz="2800" dirty="0" smtClean="0"/>
              <a:t>Macro models need heterogeneity</a:t>
            </a:r>
          </a:p>
          <a:p>
            <a:pPr marL="514350" indent="-514350">
              <a:spcBef>
                <a:spcPts val="600"/>
              </a:spcBef>
              <a:buAutoNum type="arabicPeriod"/>
            </a:pPr>
            <a:r>
              <a:rPr lang="en-GB" sz="2800" dirty="0" smtClean="0"/>
              <a:t>Aggregate performance masks considerable heterogeneity</a:t>
            </a:r>
          </a:p>
          <a:p>
            <a:pPr marL="514350" indent="-514350">
              <a:spcBef>
                <a:spcPts val="600"/>
              </a:spcBef>
              <a:buAutoNum type="arabicPeriod"/>
            </a:pPr>
            <a:r>
              <a:rPr lang="en-GB" sz="2800" dirty="0" smtClean="0"/>
              <a:t>The post crisis change in inequality is different at the national and international level</a:t>
            </a:r>
          </a:p>
          <a:p>
            <a:pPr marL="514350" indent="-514350">
              <a:spcBef>
                <a:spcPts val="600"/>
              </a:spcBef>
              <a:buAutoNum type="arabicPeriod"/>
            </a:pPr>
            <a:endParaRPr lang="en-GB" sz="2800" dirty="0" smtClean="0"/>
          </a:p>
          <a:p>
            <a:pPr>
              <a:spcBef>
                <a:spcPts val="600"/>
              </a:spcBef>
            </a:pPr>
            <a:endParaRPr lang="en-GB" sz="2800" dirty="0" smtClean="0"/>
          </a:p>
        </p:txBody>
      </p:sp>
    </p:spTree>
    <p:extLst>
      <p:ext uri="{BB962C8B-B14F-4D97-AF65-F5344CB8AC3E}">
        <p14:creationId xmlns:p14="http://schemas.microsoft.com/office/powerpoint/2010/main" val="2648952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68300" y="505619"/>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lang="en-GB" sz="3200" b="1" noProof="0" dirty="0" smtClean="0">
                <a:latin typeface="+mj-lt"/>
                <a:ea typeface="+mj-ea"/>
                <a:cs typeface="+mj-cs"/>
              </a:rPr>
              <a:t>Issues</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TextBox 2"/>
          <p:cNvSpPr txBox="1"/>
          <p:nvPr/>
        </p:nvSpPr>
        <p:spPr>
          <a:xfrm>
            <a:off x="413148" y="1700808"/>
            <a:ext cx="8384752" cy="3493264"/>
          </a:xfrm>
          <a:prstGeom prst="rect">
            <a:avLst/>
          </a:prstGeom>
          <a:noFill/>
        </p:spPr>
        <p:txBody>
          <a:bodyPr wrap="square" rtlCol="0">
            <a:spAutoFit/>
          </a:bodyPr>
          <a:lstStyle/>
          <a:p>
            <a:pPr marL="514350" indent="-514350">
              <a:spcBef>
                <a:spcPts val="600"/>
              </a:spcBef>
              <a:buAutoNum type="arabicPeriod"/>
            </a:pPr>
            <a:r>
              <a:rPr lang="en-GB" sz="2800" dirty="0" smtClean="0"/>
              <a:t>Output clearing via natural interest rate</a:t>
            </a:r>
            <a:endParaRPr lang="en-GB" sz="2800" dirty="0" smtClean="0"/>
          </a:p>
          <a:p>
            <a:pPr marL="514350" indent="-514350">
              <a:spcBef>
                <a:spcPts val="600"/>
              </a:spcBef>
              <a:buAutoNum type="arabicPeriod"/>
            </a:pPr>
            <a:r>
              <a:rPr lang="en-GB" sz="2800" dirty="0" smtClean="0"/>
              <a:t>Share of income accruing to wage earners falling?</a:t>
            </a:r>
            <a:endParaRPr lang="en-GB" sz="2800" dirty="0" smtClean="0"/>
          </a:p>
          <a:p>
            <a:pPr marL="514350" indent="-514350">
              <a:spcBef>
                <a:spcPts val="600"/>
              </a:spcBef>
              <a:buAutoNum type="arabicPeriod"/>
            </a:pPr>
            <a:r>
              <a:rPr lang="en-GB" sz="2800" dirty="0" smtClean="0"/>
              <a:t>Dynamic questions for politic-economic settlement</a:t>
            </a:r>
            <a:endParaRPr lang="en-GB" sz="2800" dirty="0" smtClean="0"/>
          </a:p>
          <a:p>
            <a:pPr marL="514350" indent="-514350">
              <a:spcBef>
                <a:spcPts val="600"/>
              </a:spcBef>
              <a:buAutoNum type="arabicPeriod"/>
            </a:pPr>
            <a:r>
              <a:rPr lang="en-GB" sz="2800" dirty="0" smtClean="0"/>
              <a:t>Consequenc</a:t>
            </a:r>
            <a:r>
              <a:rPr lang="en-GB" sz="2800" dirty="0" smtClean="0"/>
              <a:t>e of globalisation</a:t>
            </a:r>
            <a:endParaRPr lang="en-GB" sz="2800" dirty="0" smtClean="0"/>
          </a:p>
          <a:p>
            <a:pPr marL="514350" indent="-514350">
              <a:spcBef>
                <a:spcPts val="600"/>
              </a:spcBef>
              <a:buAutoNum type="arabicPeriod"/>
            </a:pPr>
            <a:r>
              <a:rPr lang="en-GB" sz="2800" dirty="0" smtClean="0"/>
              <a:t>Has equalisation of global incomes increased domestic inequality?</a:t>
            </a:r>
            <a:endParaRPr lang="en-GB" sz="2800" dirty="0" smtClean="0"/>
          </a:p>
          <a:p>
            <a:pPr>
              <a:spcBef>
                <a:spcPts val="600"/>
              </a:spcBef>
            </a:pPr>
            <a:endParaRPr lang="en-GB" sz="2800" dirty="0" smtClean="0"/>
          </a:p>
        </p:txBody>
      </p:sp>
    </p:spTree>
    <p:extLst>
      <p:ext uri="{BB962C8B-B14F-4D97-AF65-F5344CB8AC3E}">
        <p14:creationId xmlns:p14="http://schemas.microsoft.com/office/powerpoint/2010/main" val="1479867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229600" cy="1143000"/>
          </a:xfrm>
        </p:spPr>
        <p:txBody>
          <a:bodyPr>
            <a:normAutofit/>
          </a:bodyPr>
          <a:lstStyle/>
          <a:p>
            <a:r>
              <a:rPr lang="en-GB" sz="3000" b="1" dirty="0" smtClean="0">
                <a:latin typeface="+mn-lt"/>
              </a:rPr>
              <a:t>R. H. Tawney, </a:t>
            </a:r>
            <a:r>
              <a:rPr lang="en-GB" sz="3000" b="1" i="1" dirty="0" smtClean="0">
                <a:latin typeface="+mn-lt"/>
              </a:rPr>
              <a:t>Equality</a:t>
            </a:r>
            <a:endParaRPr lang="en-GB" sz="3000" b="1" dirty="0">
              <a:latin typeface="+mn-lt"/>
            </a:endParaRPr>
          </a:p>
        </p:txBody>
      </p:sp>
      <p:sp>
        <p:nvSpPr>
          <p:cNvPr id="3" name="Content Placeholder 2"/>
          <p:cNvSpPr>
            <a:spLocks noGrp="1"/>
          </p:cNvSpPr>
          <p:nvPr>
            <p:ph idx="1"/>
          </p:nvPr>
        </p:nvSpPr>
        <p:spPr>
          <a:xfrm>
            <a:off x="457200" y="1340768"/>
            <a:ext cx="8229600" cy="4785395"/>
          </a:xfrm>
        </p:spPr>
        <p:txBody>
          <a:bodyPr>
            <a:noAutofit/>
          </a:bodyPr>
          <a:lstStyle/>
          <a:p>
            <a:pPr marL="0" indent="0">
              <a:buNone/>
            </a:pPr>
            <a:r>
              <a:rPr lang="en-GB" sz="2200" dirty="0"/>
              <a:t>`Democracy is unstable as a political system as long as it remains a political system and nothing more, instead of being, as it should be, not only a form of government but a type of society, and a manner of life which is in harmony with that type. To make it a type of society requires an advance along two lines. It involves, in the first place, the resolute elimination of all forms of special privilege which favour some groups and depress other, whether their source be differences of environment, of education, or of pecuniary income. It involves, in the second place, the conversion of economic power, now often an irresponsible tyrant, into a servant of society, working within clearly defined limits and accountable for its actions to a public authority.'</a:t>
            </a:r>
          </a:p>
        </p:txBody>
      </p:sp>
    </p:spTree>
    <p:extLst>
      <p:ext uri="{BB962C8B-B14F-4D97-AF65-F5344CB8AC3E}">
        <p14:creationId xmlns:p14="http://schemas.microsoft.com/office/powerpoint/2010/main" val="888810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838826"/>
            <a:ext cx="7200800" cy="49811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568300" y="505619"/>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lang="en-GB" sz="3200" b="1" noProof="0" dirty="0" smtClean="0">
                <a:latin typeface="+mj-lt"/>
                <a:ea typeface="+mj-ea"/>
                <a:cs typeface="+mj-cs"/>
              </a:rPr>
              <a:t>Role in Explaining Vote Share</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584495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niesr.ac.uk/sites/default/files/images/Oriol%20Blog%20on%20Inflation%20-%20Figure%2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232" y="762405"/>
            <a:ext cx="8018232" cy="4851796"/>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p:cNvSpPr txBox="1">
            <a:spLocks/>
          </p:cNvSpPr>
          <p:nvPr/>
        </p:nvSpPr>
        <p:spPr>
          <a:xfrm>
            <a:off x="624548" y="271867"/>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lang="en-GB" sz="3200" b="1" noProof="0" dirty="0" smtClean="0">
                <a:latin typeface="+mj-lt"/>
                <a:ea typeface="+mj-ea"/>
                <a:cs typeface="+mj-cs"/>
              </a:rPr>
              <a:t>Impact of Inflation on Households</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030350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196752"/>
            <a:ext cx="5797252" cy="4463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568300" y="505619"/>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lang="en-GB" sz="3200" b="1" noProof="0" dirty="0" smtClean="0">
                <a:latin typeface="+mj-lt"/>
                <a:ea typeface="+mj-ea"/>
                <a:cs typeface="+mj-cs"/>
              </a:rPr>
              <a:t>Consideration of Policy Consequences</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677311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68300" y="505619"/>
            <a:ext cx="8229600" cy="490538"/>
          </a:xfrm>
          <a:prstGeom prst="rect">
            <a:avLst/>
          </a:prstGeom>
        </p:spPr>
        <p:txBody>
          <a:bodyPr vert="horz" lIns="91440" tIns="45720" rIns="91440" bIns="45720" rtlCol="0" anchor="ctr">
            <a:normAutofit fontScale="925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sz="3200" b="1" i="0" u="none" strike="noStrike" kern="1200" cap="none" spc="0" normalizeH="0" baseline="0" noProof="0" dirty="0" smtClean="0">
                <a:ln>
                  <a:noFill/>
                </a:ln>
                <a:solidFill>
                  <a:schemeClr val="tx1"/>
                </a:solidFill>
                <a:effectLst/>
                <a:uLnTx/>
                <a:uFillTx/>
                <a:latin typeface="+mj-lt"/>
                <a:ea typeface="+mj-ea"/>
                <a:cs typeface="+mj-cs"/>
              </a:rPr>
              <a:t> </a:t>
            </a:r>
            <a:r>
              <a:rPr kumimoji="0" lang="en-GB" sz="3200" b="1" i="0" u="none" strike="noStrike" kern="1200" cap="none" spc="0" normalizeH="0" baseline="0" noProof="0" dirty="0" smtClean="0">
                <a:ln>
                  <a:noFill/>
                </a:ln>
                <a:solidFill>
                  <a:schemeClr val="tx1"/>
                </a:solidFill>
                <a:effectLst/>
                <a:uLnTx/>
                <a:uFillTx/>
                <a:latin typeface="+mj-lt"/>
                <a:ea typeface="+mj-ea"/>
                <a:cs typeface="+mj-cs"/>
              </a:rPr>
              <a:t>Individual and Aggregate</a:t>
            </a:r>
            <a:r>
              <a:rPr kumimoji="0" lang="en-GB" sz="3200" b="1" i="0" u="none" strike="noStrike" kern="1200" cap="none" spc="0" normalizeH="0" noProof="0" dirty="0" smtClean="0">
                <a:ln>
                  <a:noFill/>
                </a:ln>
                <a:solidFill>
                  <a:schemeClr val="tx1"/>
                </a:solidFill>
                <a:effectLst/>
                <a:uLnTx/>
                <a:uFillTx/>
                <a:latin typeface="+mj-lt"/>
                <a:ea typeface="+mj-ea"/>
                <a:cs typeface="+mj-cs"/>
              </a:rPr>
              <a:t> Variance</a:t>
            </a:r>
            <a:endParaRPr kumimoji="0" lang="en-GB" sz="32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TextBox 2"/>
          <p:cNvSpPr txBox="1"/>
          <p:nvPr/>
        </p:nvSpPr>
        <p:spPr>
          <a:xfrm>
            <a:off x="755576" y="1268760"/>
            <a:ext cx="7488832" cy="4247317"/>
          </a:xfrm>
          <a:prstGeom prst="rect">
            <a:avLst/>
          </a:prstGeom>
          <a:noFill/>
        </p:spPr>
        <p:txBody>
          <a:bodyPr wrap="square" rtlCol="0">
            <a:spAutoFit/>
          </a:bodyPr>
          <a:lstStyle/>
          <a:p>
            <a:r>
              <a:rPr lang="en-GB" dirty="0" smtClean="0"/>
              <a:t>Assume utility falls in consumption variance – for a given level of consumption</a:t>
            </a:r>
          </a:p>
          <a:p>
            <a:endParaRPr lang="en-GB" dirty="0"/>
          </a:p>
          <a:p>
            <a:r>
              <a:rPr lang="en-GB" dirty="0" smtClean="0"/>
              <a:t>Utility = mean (representative agent consumption) – variance (representative agent consumption)</a:t>
            </a:r>
          </a:p>
          <a:p>
            <a:endParaRPr lang="en-GB" dirty="0"/>
          </a:p>
          <a:p>
            <a:r>
              <a:rPr lang="en-GB" dirty="0" smtClean="0"/>
              <a:t>Suppose representative agent = H(1)+H(2)</a:t>
            </a:r>
          </a:p>
          <a:p>
            <a:endParaRPr lang="en-GB" dirty="0"/>
          </a:p>
          <a:p>
            <a:r>
              <a:rPr lang="en-GB" dirty="0" smtClean="0"/>
              <a:t>Utility = mean (consumption(H1+H2)) – variance (consumption (H1+H2))</a:t>
            </a:r>
          </a:p>
          <a:p>
            <a:endParaRPr lang="en-GB" dirty="0"/>
          </a:p>
          <a:p>
            <a:r>
              <a:rPr lang="en-GB" dirty="0"/>
              <a:t>variance (consumption (H1+H2</a:t>
            </a:r>
            <a:r>
              <a:rPr lang="en-GB" dirty="0" smtClean="0"/>
              <a:t>)) = variance of (H1 consumption) + variance of house + 2 covariation (H1 + H2)</a:t>
            </a:r>
          </a:p>
          <a:p>
            <a:endParaRPr lang="en-GB" dirty="0"/>
          </a:p>
          <a:p>
            <a:r>
              <a:rPr lang="en-GB" dirty="0" smtClean="0">
                <a:sym typeface="Wingdings" panose="05000000000000000000" pitchFamily="2" charset="2"/>
              </a:rPr>
              <a:t> Individual variance may rise i.e. individual utility may fall even though aggregate utility may not change much if household consumption is negatively correlated </a:t>
            </a:r>
            <a:endParaRPr lang="en-GB" dirty="0"/>
          </a:p>
        </p:txBody>
      </p:sp>
    </p:spTree>
    <p:extLst>
      <p:ext uri="{BB962C8B-B14F-4D97-AF65-F5344CB8AC3E}">
        <p14:creationId xmlns:p14="http://schemas.microsoft.com/office/powerpoint/2010/main" val="553286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47925" y="416889"/>
            <a:ext cx="6192688" cy="461665"/>
          </a:xfrm>
          <a:prstGeom prst="rect">
            <a:avLst/>
          </a:prstGeom>
          <a:noFill/>
        </p:spPr>
        <p:txBody>
          <a:bodyPr wrap="square" rtlCol="0">
            <a:spAutoFit/>
          </a:bodyPr>
          <a:lstStyle/>
          <a:p>
            <a:r>
              <a:rPr lang="en-GB" sz="2400" b="1" dirty="0" smtClean="0"/>
              <a:t>Intra-temporal Risk Sharing</a:t>
            </a:r>
            <a:endParaRPr lang="en-GB" sz="2400" b="1" dirty="0"/>
          </a:p>
        </p:txBody>
      </p:sp>
      <p:cxnSp>
        <p:nvCxnSpPr>
          <p:cNvPr id="4" name="Straight Connector 3"/>
          <p:cNvCxnSpPr/>
          <p:nvPr/>
        </p:nvCxnSpPr>
        <p:spPr>
          <a:xfrm>
            <a:off x="971600" y="980728"/>
            <a:ext cx="0" cy="46085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71600" y="5589240"/>
            <a:ext cx="705678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1092924" y="980728"/>
            <a:ext cx="7583532" cy="3528392"/>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972676" y="5384892"/>
            <a:ext cx="1080120" cy="369332"/>
          </a:xfrm>
          <a:prstGeom prst="rect">
            <a:avLst/>
          </a:prstGeom>
          <a:noFill/>
        </p:spPr>
        <p:txBody>
          <a:bodyPr wrap="square" rtlCol="0">
            <a:spAutoFit/>
          </a:bodyPr>
          <a:lstStyle/>
          <a:p>
            <a:r>
              <a:rPr lang="en-GB" dirty="0" smtClean="0"/>
              <a:t>Time</a:t>
            </a:r>
            <a:endParaRPr lang="en-GB" dirty="0"/>
          </a:p>
        </p:txBody>
      </p:sp>
      <p:sp>
        <p:nvSpPr>
          <p:cNvPr id="15" name="TextBox 14"/>
          <p:cNvSpPr txBox="1"/>
          <p:nvPr/>
        </p:nvSpPr>
        <p:spPr>
          <a:xfrm>
            <a:off x="46338" y="980728"/>
            <a:ext cx="913412" cy="369332"/>
          </a:xfrm>
          <a:prstGeom prst="rect">
            <a:avLst/>
          </a:prstGeom>
          <a:noFill/>
        </p:spPr>
        <p:txBody>
          <a:bodyPr wrap="square" rtlCol="0">
            <a:spAutoFit/>
          </a:bodyPr>
          <a:lstStyle/>
          <a:p>
            <a:r>
              <a:rPr lang="en-GB" dirty="0" smtClean="0"/>
              <a:t>Income</a:t>
            </a:r>
            <a:endParaRPr lang="en-GB" dirty="0"/>
          </a:p>
        </p:txBody>
      </p:sp>
      <p:sp>
        <p:nvSpPr>
          <p:cNvPr id="16" name="TextBox 15"/>
          <p:cNvSpPr txBox="1"/>
          <p:nvPr/>
        </p:nvSpPr>
        <p:spPr>
          <a:xfrm>
            <a:off x="7668344" y="543163"/>
            <a:ext cx="1008112" cy="646331"/>
          </a:xfrm>
          <a:prstGeom prst="rect">
            <a:avLst/>
          </a:prstGeom>
          <a:noFill/>
        </p:spPr>
        <p:txBody>
          <a:bodyPr wrap="square" rtlCol="0">
            <a:spAutoFit/>
          </a:bodyPr>
          <a:lstStyle/>
          <a:p>
            <a:r>
              <a:rPr lang="en-GB" dirty="0" smtClean="0"/>
              <a:t>Risk Sharing</a:t>
            </a:r>
            <a:endParaRPr lang="en-GB" dirty="0"/>
          </a:p>
        </p:txBody>
      </p:sp>
      <p:sp>
        <p:nvSpPr>
          <p:cNvPr id="12" name="Freeform 11"/>
          <p:cNvSpPr/>
          <p:nvPr/>
        </p:nvSpPr>
        <p:spPr>
          <a:xfrm>
            <a:off x="1763688" y="804773"/>
            <a:ext cx="5264459" cy="3038133"/>
          </a:xfrm>
          <a:custGeom>
            <a:avLst/>
            <a:gdLst>
              <a:gd name="connsiteX0" fmla="*/ 0 w 5264459"/>
              <a:gd name="connsiteY0" fmla="*/ 2849732 h 3038133"/>
              <a:gd name="connsiteX1" fmla="*/ 3506680 w 5264459"/>
              <a:gd name="connsiteY1" fmla="*/ 2734322 h 3038133"/>
              <a:gd name="connsiteX2" fmla="*/ 5264459 w 5264459"/>
              <a:gd name="connsiteY2" fmla="*/ 0 h 3038133"/>
            </a:gdLst>
            <a:ahLst/>
            <a:cxnLst>
              <a:cxn ang="0">
                <a:pos x="connsiteX0" y="connsiteY0"/>
              </a:cxn>
              <a:cxn ang="0">
                <a:pos x="connsiteX1" y="connsiteY1"/>
              </a:cxn>
              <a:cxn ang="0">
                <a:pos x="connsiteX2" y="connsiteY2"/>
              </a:cxn>
            </a:cxnLst>
            <a:rect l="l" t="t" r="r" b="b"/>
            <a:pathLst>
              <a:path w="5264459" h="3038133">
                <a:moveTo>
                  <a:pt x="0" y="2849732"/>
                </a:moveTo>
                <a:cubicBezTo>
                  <a:pt x="1314635" y="3029504"/>
                  <a:pt x="2629270" y="3209277"/>
                  <a:pt x="3506680" y="2734322"/>
                </a:cubicBezTo>
                <a:cubicBezTo>
                  <a:pt x="4384090" y="2259367"/>
                  <a:pt x="4972975" y="469037"/>
                  <a:pt x="5264459" y="0"/>
                </a:cubicBezTo>
              </a:path>
            </a:pathLst>
          </a:cu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Freeform 16"/>
          <p:cNvSpPr/>
          <p:nvPr/>
        </p:nvSpPr>
        <p:spPr>
          <a:xfrm>
            <a:off x="2246050" y="1723125"/>
            <a:ext cx="5433134" cy="3168471"/>
          </a:xfrm>
          <a:custGeom>
            <a:avLst/>
            <a:gdLst>
              <a:gd name="connsiteX0" fmla="*/ 0 w 5433134"/>
              <a:gd name="connsiteY0" fmla="*/ 3168471 h 3168471"/>
              <a:gd name="connsiteX1" fmla="*/ 1713391 w 5433134"/>
              <a:gd name="connsiteY1" fmla="*/ 123430 h 3168471"/>
              <a:gd name="connsiteX2" fmla="*/ 5433134 w 5433134"/>
              <a:gd name="connsiteY2" fmla="*/ 593947 h 3168471"/>
            </a:gdLst>
            <a:ahLst/>
            <a:cxnLst>
              <a:cxn ang="0">
                <a:pos x="connsiteX0" y="connsiteY0"/>
              </a:cxn>
              <a:cxn ang="0">
                <a:pos x="connsiteX1" y="connsiteY1"/>
              </a:cxn>
              <a:cxn ang="0">
                <a:pos x="connsiteX2" y="connsiteY2"/>
              </a:cxn>
            </a:cxnLst>
            <a:rect l="l" t="t" r="r" b="b"/>
            <a:pathLst>
              <a:path w="5433134" h="3168471">
                <a:moveTo>
                  <a:pt x="0" y="3168471"/>
                </a:moveTo>
                <a:cubicBezTo>
                  <a:pt x="403934" y="1860494"/>
                  <a:pt x="807869" y="552517"/>
                  <a:pt x="1713391" y="123430"/>
                </a:cubicBezTo>
                <a:cubicBezTo>
                  <a:pt x="2618913" y="-305657"/>
                  <a:pt x="4819095" y="515528"/>
                  <a:pt x="5433134" y="593947"/>
                </a:cubicBezTo>
              </a:path>
            </a:pathLst>
          </a:cu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3203848" y="1350060"/>
            <a:ext cx="1680842" cy="369332"/>
          </a:xfrm>
          <a:prstGeom prst="rect">
            <a:avLst/>
          </a:prstGeom>
          <a:noFill/>
        </p:spPr>
        <p:txBody>
          <a:bodyPr wrap="square" rtlCol="0">
            <a:spAutoFit/>
          </a:bodyPr>
          <a:lstStyle/>
          <a:p>
            <a:r>
              <a:rPr lang="en-GB" dirty="0" smtClean="0"/>
              <a:t>Household 1</a:t>
            </a:r>
            <a:endParaRPr lang="en-GB" dirty="0"/>
          </a:p>
        </p:txBody>
      </p:sp>
      <p:sp>
        <p:nvSpPr>
          <p:cNvPr id="35" name="TextBox 34"/>
          <p:cNvSpPr txBox="1"/>
          <p:nvPr/>
        </p:nvSpPr>
        <p:spPr>
          <a:xfrm>
            <a:off x="4499992" y="3845040"/>
            <a:ext cx="1680842" cy="369332"/>
          </a:xfrm>
          <a:prstGeom prst="rect">
            <a:avLst/>
          </a:prstGeom>
          <a:noFill/>
        </p:spPr>
        <p:txBody>
          <a:bodyPr wrap="square" rtlCol="0">
            <a:spAutoFit/>
          </a:bodyPr>
          <a:lstStyle/>
          <a:p>
            <a:r>
              <a:rPr lang="en-GB" dirty="0" smtClean="0"/>
              <a:t>Household 2</a:t>
            </a:r>
            <a:endParaRPr lang="en-GB" dirty="0"/>
          </a:p>
        </p:txBody>
      </p:sp>
    </p:spTree>
    <p:extLst>
      <p:ext uri="{BB962C8B-B14F-4D97-AF65-F5344CB8AC3E}">
        <p14:creationId xmlns:p14="http://schemas.microsoft.com/office/powerpoint/2010/main" val="2800258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s conferen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11519</TotalTime>
  <Words>1162</Words>
  <Application>Microsoft Office PowerPoint</Application>
  <PresentationFormat>On-screen Show (4:3)</PresentationFormat>
  <Paragraphs>93</Paragraphs>
  <Slides>21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Times New Roman</vt:lpstr>
      <vt:lpstr>Wingdings</vt:lpstr>
      <vt:lpstr>press conference</vt:lpstr>
      <vt:lpstr>Custom Design</vt:lpstr>
      <vt:lpstr>PowerPoint Presentation</vt:lpstr>
      <vt:lpstr>Tony Atkinson, Inequality - What can be done?</vt:lpstr>
      <vt:lpstr>PowerPoint Presentation</vt:lpstr>
      <vt:lpstr>R. H. Tawney, Equality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JMeaning</dc:creator>
  <cp:lastModifiedBy>Jagjit Chadha</cp:lastModifiedBy>
  <cp:revision>133</cp:revision>
  <cp:lastPrinted>2017-02-02T11:21:33Z</cp:lastPrinted>
  <dcterms:created xsi:type="dcterms:W3CDTF">2016-05-10T09:05:55Z</dcterms:created>
  <dcterms:modified xsi:type="dcterms:W3CDTF">2017-02-02T12:01:31Z</dcterms:modified>
</cp:coreProperties>
</file>