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  <p:sldMasterId id="2147483722" r:id="rId2"/>
  </p:sldMasterIdLst>
  <p:notesMasterIdLst>
    <p:notesMasterId r:id="rId35"/>
  </p:notesMasterIdLst>
  <p:handoutMasterIdLst>
    <p:handoutMasterId r:id="rId36"/>
  </p:handoutMasterIdLst>
  <p:sldIdLst>
    <p:sldId id="392" r:id="rId3"/>
    <p:sldId id="471" r:id="rId4"/>
    <p:sldId id="493" r:id="rId5"/>
    <p:sldId id="492" r:id="rId6"/>
    <p:sldId id="515" r:id="rId7"/>
    <p:sldId id="494" r:id="rId8"/>
    <p:sldId id="495" r:id="rId9"/>
    <p:sldId id="496" r:id="rId10"/>
    <p:sldId id="497" r:id="rId11"/>
    <p:sldId id="498" r:id="rId12"/>
    <p:sldId id="473" r:id="rId13"/>
    <p:sldId id="519" r:id="rId14"/>
    <p:sldId id="486" r:id="rId15"/>
    <p:sldId id="499" r:id="rId16"/>
    <p:sldId id="500" r:id="rId17"/>
    <p:sldId id="476" r:id="rId18"/>
    <p:sldId id="501" r:id="rId19"/>
    <p:sldId id="502" r:id="rId20"/>
    <p:sldId id="503" r:id="rId21"/>
    <p:sldId id="504" r:id="rId22"/>
    <p:sldId id="505" r:id="rId23"/>
    <p:sldId id="480" r:id="rId24"/>
    <p:sldId id="508" r:id="rId25"/>
    <p:sldId id="509" r:id="rId26"/>
    <p:sldId id="478" r:id="rId27"/>
    <p:sldId id="510" r:id="rId28"/>
    <p:sldId id="511" r:id="rId29"/>
    <p:sldId id="479" r:id="rId30"/>
    <p:sldId id="512" r:id="rId31"/>
    <p:sldId id="513" r:id="rId32"/>
    <p:sldId id="520" r:id="rId33"/>
    <p:sldId id="514" r:id="rId34"/>
  </p:sldIdLst>
  <p:sldSz cx="12192000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99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99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99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99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00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00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00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00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6" userDrawn="1">
          <p15:clr>
            <a:srgbClr val="A4A3A4"/>
          </p15:clr>
        </p15:guide>
        <p15:guide id="2" orient="horz" pos="4128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  <p15:guide id="4" pos="72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02" autoAdjust="0"/>
    <p:restoredTop sz="95238" autoAdjust="0"/>
  </p:normalViewPr>
  <p:slideViewPr>
    <p:cSldViewPr snapToGrid="0">
      <p:cViewPr>
        <p:scale>
          <a:sx n="60" d="100"/>
          <a:sy n="60" d="100"/>
        </p:scale>
        <p:origin x="-1176" y="-954"/>
      </p:cViewPr>
      <p:guideLst>
        <p:guide orient="horz" pos="406"/>
        <p:guide orient="horz" pos="4128"/>
        <p:guide orient="horz" pos="3840"/>
        <p:guide pos="72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75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6" rIns="91811" bIns="459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1"/>
            <a:ext cx="2945659" cy="4975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6" rIns="91811" bIns="459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059FABF-F057-4BAD-8FED-08C5E19755F9}" type="datetimeFigureOut">
              <a:rPr lang="en-GB"/>
              <a:pPr>
                <a:defRPr/>
              </a:pPr>
              <a:t>31/10/2016</a:t>
            </a:fld>
            <a:endParaRPr lang="en-GB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533"/>
            <a:ext cx="2945659" cy="4975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6" rIns="91811" bIns="4590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7533"/>
            <a:ext cx="2945659" cy="4975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11" tIns="45906" rIns="91811" bIns="4590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CF95CAD-EA4B-492F-8FC9-80E923ED04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5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520"/>
          </a:xfrm>
          <a:prstGeom prst="rect">
            <a:avLst/>
          </a:prstGeom>
        </p:spPr>
        <p:txBody>
          <a:bodyPr vert="horz" wrap="square" lIns="91811" tIns="45906" rIns="91811" bIns="4590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7520"/>
          </a:xfrm>
          <a:prstGeom prst="rect">
            <a:avLst/>
          </a:prstGeom>
        </p:spPr>
        <p:txBody>
          <a:bodyPr vert="horz" wrap="square" lIns="91811" tIns="45906" rIns="91811" bIns="4590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2B8EFAA-29A1-461F-B8B2-45E196A0ACBF}" type="datetimeFigureOut">
              <a:rPr lang="en-GB"/>
              <a:pPr>
                <a:defRPr/>
              </a:pPr>
              <a:t>31/10/2016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1" tIns="45906" rIns="91811" bIns="45906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342" y="4715351"/>
            <a:ext cx="5434993" cy="4466591"/>
          </a:xfrm>
          <a:prstGeom prst="rect">
            <a:avLst/>
          </a:prstGeom>
        </p:spPr>
        <p:txBody>
          <a:bodyPr vert="horz" wrap="square" lIns="91811" tIns="45906" rIns="91811" bIns="459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533"/>
            <a:ext cx="2945659" cy="497520"/>
          </a:xfrm>
          <a:prstGeom prst="rect">
            <a:avLst/>
          </a:prstGeom>
        </p:spPr>
        <p:txBody>
          <a:bodyPr vert="horz" wrap="square" lIns="91811" tIns="45906" rIns="91811" bIns="4590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533"/>
            <a:ext cx="2945659" cy="497520"/>
          </a:xfrm>
          <a:prstGeom prst="rect">
            <a:avLst/>
          </a:prstGeom>
        </p:spPr>
        <p:txBody>
          <a:bodyPr vert="horz" wrap="square" lIns="91811" tIns="45906" rIns="91811" bIns="4590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A3F18D-37CD-4810-A4DE-825FEC3A6A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009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6224" indent="-28121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4354" indent="-2243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359" indent="-2243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4365" indent="-2243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9370" indent="-2243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4376" indent="-2243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9381" indent="-2243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4386" indent="-2243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5104910-4C59-44F6-8373-47B9F42D73C6}" type="slidenum">
              <a:rPr lang="en-GB" altLang="en-US" smtClean="0">
                <a:solidFill>
                  <a:srgbClr val="000099"/>
                </a:solidFill>
                <a:latin typeface="Arial" charset="0"/>
              </a:rPr>
              <a:pPr>
                <a:spcBef>
                  <a:spcPct val="0"/>
                </a:spcBef>
              </a:pPr>
              <a:t>12</a:t>
            </a:fld>
            <a:endParaRPr lang="en-GB" altLang="en-US" smtClean="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65679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05522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63092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03785" y="1282031"/>
            <a:ext cx="1993106" cy="207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2388" y="4017424"/>
            <a:ext cx="5690756" cy="500440"/>
          </a:xfrm>
        </p:spPr>
        <p:txBody>
          <a:bodyPr rIns="0" bIns="0" anchor="t"/>
          <a:lstStyle>
            <a:lvl1pPr>
              <a:defRPr smtClean="0">
                <a:latin typeface="Arial" charset="0"/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807" y="5424491"/>
            <a:ext cx="5690755" cy="998537"/>
          </a:xfrm>
        </p:spPr>
        <p:txBody>
          <a:bodyPr/>
          <a:lstStyle>
            <a:lvl1pPr marL="0" indent="0">
              <a:buFont typeface="Arial" charset="0"/>
              <a:buNone/>
              <a:defRPr smtClean="0">
                <a:latin typeface="Arial" charset="0"/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08" y="1280348"/>
            <a:ext cx="3636031" cy="20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33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 rot="10800000" flipH="1">
            <a:off x="609602" y="1246191"/>
            <a:ext cx="10996084" cy="317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2400"/>
            </a:lvl1pPr>
            <a:lvl2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2400"/>
            </a:lvl2pPr>
            <a:lvl3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2400"/>
            </a:lvl3pPr>
            <a:lvl4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2400"/>
            </a:lvl4pPr>
            <a:lvl5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466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0074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08577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3018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44668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10964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1207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57975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02379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5753"/>
            <a:ext cx="10972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tx2"/>
        </a:buClr>
        <a:buFont typeface="Arial" charset="0"/>
        <a:buChar char="•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tx2"/>
        </a:buClr>
        <a:buFont typeface="Arial" charset="0"/>
        <a:buChar char="•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tx2"/>
        </a:buClr>
        <a:buFont typeface="Arial" charset="0"/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tx2"/>
        </a:buClr>
        <a:buFont typeface="Arial" charset="0"/>
        <a:buChar char="•"/>
        <a:defRPr sz="24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tx2"/>
        </a:buClr>
        <a:buFont typeface="Arial" charset="0"/>
        <a:buChar char="•"/>
        <a:defRPr sz="24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jpeg"/><Relationship Id="rId39" Type="http://schemas.openxmlformats.org/officeDocument/2006/relationships/image" Target="../media/image99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5" Type="http://schemas.openxmlformats.org/officeDocument/2006/relationships/image" Target="../media/image85.jpeg"/><Relationship Id="rId33" Type="http://schemas.openxmlformats.org/officeDocument/2006/relationships/image" Target="../media/image93.jpeg"/><Relationship Id="rId38" Type="http://schemas.openxmlformats.org/officeDocument/2006/relationships/image" Target="../media/image98.jpe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jpe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jpeg"/><Relationship Id="rId32" Type="http://schemas.openxmlformats.org/officeDocument/2006/relationships/image" Target="../media/image92.jpe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jpeg"/><Relationship Id="rId28" Type="http://schemas.openxmlformats.org/officeDocument/2006/relationships/image" Target="../media/image88.jpeg"/><Relationship Id="rId36" Type="http://schemas.openxmlformats.org/officeDocument/2006/relationships/image" Target="../media/image96.pn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31" Type="http://schemas.openxmlformats.org/officeDocument/2006/relationships/image" Target="../media/image91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Relationship Id="rId22" Type="http://schemas.openxmlformats.org/officeDocument/2006/relationships/image" Target="../media/image82.jpe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65283" y="3954361"/>
            <a:ext cx="8024649" cy="2336079"/>
          </a:xfrm>
        </p:spPr>
        <p:txBody>
          <a:bodyPr/>
          <a:lstStyle/>
          <a:p>
            <a:pPr algn="ctr"/>
            <a:r>
              <a:rPr lang="en-GB" altLang="en-US" dirty="0" smtClean="0"/>
              <a:t>The Future of the Port of London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sz="2400" dirty="0" smtClean="0"/>
              <a:t>Katherine Riggs</a:t>
            </a:r>
            <a:br>
              <a:rPr lang="en-GB" altLang="en-US" sz="2400" dirty="0" smtClean="0"/>
            </a:br>
            <a:r>
              <a:rPr lang="en-GB" altLang="en-US" sz="2400" dirty="0" smtClean="0"/>
              <a:t>Director of the Thames Vision </a:t>
            </a:r>
            <a:br>
              <a:rPr lang="en-GB" altLang="en-US" sz="2400" dirty="0" smtClean="0"/>
            </a:br>
            <a:r>
              <a:rPr lang="en-GB" altLang="en-US" sz="2400" dirty="0" smtClean="0"/>
              <a:t>Port of London Authority </a:t>
            </a:r>
            <a:endParaRPr lang="en-GB" alt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Thames Vision, July 2016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6394" y="1394558"/>
            <a:ext cx="11505606" cy="465940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cap="all" dirty="0" smtClean="0"/>
              <a:t>port trade</a:t>
            </a:r>
            <a:r>
              <a:rPr lang="en-GB" dirty="0" smtClean="0"/>
              <a:t>:  More trade, more jobs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GB" dirty="0" smtClean="0"/>
              <a:t>- The biggest  ever </a:t>
            </a:r>
            <a:r>
              <a:rPr lang="en-GB" dirty="0"/>
              <a:t>Port of London (up to 80 </a:t>
            </a:r>
            <a:r>
              <a:rPr lang="en-GB" dirty="0" smtClean="0"/>
              <a:t>million tonnes)</a:t>
            </a:r>
            <a:endParaRPr lang="en-GB" dirty="0"/>
          </a:p>
          <a:p>
            <a:pPr>
              <a:buClr>
                <a:schemeClr val="tx1"/>
              </a:buClr>
            </a:pPr>
            <a:r>
              <a:rPr lang="en-GB" cap="all" dirty="0" smtClean="0"/>
              <a:t>Inland Freight:  </a:t>
            </a:r>
            <a:r>
              <a:rPr lang="en-GB" dirty="0" smtClean="0"/>
              <a:t>More goods off roads onto the river - Double underlying freight</a:t>
            </a:r>
          </a:p>
          <a:p>
            <a:pPr>
              <a:buClr>
                <a:schemeClr val="tx1"/>
              </a:buClr>
            </a:pPr>
            <a:r>
              <a:rPr lang="en-GB" cap="all" dirty="0" smtClean="0"/>
              <a:t>Passenger Transport</a:t>
            </a:r>
            <a:r>
              <a:rPr lang="en-GB" dirty="0" smtClean="0"/>
              <a:t>:  More passenger journeys - Up to 20 million</a:t>
            </a:r>
          </a:p>
          <a:p>
            <a:pPr>
              <a:buClr>
                <a:schemeClr val="tx1"/>
              </a:buClr>
            </a:pPr>
            <a:r>
              <a:rPr lang="en-GB" cap="all" dirty="0" smtClean="0"/>
              <a:t>Sport </a:t>
            </a:r>
            <a:r>
              <a:rPr lang="en-GB" cap="all" dirty="0"/>
              <a:t>and </a:t>
            </a:r>
            <a:r>
              <a:rPr lang="en-GB" cap="all" dirty="0" smtClean="0"/>
              <a:t>Recreation</a:t>
            </a:r>
            <a:r>
              <a:rPr lang="en-GB" dirty="0" smtClean="0"/>
              <a:t>: More participants</a:t>
            </a:r>
            <a:endParaRPr lang="en-GB" dirty="0"/>
          </a:p>
          <a:p>
            <a:pPr>
              <a:buClr>
                <a:schemeClr val="tx1"/>
              </a:buClr>
            </a:pPr>
            <a:r>
              <a:rPr lang="en-GB" cap="all" dirty="0"/>
              <a:t>Environment and </a:t>
            </a:r>
            <a:r>
              <a:rPr lang="en-GB" cap="all" dirty="0" smtClean="0"/>
              <a:t>Heritage</a:t>
            </a:r>
            <a:r>
              <a:rPr lang="en-GB" dirty="0" smtClean="0"/>
              <a:t>: Cleanest Thames since </a:t>
            </a:r>
            <a:r>
              <a:rPr lang="en-GB" dirty="0"/>
              <a:t>Industrial Revolution</a:t>
            </a:r>
          </a:p>
          <a:p>
            <a:pPr>
              <a:buClr>
                <a:schemeClr val="tx1"/>
              </a:buClr>
            </a:pPr>
            <a:r>
              <a:rPr lang="en-GB" cap="all" dirty="0"/>
              <a:t>Community &amp; </a:t>
            </a:r>
            <a:r>
              <a:rPr lang="en-GB" cap="all" dirty="0" smtClean="0"/>
              <a:t>Culture</a:t>
            </a:r>
            <a:r>
              <a:rPr lang="en-GB" dirty="0" smtClean="0"/>
              <a:t>: More people coming to enjoy the Thames and its banks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740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Port of London – More Trade, more jobs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047" y="5163218"/>
            <a:ext cx="10625959" cy="1521361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The busiest ever Port of </a:t>
            </a:r>
            <a:r>
              <a:rPr lang="en-GB" i="1" dirty="0" smtClean="0"/>
              <a:t>London, handling </a:t>
            </a:r>
            <a:r>
              <a:rPr lang="en-GB" i="1" dirty="0"/>
              <a:t>60 – 80 million </a:t>
            </a:r>
            <a:r>
              <a:rPr lang="en-GB" i="1" dirty="0" smtClean="0"/>
              <a:t>tonnes of </a:t>
            </a:r>
            <a:r>
              <a:rPr lang="en-GB" i="1" dirty="0"/>
              <a:t>cargo each year, on </a:t>
            </a:r>
            <a:r>
              <a:rPr lang="en-GB" i="1" dirty="0" smtClean="0"/>
              <a:t>the doorstep </a:t>
            </a:r>
            <a:r>
              <a:rPr lang="en-GB" i="1" dirty="0"/>
              <a:t>of Europe’s </a:t>
            </a:r>
            <a:r>
              <a:rPr lang="en-GB" i="1" dirty="0" smtClean="0"/>
              <a:t>biggest metropolitan </a:t>
            </a:r>
            <a:r>
              <a:rPr lang="en-GB" i="1" dirty="0"/>
              <a:t>consumer market.</a:t>
            </a:r>
          </a:p>
        </p:txBody>
      </p:sp>
      <p:pic>
        <p:nvPicPr>
          <p:cNvPr id="4" name="975C516D-346F-4BD3-B0C0-67D913453DC2" descr="39C473B9-562A-4EED-B66D-685D612A3271@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047" y="1967888"/>
            <a:ext cx="8161283" cy="287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2023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altLang="en-US" smtClean="0"/>
              <a:t>Top Ten UK Ports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7838" y="1793875"/>
            <a:ext cx="5724525" cy="45259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1800" dirty="0" smtClean="0"/>
              <a:t>1</a:t>
            </a:r>
            <a:r>
              <a:rPr lang="en-GB" altLang="en-US" sz="2200" dirty="0" smtClean="0"/>
              <a:t>. Grimsby &amp; 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    Immingham 		59.1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>
                <a:solidFill>
                  <a:schemeClr val="bg2"/>
                </a:solidFill>
              </a:rPr>
              <a:t>2. London			45.4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3. Milford Haven		37.8 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4. Southampton 		37.7 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5. Tees &amp; Hartlepool 		35.8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6. Liverpool			31.3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7. Dover			27.3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8. Forth			27.1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9. Felixstowe			26.7</a:t>
            </a: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r>
              <a:rPr lang="en-GB" altLang="en-US" sz="2200" dirty="0" smtClean="0"/>
              <a:t>10.Belfast			16.7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46063" y="1400175"/>
            <a:ext cx="54832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000" b="1"/>
              <a:t>No. Port			Tonnage (mt)</a:t>
            </a:r>
          </a:p>
        </p:txBody>
      </p:sp>
      <p:pic>
        <p:nvPicPr>
          <p:cNvPr id="20485" name="Picture 5" descr="market_map_revise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2561" y="1400175"/>
            <a:ext cx="4713138" cy="51625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784350" y="6067425"/>
            <a:ext cx="28940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13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en-US" sz="1500"/>
              <a:t>Source: DfT 2015 Port Statistics</a:t>
            </a:r>
          </a:p>
        </p:txBody>
      </p:sp>
    </p:spTree>
    <p:extLst>
      <p:ext uri="{BB962C8B-B14F-4D97-AF65-F5344CB8AC3E}">
        <p14:creationId xmlns:p14="http://schemas.microsoft.com/office/powerpoint/2010/main" val="16410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pla.co.uk/assets/LG2(Thumb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19" y="1650117"/>
            <a:ext cx="4098411" cy="23087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52523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7" y="4098883"/>
            <a:ext cx="3659304" cy="24766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erver1.pla.co.uk/assets/arw7635-edit-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7" y="1650117"/>
            <a:ext cx="5225792" cy="23076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thurrockgazette.co.uk/resources/images/4252779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38" y="4106767"/>
            <a:ext cx="3801194" cy="24897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20111" y="277213"/>
            <a:ext cx="10972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Port of London – More Trade, more jobs</a:t>
            </a:r>
            <a:endParaRPr lang="en-GB" kern="0" dirty="0"/>
          </a:p>
        </p:txBody>
      </p:sp>
      <p:pic>
        <p:nvPicPr>
          <p:cNvPr id="5122" name="Picture 2" descr="G:\Digital Images\Corporate Affairs (PLSE CHECK WITH CA DEPT BEFORE USE OF IMAGES)\LOCATIONS AND BUSINESSES\Tate and Lyle\Tate &amp; Lyle 2010\_MG_5963v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67" y="4098883"/>
            <a:ext cx="3744669" cy="2497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107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22" y="2333298"/>
            <a:ext cx="6243561" cy="359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20111" y="277213"/>
            <a:ext cx="10972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Port of London – </a:t>
            </a:r>
            <a:r>
              <a:rPr lang="en-GB" kern="0" dirty="0"/>
              <a:t>More trade, more jobs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" y="1899418"/>
            <a:ext cx="5964623" cy="35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0111" y="5682010"/>
            <a:ext cx="242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1964: 61.3 </a:t>
            </a:r>
            <a:r>
              <a:rPr lang="en-GB" sz="2400" dirty="0" err="1" smtClean="0">
                <a:solidFill>
                  <a:schemeClr val="tx1"/>
                </a:solidFill>
              </a:rPr>
              <a:t>mt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2015: 45.4 </a:t>
            </a:r>
            <a:r>
              <a:rPr lang="en-GB" sz="2400" dirty="0" err="1" smtClean="0">
                <a:solidFill>
                  <a:schemeClr val="tx1"/>
                </a:solidFill>
              </a:rPr>
              <a:t>mt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11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0506" y="1496047"/>
            <a:ext cx="7668655" cy="505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Sustain </a:t>
            </a:r>
            <a:r>
              <a:rPr lang="en-GB" sz="2000" dirty="0">
                <a:solidFill>
                  <a:schemeClr val="tx1"/>
                </a:solidFill>
              </a:rPr>
              <a:t>private sector </a:t>
            </a:r>
            <a:r>
              <a:rPr lang="en-GB" sz="2000" dirty="0" smtClean="0">
                <a:solidFill>
                  <a:schemeClr val="tx1"/>
                </a:solidFill>
              </a:rPr>
              <a:t>investment</a:t>
            </a:r>
            <a:endParaRPr lang="en-GB" sz="2000" dirty="0">
              <a:solidFill>
                <a:schemeClr val="tx1"/>
              </a:solidFill>
            </a:endParaRPr>
          </a:p>
          <a:p>
            <a:pPr marL="457200" lvl="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Improve </a:t>
            </a:r>
            <a:r>
              <a:rPr lang="en-GB" sz="2000" dirty="0">
                <a:solidFill>
                  <a:schemeClr val="tx1"/>
                </a:solidFill>
              </a:rPr>
              <a:t>navigational access to the </a:t>
            </a:r>
            <a:r>
              <a:rPr lang="en-GB" sz="2000" dirty="0" smtClean="0">
                <a:solidFill>
                  <a:schemeClr val="tx1"/>
                </a:solidFill>
              </a:rPr>
              <a:t>port</a:t>
            </a:r>
          </a:p>
          <a:p>
            <a:pPr marL="457200" lvl="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Improve </a:t>
            </a:r>
            <a:r>
              <a:rPr lang="en-GB" sz="2000" dirty="0">
                <a:solidFill>
                  <a:schemeClr val="tx1"/>
                </a:solidFill>
              </a:rPr>
              <a:t>rail and road access to port operations/terminals, including:</a:t>
            </a:r>
          </a:p>
          <a:p>
            <a:pPr marL="914400" lvl="1" indent="-457200">
              <a:lnSpc>
                <a:spcPts val="3000"/>
              </a:lnSpc>
              <a:buFont typeface="+mj-lt"/>
              <a:buAutoNum type="alphaLcParenR"/>
            </a:pPr>
            <a:r>
              <a:rPr lang="en-GB" sz="2000" dirty="0" smtClean="0">
                <a:solidFill>
                  <a:schemeClr val="tx1"/>
                </a:solidFill>
              </a:rPr>
              <a:t>Lower </a:t>
            </a:r>
            <a:r>
              <a:rPr lang="en-GB" sz="2000" dirty="0">
                <a:solidFill>
                  <a:schemeClr val="tx1"/>
                </a:solidFill>
              </a:rPr>
              <a:t>Thames crossing downstream of Tilbury, by </a:t>
            </a:r>
            <a:r>
              <a:rPr lang="en-GB" sz="2000" dirty="0" smtClean="0">
                <a:solidFill>
                  <a:schemeClr val="tx1"/>
                </a:solidFill>
              </a:rPr>
              <a:t>2025</a:t>
            </a:r>
            <a:endParaRPr lang="en-GB" sz="2000" dirty="0">
              <a:solidFill>
                <a:schemeClr val="tx1"/>
              </a:solidFill>
            </a:endParaRPr>
          </a:p>
          <a:p>
            <a:pPr marL="914400" lvl="1" indent="-457200">
              <a:lnSpc>
                <a:spcPts val="3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tx1"/>
                </a:solidFill>
              </a:rPr>
              <a:t>At least three further Thames crossings to the east of Tower Bridge, that allow continuation of river trade, the first by </a:t>
            </a:r>
            <a:r>
              <a:rPr lang="en-GB" sz="2000" dirty="0" smtClean="0">
                <a:solidFill>
                  <a:schemeClr val="tx1"/>
                </a:solidFill>
              </a:rPr>
              <a:t>2022</a:t>
            </a:r>
            <a:endParaRPr lang="en-GB" sz="2000" dirty="0">
              <a:solidFill>
                <a:schemeClr val="tx1"/>
              </a:solidFill>
            </a:endParaRPr>
          </a:p>
          <a:p>
            <a:pPr marL="914400" lvl="1" indent="-457200">
              <a:lnSpc>
                <a:spcPts val="3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tx1"/>
                </a:solidFill>
              </a:rPr>
              <a:t>Widening of A13, by the end of </a:t>
            </a:r>
            <a:r>
              <a:rPr lang="en-GB" sz="2000" dirty="0" smtClean="0">
                <a:solidFill>
                  <a:schemeClr val="tx1"/>
                </a:solidFill>
              </a:rPr>
              <a:t>2018</a:t>
            </a:r>
            <a:endParaRPr lang="en-GB" sz="2000" dirty="0">
              <a:solidFill>
                <a:schemeClr val="tx1"/>
              </a:solidFill>
            </a:endParaRPr>
          </a:p>
          <a:p>
            <a:pPr marL="914400" lvl="1" indent="-457200">
              <a:lnSpc>
                <a:spcPts val="3000"/>
              </a:lnSpc>
              <a:buFont typeface="+mj-lt"/>
              <a:buAutoNum type="alphaLcParenR"/>
            </a:pPr>
            <a:r>
              <a:rPr lang="en-GB" sz="2000" dirty="0">
                <a:solidFill>
                  <a:schemeClr val="tx1"/>
                </a:solidFill>
              </a:rPr>
              <a:t>Closure of level crossings affecting operational terminals, by </a:t>
            </a:r>
            <a:r>
              <a:rPr lang="en-GB" sz="2000" dirty="0" smtClean="0">
                <a:solidFill>
                  <a:schemeClr val="tx1"/>
                </a:solidFill>
              </a:rPr>
              <a:t>2020</a:t>
            </a:r>
            <a:endParaRPr lang="en-GB" sz="2000" dirty="0">
              <a:solidFill>
                <a:schemeClr val="tx1"/>
              </a:solidFill>
            </a:endParaRPr>
          </a:p>
          <a:p>
            <a:pPr marL="457200" lvl="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Deliver efficient, effective and sustainable PLA harbour and pilotage services to support </a:t>
            </a:r>
            <a:r>
              <a:rPr lang="en-GB" sz="2000" dirty="0" smtClean="0">
                <a:solidFill>
                  <a:schemeClr val="tx1"/>
                </a:solidFill>
              </a:rPr>
              <a:t>growth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20111" y="277213"/>
            <a:ext cx="10972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Port of London – More trade, more jobs</a:t>
            </a:r>
            <a:endParaRPr lang="en-GB" kern="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61" y="1673277"/>
            <a:ext cx="3333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825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Inland freight - More goods off roads onto the 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4910961"/>
            <a:ext cx="10972800" cy="1679025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More goods and </a:t>
            </a:r>
            <a:r>
              <a:rPr lang="en-GB" i="1" dirty="0" smtClean="0"/>
              <a:t>materials routinely </a:t>
            </a:r>
            <a:r>
              <a:rPr lang="en-GB" i="1" dirty="0"/>
              <a:t>moved </a:t>
            </a:r>
            <a:r>
              <a:rPr lang="en-GB" i="1" dirty="0" smtClean="0"/>
              <a:t>between wharves </a:t>
            </a:r>
            <a:r>
              <a:rPr lang="en-GB" i="1" dirty="0"/>
              <a:t>on the river – every </a:t>
            </a:r>
            <a:r>
              <a:rPr lang="en-GB" i="1" dirty="0" smtClean="0"/>
              <a:t>year over </a:t>
            </a:r>
            <a:r>
              <a:rPr lang="en-GB" i="1" dirty="0"/>
              <a:t>4 million tonnes carried </a:t>
            </a:r>
            <a:r>
              <a:rPr lang="en-GB" i="1" dirty="0" smtClean="0"/>
              <a:t>by water </a:t>
            </a:r>
            <a:r>
              <a:rPr lang="en-GB" i="1" dirty="0"/>
              <a:t>– taking over 400,000 </a:t>
            </a:r>
            <a:r>
              <a:rPr lang="en-GB" i="1" dirty="0" smtClean="0"/>
              <a:t>lorry trips </a:t>
            </a:r>
            <a:r>
              <a:rPr lang="en-GB" i="1" dirty="0"/>
              <a:t>off the region’s roads.</a:t>
            </a:r>
          </a:p>
        </p:txBody>
      </p:sp>
      <p:sp>
        <p:nvSpPr>
          <p:cNvPr id="5" name="AutoShape 8" descr="Image result for aggregate industries"/>
          <p:cNvSpPr>
            <a:spLocks noChangeAspect="1" noChangeArrowheads="1"/>
          </p:cNvSpPr>
          <p:nvPr/>
        </p:nvSpPr>
        <p:spPr bwMode="auto">
          <a:xfrm>
            <a:off x="0" y="-136525"/>
            <a:ext cx="1295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 descr="C:\Users\AlistairG\Pictures\Vision launch\samuelashfield-1f7686\160613-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534510"/>
            <a:ext cx="8598829" cy="29639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85753"/>
            <a:ext cx="10972800" cy="676275"/>
          </a:xfrm>
        </p:spPr>
        <p:txBody>
          <a:bodyPr/>
          <a:lstStyle/>
          <a:p>
            <a:r>
              <a:rPr lang="en-GB" dirty="0"/>
              <a:t>Inland freight - More goods off roads onto the 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2884" y="1474580"/>
            <a:ext cx="61170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UK’s busiest inland </a:t>
            </a:r>
            <a:r>
              <a:rPr lang="en-US" sz="2000" dirty="0" smtClean="0">
                <a:solidFill>
                  <a:schemeClr val="tx1"/>
                </a:solidFill>
              </a:rPr>
              <a:t>waterway, with a </a:t>
            </a:r>
            <a:r>
              <a:rPr lang="en-US" sz="2000" dirty="0">
                <a:solidFill>
                  <a:schemeClr val="tx1"/>
                </a:solidFill>
              </a:rPr>
              <a:t>record level of 5.5 million tonnes carried by river in 2014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Marine dredged aggregates provide 50% of all of London’s aggregates </a:t>
            </a:r>
            <a:r>
              <a:rPr lang="en-GB" sz="2000" dirty="0" smtClean="0">
                <a:solidFill>
                  <a:schemeClr val="tx1"/>
                </a:solidFill>
              </a:rPr>
              <a:t>supply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Every 1,000 tonne barge on the river takes up to 100 lorry movements off the roads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10" descr="https://www.pla.co.uk/assets/galimage_porttradefreightbywa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" y="1474581"/>
            <a:ext cx="5005526" cy="33386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pla.co.uk/assets/galimage_porttradefreightbywat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2" y="4540468"/>
            <a:ext cx="3334754" cy="2224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289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85753"/>
            <a:ext cx="10972800" cy="676275"/>
          </a:xfrm>
        </p:spPr>
        <p:txBody>
          <a:bodyPr/>
          <a:lstStyle/>
          <a:p>
            <a:r>
              <a:rPr lang="en-GB" dirty="0"/>
              <a:t>Inland freight - More goods off roads onto the river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31" y="2184798"/>
            <a:ext cx="4969412" cy="204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2165" y="1475349"/>
            <a:ext cx="6407366" cy="512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Double </a:t>
            </a:r>
            <a:r>
              <a:rPr lang="en-GB" sz="2000" dirty="0">
                <a:solidFill>
                  <a:schemeClr val="tx1"/>
                </a:solidFill>
              </a:rPr>
              <a:t>underlying intra-port freight carried by water (i.e. excluding infrastructure projects) to over 4 million </a:t>
            </a:r>
            <a:r>
              <a:rPr lang="en-GB" sz="2000" dirty="0" smtClean="0">
                <a:solidFill>
                  <a:schemeClr val="tx1"/>
                </a:solidFill>
              </a:rPr>
              <a:t>tonnes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Champion </a:t>
            </a:r>
            <a:r>
              <a:rPr lang="en-GB" sz="2000" dirty="0">
                <a:solidFill>
                  <a:schemeClr val="tx1"/>
                </a:solidFill>
              </a:rPr>
              <a:t>the Thames as a default choice for moving spoil and materials from infrastructure projects close to the </a:t>
            </a:r>
            <a:r>
              <a:rPr lang="en-GB" sz="2000" dirty="0" smtClean="0">
                <a:solidFill>
                  <a:schemeClr val="tx1"/>
                </a:solidFill>
              </a:rPr>
              <a:t>river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Maintain </a:t>
            </a:r>
            <a:r>
              <a:rPr lang="en-GB" sz="2000" dirty="0">
                <a:solidFill>
                  <a:schemeClr val="tx1"/>
                </a:solidFill>
              </a:rPr>
              <a:t>or reactivate viable cargo handling facilities, with at least five facilities brought into operation by </a:t>
            </a:r>
            <a:r>
              <a:rPr lang="en-GB" sz="2000" dirty="0" smtClean="0">
                <a:solidFill>
                  <a:schemeClr val="tx1"/>
                </a:solidFill>
              </a:rPr>
              <a:t>2025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Extend </a:t>
            </a:r>
            <a:r>
              <a:rPr lang="en-GB" sz="2000" dirty="0">
                <a:solidFill>
                  <a:schemeClr val="tx1"/>
                </a:solidFill>
              </a:rPr>
              <a:t>the River Concordat to promote freight movements by </a:t>
            </a:r>
            <a:r>
              <a:rPr lang="en-GB" sz="2000" dirty="0" smtClean="0">
                <a:solidFill>
                  <a:schemeClr val="tx1"/>
                </a:solidFill>
              </a:rPr>
              <a:t>water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Develop </a:t>
            </a:r>
            <a:r>
              <a:rPr lang="en-GB" sz="2000" dirty="0">
                <a:solidFill>
                  <a:schemeClr val="tx1"/>
                </a:solidFill>
              </a:rPr>
              <a:t>the Thames Skills Academy to provide the skills needed on the </a:t>
            </a:r>
            <a:r>
              <a:rPr lang="en-GB" sz="2000" dirty="0" smtClean="0">
                <a:solidFill>
                  <a:schemeClr val="tx1"/>
                </a:solidFill>
              </a:rPr>
              <a:t>Thames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42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281" y="430971"/>
            <a:ext cx="8697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Passenger transport – More journeys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3" y="1513491"/>
            <a:ext cx="9327933" cy="357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1281" y="5299845"/>
            <a:ext cx="10583917" cy="1185038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Double the number of </a:t>
            </a:r>
            <a:r>
              <a:rPr lang="en-GB" i="1" dirty="0" smtClean="0"/>
              <a:t>people travelling </a:t>
            </a:r>
            <a:r>
              <a:rPr lang="en-GB" i="1" dirty="0"/>
              <a:t>by river – reaching </a:t>
            </a:r>
            <a:r>
              <a:rPr lang="en-GB" i="1" dirty="0" smtClean="0"/>
              <a:t>20 million </a:t>
            </a:r>
            <a:r>
              <a:rPr lang="en-GB" i="1" dirty="0"/>
              <a:t>commuter and </a:t>
            </a:r>
            <a:r>
              <a:rPr lang="en-GB" i="1" dirty="0" smtClean="0"/>
              <a:t>tourist trips </a:t>
            </a:r>
            <a:r>
              <a:rPr lang="en-GB" i="1" dirty="0"/>
              <a:t>every year.</a:t>
            </a:r>
          </a:p>
        </p:txBody>
      </p:sp>
    </p:spTree>
    <p:extLst>
      <p:ext uri="{BB962C8B-B14F-4D97-AF65-F5344CB8AC3E}">
        <p14:creationId xmlns:p14="http://schemas.microsoft.com/office/powerpoint/2010/main" val="230985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85753"/>
            <a:ext cx="10972800" cy="676275"/>
          </a:xfrm>
        </p:spPr>
        <p:txBody>
          <a:bodyPr/>
          <a:lstStyle/>
          <a:p>
            <a:r>
              <a:rPr lang="en-GB" dirty="0" smtClean="0"/>
              <a:t>The Port of London in the past </a:t>
            </a:r>
            <a:endParaRPr lang="en-GB" dirty="0"/>
          </a:p>
        </p:txBody>
      </p:sp>
      <p:pic>
        <p:nvPicPr>
          <p:cNvPr id="4" name="Picture 3" descr="C:\Users\AlistairG\AppData\Local\Microsoft\Windows\Temporary Internet Files\Content.IE5\D3LSSA67\London_-_John_Norden's_map_of_1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87" y="1378862"/>
            <a:ext cx="5132532" cy="4825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88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281" y="430971"/>
            <a:ext cx="8697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Passenger transport – More journeys 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8649" y="1597077"/>
            <a:ext cx="6211614" cy="436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 2015 there were 10.3 million passenger journeys, continuing growth in passenger travel of more than 150% over the last </a:t>
            </a:r>
            <a:r>
              <a:rPr lang="en-US" sz="2000" dirty="0" smtClean="0">
                <a:solidFill>
                  <a:schemeClr val="tx1"/>
                </a:solidFill>
              </a:rPr>
              <a:t>decade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23.4 million visitor trips to attractions beside the Thames, of which 4.7 million have a direct maritime connection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Some £68 million investment in passenger and cruise related services is planned over the next five </a:t>
            </a:r>
            <a:r>
              <a:rPr lang="en-US" sz="2000" dirty="0" smtClean="0">
                <a:solidFill>
                  <a:schemeClr val="tx1"/>
                </a:solidFill>
              </a:rPr>
              <a:t>years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1597078"/>
            <a:ext cx="4219905" cy="2815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4690653"/>
            <a:ext cx="2816624" cy="183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58" y="4489291"/>
            <a:ext cx="1781503" cy="203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74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281" y="430971"/>
            <a:ext cx="8697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Passenger transport – More journeys 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769" y="1581313"/>
            <a:ext cx="109622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Make </a:t>
            </a:r>
            <a:r>
              <a:rPr lang="en-GB" sz="2000" dirty="0">
                <a:solidFill>
                  <a:schemeClr val="tx1"/>
                </a:solidFill>
              </a:rPr>
              <a:t>more efficient use of piers and river </a:t>
            </a:r>
            <a:r>
              <a:rPr lang="en-GB" sz="2000" dirty="0" smtClean="0">
                <a:solidFill>
                  <a:schemeClr val="tx1"/>
                </a:solidFill>
              </a:rPr>
              <a:t>space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Innovate </a:t>
            </a:r>
            <a:r>
              <a:rPr lang="en-GB" sz="2000" dirty="0">
                <a:solidFill>
                  <a:schemeClr val="tx1"/>
                </a:solidFill>
              </a:rPr>
              <a:t>to achieve more passenger journeys at current low peak </a:t>
            </a:r>
            <a:r>
              <a:rPr lang="en-GB" sz="2000" dirty="0" smtClean="0">
                <a:solidFill>
                  <a:schemeClr val="tx1"/>
                </a:solidFill>
              </a:rPr>
              <a:t>times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Develop </a:t>
            </a:r>
            <a:r>
              <a:rPr lang="en-GB" sz="2000" dirty="0">
                <a:solidFill>
                  <a:schemeClr val="tx1"/>
                </a:solidFill>
              </a:rPr>
              <a:t>and implement a long-term pier </a:t>
            </a:r>
            <a:r>
              <a:rPr lang="en-GB" sz="2000" dirty="0" smtClean="0">
                <a:solidFill>
                  <a:schemeClr val="tx1"/>
                </a:solidFill>
              </a:rPr>
              <a:t>strategy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Convene </a:t>
            </a:r>
            <a:r>
              <a:rPr lang="en-GB" sz="2000" dirty="0">
                <a:solidFill>
                  <a:schemeClr val="tx1"/>
                </a:solidFill>
              </a:rPr>
              <a:t>a consultative forum to address issues of wash </a:t>
            </a:r>
            <a:endParaRPr lang="en-GB" sz="20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Secure </a:t>
            </a:r>
            <a:r>
              <a:rPr lang="en-GB" sz="2000" dirty="0">
                <a:solidFill>
                  <a:schemeClr val="tx1"/>
                </a:solidFill>
              </a:rPr>
              <a:t>the infrastructure required </a:t>
            </a:r>
            <a:endParaRPr lang="en-GB" sz="2000" dirty="0" smtClean="0">
              <a:solidFill>
                <a:schemeClr val="tx1"/>
              </a:solidFill>
            </a:endParaRPr>
          </a:p>
          <a:p>
            <a:pPr indent="441325">
              <a:lnSpc>
                <a:spcPct val="150000"/>
              </a:lnSpc>
            </a:pPr>
            <a:r>
              <a:rPr lang="en-GB" sz="2000" dirty="0" smtClean="0">
                <a:solidFill>
                  <a:schemeClr val="tx1"/>
                </a:solidFill>
              </a:rPr>
              <a:t>for growth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74184F27-9E93-41C7-8FE4-4C4D6E4B7DC7" descr="4698AFAE-6543-4A11-A244-CD760E9A2259@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31" y="3423414"/>
            <a:ext cx="6999890" cy="312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3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port &amp; </a:t>
            </a:r>
            <a:r>
              <a:rPr lang="en-GB" dirty="0"/>
              <a:t>recreation – More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660" y="5525818"/>
            <a:ext cx="10972800" cy="701563"/>
          </a:xfrm>
        </p:spPr>
        <p:txBody>
          <a:bodyPr/>
          <a:lstStyle/>
          <a:p>
            <a:pPr marL="0" indent="0">
              <a:buNone/>
            </a:pPr>
            <a:r>
              <a:rPr lang="en-GB" i="1" dirty="0" smtClean="0"/>
              <a:t>Greater </a:t>
            </a:r>
            <a:r>
              <a:rPr lang="en-GB" i="1" dirty="0"/>
              <a:t>participation in sport </a:t>
            </a:r>
            <a:r>
              <a:rPr lang="en-GB" i="1" dirty="0" smtClean="0"/>
              <a:t>and recreation </a:t>
            </a:r>
            <a:r>
              <a:rPr lang="en-GB" i="1" dirty="0"/>
              <a:t>on and alongside </a:t>
            </a:r>
            <a:r>
              <a:rPr lang="en-GB" i="1" dirty="0" smtClean="0"/>
              <a:t>the water</a:t>
            </a:r>
            <a:r>
              <a:rPr lang="en-GB" i="1" dirty="0"/>
              <a:t>.</a:t>
            </a:r>
          </a:p>
        </p:txBody>
      </p:sp>
      <p:pic>
        <p:nvPicPr>
          <p:cNvPr id="4100" name="Picture 4" descr="http://www.fulhamreachboatclub.co.uk/phpThumb/phpThumb.php?src=../images/cRefrabaB7vad4u4ed/0474999001442503353.jpg&amp;w=800&amp;h=440&amp;z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60" y="1582725"/>
            <a:ext cx="6537436" cy="35955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port &amp; </a:t>
            </a:r>
            <a:r>
              <a:rPr lang="en-GB" dirty="0"/>
              <a:t>recreation – More participants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0728" y="1635177"/>
            <a:ext cx="70051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ore </a:t>
            </a:r>
            <a:r>
              <a:rPr lang="en-US" sz="2000" dirty="0">
                <a:solidFill>
                  <a:schemeClr val="tx1"/>
                </a:solidFill>
              </a:rPr>
              <a:t>than 100 sport and recreation clubs along the </a:t>
            </a:r>
            <a:r>
              <a:rPr lang="en-US" sz="2000" dirty="0" smtClean="0">
                <a:solidFill>
                  <a:schemeClr val="tx1"/>
                </a:solidFill>
              </a:rPr>
              <a:t>Thames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Thames </a:t>
            </a:r>
            <a:r>
              <a:rPr lang="en-GB" sz="2000" dirty="0">
                <a:solidFill>
                  <a:schemeClr val="tx1"/>
                </a:solidFill>
              </a:rPr>
              <a:t>plays host to more than 80 major sporting </a:t>
            </a:r>
            <a:r>
              <a:rPr lang="en-GB" sz="2000" dirty="0" smtClean="0">
                <a:solidFill>
                  <a:schemeClr val="tx1"/>
                </a:solidFill>
              </a:rPr>
              <a:t>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At </a:t>
            </a:r>
            <a:r>
              <a:rPr lang="en-GB" sz="2000" dirty="0">
                <a:solidFill>
                  <a:schemeClr val="tx1"/>
                </a:solidFill>
              </a:rPr>
              <a:t>least 10 million walkers or cyclists on the Thames towpath each </a:t>
            </a:r>
            <a:r>
              <a:rPr lang="en-GB" sz="2000" dirty="0" smtClean="0">
                <a:solidFill>
                  <a:schemeClr val="tx1"/>
                </a:solidFill>
              </a:rPr>
              <a:t>year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Estimated value </a:t>
            </a:r>
            <a:r>
              <a:rPr lang="en-GB" sz="2000" dirty="0">
                <a:solidFill>
                  <a:schemeClr val="tx1"/>
                </a:solidFill>
              </a:rPr>
              <a:t>of people participating in sport and recreation </a:t>
            </a:r>
            <a:r>
              <a:rPr lang="en-GB" sz="2000" dirty="0" smtClean="0">
                <a:solidFill>
                  <a:schemeClr val="tx1"/>
                </a:solidFill>
              </a:rPr>
              <a:t>is </a:t>
            </a:r>
            <a:r>
              <a:rPr lang="en-GB" sz="2000" dirty="0">
                <a:solidFill>
                  <a:schemeClr val="tx1"/>
                </a:solidFill>
              </a:rPr>
              <a:t>£132 million a year in terms of health and wellbeing benefits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5" y="3620018"/>
            <a:ext cx="4028599" cy="2687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\\pla\plafoldersdfs\Digital Images\Corporate Affairs (PLSE CHECK WITH CA DEPT BEFORE USE OF IMAGES)\ROWING\paddle boarders kayaks 2015\PLA Paddle Boarders Kayaks\PLA_Paddlers_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4" y="1418819"/>
            <a:ext cx="4028599" cy="1911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94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port &amp; </a:t>
            </a:r>
            <a:r>
              <a:rPr lang="en-GB" dirty="0"/>
              <a:t>recreation – More participants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558" y="1691737"/>
            <a:ext cx="77580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Ascertain </a:t>
            </a:r>
            <a:r>
              <a:rPr lang="en-GB" sz="2000" dirty="0">
                <a:solidFill>
                  <a:schemeClr val="tx1"/>
                </a:solidFill>
              </a:rPr>
              <a:t>current levels of sport participation and work towards increasing participation on and alongside the </a:t>
            </a:r>
            <a:r>
              <a:rPr lang="en-GB" sz="2000" dirty="0" smtClean="0">
                <a:solidFill>
                  <a:schemeClr val="tx1"/>
                </a:solidFill>
              </a:rPr>
              <a:t>Thames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Extend </a:t>
            </a:r>
            <a:r>
              <a:rPr lang="en-GB" sz="2000" dirty="0">
                <a:solidFill>
                  <a:schemeClr val="tx1"/>
                </a:solidFill>
              </a:rPr>
              <a:t>sport opportunity zones on the </a:t>
            </a:r>
            <a:r>
              <a:rPr lang="en-GB" sz="2000" dirty="0" smtClean="0">
                <a:solidFill>
                  <a:schemeClr val="tx1"/>
                </a:solidFill>
              </a:rPr>
              <a:t>Thames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Realise </a:t>
            </a:r>
            <a:r>
              <a:rPr lang="en-GB" sz="2000" dirty="0">
                <a:solidFill>
                  <a:schemeClr val="tx1"/>
                </a:solidFill>
              </a:rPr>
              <a:t>new visitor moorings and publicise the availability of all visitor moorings </a:t>
            </a:r>
            <a:r>
              <a:rPr lang="en-GB" sz="2000" dirty="0" smtClean="0">
                <a:solidFill>
                  <a:schemeClr val="tx1"/>
                </a:solidFill>
              </a:rPr>
              <a:t>effectively</a:t>
            </a: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/>
                </a:solidFill>
              </a:rPr>
              <a:t>Join </a:t>
            </a:r>
            <a:r>
              <a:rPr lang="en-GB" sz="2000" dirty="0">
                <a:solidFill>
                  <a:schemeClr val="tx1"/>
                </a:solidFill>
              </a:rPr>
              <a:t>up the Thames Path from source to </a:t>
            </a:r>
            <a:r>
              <a:rPr lang="en-GB" sz="2000" dirty="0" smtClean="0">
                <a:solidFill>
                  <a:schemeClr val="tx1"/>
                </a:solidFill>
              </a:rPr>
              <a:t>sea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0" y="4744986"/>
            <a:ext cx="5817476" cy="1899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 descr="G:\Digital Images\Corporate Affairs (PLSE CHECK WITH CA DEPT BEFORE USE OF IMAGES)\PLA TRS Selected images\Erith Yacht Club DSC 1_77 (39)\DSC_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00" y="2097040"/>
            <a:ext cx="3085781" cy="20517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igital Images\Corporate Affairs (PLSE CHECK WITH CA DEPT BEFORE USE OF IMAGES)\Rowing Paddling and Kayaking\University Boat Race\Uni boat race prep 2016\PLA_Boat_Race_16_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60" y="4401755"/>
            <a:ext cx="3736421" cy="22428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43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10" y="333050"/>
            <a:ext cx="10972800" cy="676275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nvironment &amp; </a:t>
            </a:r>
            <a:r>
              <a:rPr lang="en-GB" dirty="0"/>
              <a:t>heritage – Improved tidal Thames environment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406" y="5115913"/>
            <a:ext cx="10594428" cy="1090445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The river the cleanest since </a:t>
            </a:r>
            <a:r>
              <a:rPr lang="en-GB" i="1" dirty="0" smtClean="0"/>
              <a:t>the Industrial </a:t>
            </a:r>
            <a:r>
              <a:rPr lang="en-GB" i="1" dirty="0"/>
              <a:t>Revolution, </a:t>
            </a:r>
            <a:r>
              <a:rPr lang="en-GB" i="1" dirty="0" smtClean="0"/>
              <a:t>with improved </a:t>
            </a:r>
            <a:r>
              <a:rPr lang="en-GB" i="1" dirty="0"/>
              <a:t>habitats </a:t>
            </a:r>
            <a:r>
              <a:rPr lang="en-GB" i="1" dirty="0" smtClean="0"/>
              <a:t>and awareness </a:t>
            </a:r>
            <a:r>
              <a:rPr lang="en-GB" i="1" dirty="0"/>
              <a:t>of heritage.</a:t>
            </a:r>
          </a:p>
        </p:txBody>
      </p:sp>
      <p:pic>
        <p:nvPicPr>
          <p:cNvPr id="3074" name="Picture 2" descr="C:\Users\AlistairG\Pictures\Vision launch\samuelashfield-1f7686\160613-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06" y="1733133"/>
            <a:ext cx="7481961" cy="3025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10" y="333050"/>
            <a:ext cx="10972800" cy="676275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nvironment &amp; </a:t>
            </a:r>
            <a:r>
              <a:rPr lang="en-GB" dirty="0"/>
              <a:t>heritage – Improved tidal Thames environment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4345" y="1600204"/>
            <a:ext cx="7341476" cy="262495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/>
              <a:t>H</a:t>
            </a:r>
            <a:r>
              <a:rPr lang="en-US" sz="2000" dirty="0" smtClean="0"/>
              <a:t>ome </a:t>
            </a:r>
            <a:r>
              <a:rPr lang="en-US" sz="2000" dirty="0"/>
              <a:t>to nine Sites of Special Scientific Interest (SSSIs</a:t>
            </a:r>
            <a:r>
              <a:rPr lang="en-US" sz="2000" dirty="0" smtClean="0"/>
              <a:t>)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O</a:t>
            </a:r>
            <a:r>
              <a:rPr lang="en-US" sz="2000" dirty="0" smtClean="0"/>
              <a:t>ver </a:t>
            </a:r>
            <a:r>
              <a:rPr lang="en-US" sz="2000" dirty="0"/>
              <a:t>900 seals and visits from 300,000 overwintering birds every </a:t>
            </a:r>
            <a:r>
              <a:rPr lang="en-US" sz="2000" dirty="0" smtClean="0"/>
              <a:t>year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Up to 300 tonnes of rubbish is recovered from the Thames each </a:t>
            </a:r>
            <a:r>
              <a:rPr lang="en-US" sz="2000" dirty="0" smtClean="0"/>
              <a:t>year.</a:t>
            </a:r>
            <a:endParaRPr lang="en-GB" sz="2000" dirty="0"/>
          </a:p>
        </p:txBody>
      </p:sp>
      <p:pic>
        <p:nvPicPr>
          <p:cNvPr id="8" name="Picture 2" descr="C:\Users\AlistairG\Pictures\Econ report\PLA_Seals_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0" y="1573832"/>
            <a:ext cx="3601460" cy="4801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_MG_02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/>
          <a:stretch>
            <a:fillRect/>
          </a:stretch>
        </p:blipFill>
        <p:spPr bwMode="auto">
          <a:xfrm>
            <a:off x="8446826" y="3974558"/>
            <a:ext cx="3109297" cy="2400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Digital Images\Corporate Affairs (PLSE CHECK WITH CA DEPT BEFORE USE OF IMAGES)\ROYAL\QUEEN'S DIAMOND JUBILEE\QDJ Pageant\HMU\16_Pageant_Clark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99" y="3974557"/>
            <a:ext cx="3779187" cy="24007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88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10" y="333050"/>
            <a:ext cx="10972800" cy="676275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nvironment &amp; </a:t>
            </a:r>
            <a:r>
              <a:rPr lang="en-GB" dirty="0"/>
              <a:t>heritage – Improved tidal Thames environment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2152" y="1466192"/>
            <a:ext cx="7120758" cy="4800597"/>
          </a:xfrm>
        </p:spPr>
        <p:txBody>
          <a:bodyPr/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dirty="0" smtClean="0"/>
              <a:t>Build </a:t>
            </a:r>
            <a:r>
              <a:rPr lang="en-GB" sz="2000" dirty="0"/>
              <a:t>and bring into operation the Thames Tideway Tunnel, by </a:t>
            </a:r>
            <a:r>
              <a:rPr lang="en-GB" sz="2000" dirty="0" smtClean="0"/>
              <a:t>2021</a:t>
            </a:r>
            <a:endParaRPr lang="en-GB" sz="20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dirty="0" smtClean="0"/>
              <a:t>Improve </a:t>
            </a:r>
            <a:r>
              <a:rPr lang="en-GB" sz="2000" dirty="0"/>
              <a:t>water quality by a range of measures including reduced litter in the </a:t>
            </a:r>
            <a:r>
              <a:rPr lang="en-GB" sz="2000" dirty="0" smtClean="0"/>
              <a:t>river</a:t>
            </a:r>
            <a:endParaRPr lang="en-GB" sz="20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dirty="0" smtClean="0"/>
              <a:t>Improve </a:t>
            </a:r>
            <a:r>
              <a:rPr lang="en-GB" sz="2000" dirty="0"/>
              <a:t>biodiversity of sites recognised for their wildlife interest, and the connections between </a:t>
            </a:r>
            <a:r>
              <a:rPr lang="en-GB" sz="2000" dirty="0" smtClean="0"/>
              <a:t>them</a:t>
            </a:r>
            <a:endParaRPr lang="en-GB" sz="20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dirty="0" smtClean="0"/>
              <a:t>Identify </a:t>
            </a:r>
            <a:r>
              <a:rPr lang="en-GB" sz="2000" dirty="0"/>
              <a:t>and improve access to, and appreciation of, the historic environment along the </a:t>
            </a:r>
            <a:r>
              <a:rPr lang="en-GB" sz="2000" dirty="0" smtClean="0"/>
              <a:t>Thames</a:t>
            </a:r>
            <a:endParaRPr lang="en-GB" sz="20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dirty="0" smtClean="0"/>
              <a:t>Encourage </a:t>
            </a:r>
            <a:r>
              <a:rPr lang="en-GB" sz="2000" dirty="0"/>
              <a:t>uptake of new and green technologies to reduce the port’s environmental </a:t>
            </a:r>
            <a:r>
              <a:rPr lang="en-GB" sz="2000" dirty="0" smtClean="0"/>
              <a:t>impact</a:t>
            </a:r>
            <a:endParaRPr lang="en-GB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562" y="1466192"/>
            <a:ext cx="3507500" cy="4789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6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422"/>
            <a:ext cx="11356428" cy="962028"/>
          </a:xfrm>
        </p:spPr>
        <p:txBody>
          <a:bodyPr/>
          <a:lstStyle/>
          <a:p>
            <a:r>
              <a:rPr lang="en-GB" sz="2700" dirty="0"/>
              <a:t>C</a:t>
            </a:r>
            <a:r>
              <a:rPr lang="en-GB" sz="2700" dirty="0" smtClean="0"/>
              <a:t>ommunity &amp; </a:t>
            </a:r>
            <a:r>
              <a:rPr lang="en-GB" sz="2700" dirty="0"/>
              <a:t>culture - More people coming to enjoy the Thames and its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705" y="5420713"/>
            <a:ext cx="10972800" cy="1153507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A riverside which is a magnet </a:t>
            </a:r>
            <a:r>
              <a:rPr lang="en-GB" i="1" dirty="0" smtClean="0"/>
              <a:t>for ramblers</a:t>
            </a:r>
            <a:r>
              <a:rPr lang="en-GB" i="1" dirty="0"/>
              <a:t>, historians, artists </a:t>
            </a:r>
            <a:r>
              <a:rPr lang="en-GB" i="1" dirty="0" smtClean="0"/>
              <a:t>and others</a:t>
            </a:r>
            <a:r>
              <a:rPr lang="en-GB" i="1" dirty="0"/>
              <a:t>, whether living nearby, </a:t>
            </a:r>
            <a:r>
              <a:rPr lang="en-GB" i="1" dirty="0" smtClean="0"/>
              <a:t>on the </a:t>
            </a:r>
            <a:r>
              <a:rPr lang="en-GB" i="1" dirty="0"/>
              <a:t>river or travelling from </a:t>
            </a:r>
            <a:r>
              <a:rPr lang="en-GB" i="1" dirty="0" smtClean="0"/>
              <a:t>further afield</a:t>
            </a:r>
            <a:r>
              <a:rPr lang="en-GB" i="1" dirty="0"/>
              <a:t>.</a:t>
            </a:r>
          </a:p>
        </p:txBody>
      </p:sp>
      <p:pic>
        <p:nvPicPr>
          <p:cNvPr id="6146" name="Picture 2" descr="http://totallythames.org/images/made/TMitchell_080913_0436comp_768_x_460_768_460_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05" y="1564447"/>
            <a:ext cx="6075294" cy="3638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422"/>
            <a:ext cx="11356428" cy="962028"/>
          </a:xfrm>
        </p:spPr>
        <p:txBody>
          <a:bodyPr/>
          <a:lstStyle/>
          <a:p>
            <a:r>
              <a:rPr lang="en-GB" sz="2700" dirty="0"/>
              <a:t>C</a:t>
            </a:r>
            <a:r>
              <a:rPr lang="en-GB" sz="2700" dirty="0" smtClean="0"/>
              <a:t>ommunity &amp; </a:t>
            </a:r>
            <a:r>
              <a:rPr lang="en-GB" sz="2700" dirty="0"/>
              <a:t>culture - More people coming to enjoy the Thames and its banks</a:t>
            </a:r>
          </a:p>
        </p:txBody>
      </p:sp>
      <p:pic>
        <p:nvPicPr>
          <p:cNvPr id="8" name="Picture 2" descr="Image result for canaletto tha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53" y="4603531"/>
            <a:ext cx="3852749" cy="20096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46330" y="1497348"/>
            <a:ext cx="80456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There are four UNESCO World Heritage Sites on the banks of one river:  </a:t>
            </a:r>
            <a:r>
              <a:rPr lang="en-GB" sz="2000" dirty="0" smtClean="0">
                <a:solidFill>
                  <a:schemeClr val="tx1"/>
                </a:solidFill>
              </a:rPr>
              <a:t>Kew </a:t>
            </a:r>
            <a:r>
              <a:rPr lang="en-GB" sz="2000" dirty="0">
                <a:solidFill>
                  <a:schemeClr val="tx1"/>
                </a:solidFill>
              </a:rPr>
              <a:t>Gardens, Westminster Abbey and the Palace of Westminster, Tower of London and Maritime </a:t>
            </a:r>
            <a:r>
              <a:rPr lang="en-GB" sz="2000" dirty="0" smtClean="0">
                <a:solidFill>
                  <a:schemeClr val="tx1"/>
                </a:solidFill>
              </a:rPr>
              <a:t>Greenwich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4.7 million people visit the Thames or maritime related attractions annually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At least 23 million people visit the attractions located by the </a:t>
            </a:r>
            <a:r>
              <a:rPr lang="en-GB" sz="2000" dirty="0" smtClean="0">
                <a:solidFill>
                  <a:schemeClr val="tx1"/>
                </a:solidFill>
              </a:rPr>
              <a:t>Thames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7" name="Picture 2" descr="Image result for great fire of london ev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4" y="1530237"/>
            <a:ext cx="3276698" cy="1809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useum of london dockla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4" y="3472202"/>
            <a:ext cx="3276698" cy="19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041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85753"/>
            <a:ext cx="10972800" cy="676275"/>
          </a:xfrm>
        </p:spPr>
        <p:txBody>
          <a:bodyPr/>
          <a:lstStyle/>
          <a:p>
            <a:r>
              <a:rPr lang="en-GB" dirty="0" smtClean="0"/>
              <a:t>The Port of London in the past</a:t>
            </a:r>
            <a:endParaRPr lang="en-GB" dirty="0"/>
          </a:p>
        </p:txBody>
      </p:sp>
      <p:pic>
        <p:nvPicPr>
          <p:cNvPr id="5" name="Picture 2" descr="image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092" y="4016829"/>
            <a:ext cx="3771922" cy="2167002"/>
          </a:xfr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5" y="1412277"/>
            <a:ext cx="3760757" cy="3291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G:\Functional Groups\Vision Project\Telling the Story\Photos\Archive Pictures\11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92" y="1414751"/>
            <a:ext cx="3689507" cy="23725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5" y="1412275"/>
            <a:ext cx="3644747" cy="2373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Docklands at War galle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6" y="4016829"/>
            <a:ext cx="3646402" cy="2165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60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422"/>
            <a:ext cx="11356428" cy="962028"/>
          </a:xfrm>
        </p:spPr>
        <p:txBody>
          <a:bodyPr/>
          <a:lstStyle/>
          <a:p>
            <a:r>
              <a:rPr lang="en-GB" sz="2700" dirty="0"/>
              <a:t>C</a:t>
            </a:r>
            <a:r>
              <a:rPr lang="en-GB" sz="2700" dirty="0" smtClean="0"/>
              <a:t>ommunity &amp; </a:t>
            </a:r>
            <a:r>
              <a:rPr lang="en-GB" sz="2700" dirty="0"/>
              <a:t>culture - More people coming to enjoy the Thames and its banks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8936" y="1448767"/>
            <a:ext cx="73467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Enhance </a:t>
            </a:r>
            <a:r>
              <a:rPr lang="en-GB" sz="2000" dirty="0">
                <a:solidFill>
                  <a:schemeClr val="tx1"/>
                </a:solidFill>
              </a:rPr>
              <a:t>access to information about the </a:t>
            </a:r>
            <a:r>
              <a:rPr lang="en-GB" sz="2000" dirty="0" smtClean="0">
                <a:solidFill>
                  <a:schemeClr val="tx1"/>
                </a:solidFill>
              </a:rPr>
              <a:t>Thames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Educate </a:t>
            </a:r>
            <a:r>
              <a:rPr lang="en-GB" sz="2000" dirty="0">
                <a:solidFill>
                  <a:schemeClr val="tx1"/>
                </a:solidFill>
              </a:rPr>
              <a:t>local school children about the </a:t>
            </a:r>
            <a:r>
              <a:rPr lang="en-GB" sz="2000" dirty="0" smtClean="0">
                <a:solidFill>
                  <a:schemeClr val="tx1"/>
                </a:solidFill>
              </a:rPr>
              <a:t>Thames 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Create </a:t>
            </a:r>
            <a:r>
              <a:rPr lang="en-GB" sz="2000" dirty="0">
                <a:solidFill>
                  <a:schemeClr val="tx1"/>
                </a:solidFill>
              </a:rPr>
              <a:t>new appropriate residential moorings accommodating suitable </a:t>
            </a:r>
            <a:r>
              <a:rPr lang="en-GB" sz="2000" dirty="0" smtClean="0">
                <a:solidFill>
                  <a:schemeClr val="tx1"/>
                </a:solidFill>
              </a:rPr>
              <a:t>vessels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Explore </a:t>
            </a:r>
            <a:r>
              <a:rPr lang="en-GB" sz="2000" dirty="0">
                <a:solidFill>
                  <a:schemeClr val="tx1"/>
                </a:solidFill>
              </a:rPr>
              <a:t>development of a Thames brand for culture, heritage and quality of </a:t>
            </a:r>
            <a:r>
              <a:rPr lang="en-GB" sz="2000" dirty="0" smtClean="0">
                <a:solidFill>
                  <a:schemeClr val="tx1"/>
                </a:solidFill>
              </a:rPr>
              <a:t>life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9" y="1448767"/>
            <a:ext cx="3329314" cy="2804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 descr="\\pla\plafoldersdfs\Digital Images\Corporate Affairs (PLSE CHECK WITH CA DEPT BEFORE USE OF IMAGES)\ROWING\Rowing - Greenwich Head 2014\DSC_2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9" y="4424766"/>
            <a:ext cx="3329314" cy="221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7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Stakeholders</a:t>
            </a:r>
            <a:endParaRPr lang="en-GB" dirty="0"/>
          </a:p>
        </p:txBody>
      </p:sp>
      <p:grpSp>
        <p:nvGrpSpPr>
          <p:cNvPr id="53" name="Group 52"/>
          <p:cNvGrpSpPr/>
          <p:nvPr/>
        </p:nvGrpSpPr>
        <p:grpSpPr>
          <a:xfrm>
            <a:off x="807747" y="1373973"/>
            <a:ext cx="10714652" cy="5297089"/>
            <a:chOff x="-1229100" y="760241"/>
            <a:chExt cx="12612832" cy="6435873"/>
          </a:xfrm>
        </p:grpSpPr>
        <p:pic>
          <p:nvPicPr>
            <p:cNvPr id="54" name="Picture 50" descr="http://data.london.gov.uk/wp-content/themes/theme_london/img/icon-publisher/gl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0903" y="1005453"/>
              <a:ext cx="1075593" cy="6963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3" descr="https://upload.wikimedia.org/wikipedia/commons/thumb/1/1b/Transport_for_London_logo_(2013).svg/250px-Transport_for_London_logo_(2013)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1236" y="1029629"/>
              <a:ext cx="1798856" cy="52621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9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928" y="1635715"/>
              <a:ext cx="1119492" cy="677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01" descr="Essex County Counci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156" y="1659887"/>
              <a:ext cx="1082608" cy="635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/>
            <p:cNvSpPr txBox="1"/>
            <p:nvPr/>
          </p:nvSpPr>
          <p:spPr bwMode="auto">
            <a:xfrm>
              <a:off x="4043836" y="923405"/>
              <a:ext cx="2907809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endParaRPr lang="en-GB" b="1" dirty="0">
                <a:solidFill>
                  <a:schemeClr val="tx2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193125" y="1792488"/>
              <a:ext cx="37400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endParaRPr lang="en-GB" b="1" dirty="0">
                <a:solidFill>
                  <a:schemeClr val="tx2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0" name="TextBox 59"/>
            <p:cNvSpPr txBox="1"/>
            <p:nvPr/>
          </p:nvSpPr>
          <p:spPr bwMode="auto">
            <a:xfrm>
              <a:off x="923032" y="2413660"/>
              <a:ext cx="2528847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endParaRPr lang="en-GB" b="1" dirty="0">
                <a:solidFill>
                  <a:schemeClr val="tx2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1" name="TextBox 60"/>
            <p:cNvSpPr txBox="1"/>
            <p:nvPr/>
          </p:nvSpPr>
          <p:spPr bwMode="auto">
            <a:xfrm>
              <a:off x="7445210" y="2436489"/>
              <a:ext cx="22054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endParaRPr lang="en-GB" b="1" dirty="0">
                <a:solidFill>
                  <a:schemeClr val="tx2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62" name="Picture 39" descr="Natural Engla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895" y="5969042"/>
              <a:ext cx="753869" cy="6725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 bwMode="auto">
            <a:xfrm>
              <a:off x="7748122" y="3194397"/>
              <a:ext cx="19595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endParaRPr lang="en-GB" b="1" dirty="0">
                <a:solidFill>
                  <a:schemeClr val="tx2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64" name="Picture 33" descr="Environment Agenc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419" y="1110418"/>
              <a:ext cx="1707385" cy="43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8" descr="http://www.ctc.org.uk/sites/default/files/media_library/users/SamJones/department-for-transport-dft-logo_imagelarge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05" y="3162387"/>
              <a:ext cx="984562" cy="59383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7" descr="http://www.wearethecity.com/wp-content/uploads/2016/02/Tideway-logo-featured.jpe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404" y="3051596"/>
              <a:ext cx="1119911" cy="8809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4" descr="https://www.sportengland.org/media/10091/sport-england-logo-blue-rgb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235" y="2621155"/>
              <a:ext cx="1316456" cy="51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0" descr="http://www.britishrowing.org/wp-content/themes/britishrowing/assets/img/brand/br-logo-vertica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079" y="2587059"/>
              <a:ext cx="974992" cy="57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6" descr="http://www.raymarine.co.uk/uploadedImages/RYA-Logo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389" y="4689152"/>
              <a:ext cx="913644" cy="38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30" descr="http://www.mwbc.org.uk/uploads/9/4/5/7/9457387/8719385_ori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186" y="942234"/>
              <a:ext cx="1220910" cy="59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52" descr="https://cdn.evbuc.com/images/14831400/132019780462/2/logo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018" y="3648663"/>
              <a:ext cx="751305" cy="6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6" descr="https://upload.wikimedia.org/wikipedia/en/2/27/Marine_Management_Organisation_(MMO)_logo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59" y="4281273"/>
              <a:ext cx="1143204" cy="70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84" descr="https://upload.wikimedia.org/wikipedia/en/2/29/Museum_of_london_logo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148" y="4231449"/>
              <a:ext cx="1083473" cy="78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6" descr="http://totallythames.org/assets/images/logo-totally-thames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31" y="2145850"/>
              <a:ext cx="812205" cy="65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94" descr="http://www.thames21.org.uk/wp-content/uploads/2012/08/puzzle_full.web_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305" y="6642039"/>
              <a:ext cx="1218234" cy="42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109" descr="https://4.bp.blogspot.com/-N4cY-hgdLAw/Vwj5t7gc3tI/AAAAAAAACJk/e61XumDEne4WcKdjl-qmeUbQ1wbSulrwg/s1600/MCA_logo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434" y="1733719"/>
              <a:ext cx="787552" cy="726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" descr="https://assets.digital.cabinet-office.gov.uk/government/uploads/system/uploads/organisation/logo/1114/Highways_England_Logo_240x100px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520" y="1468329"/>
              <a:ext cx="100779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" descr="http://brand.networkrail.co.uk/b/public/c/en-GB/KnowledgeIo/Thumbnail/398?Name=ad982dcc-901f-44f8-bb52-08cb2f79db45&amp;M=14020714551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496" y="1977840"/>
              <a:ext cx="1047853" cy="47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2" descr="http://www.eastberksramblers.org/RAMBLERS_UK_2COL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138" y="760241"/>
              <a:ext cx="812442" cy="598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4" descr="https://www.cyclescheme.co.uk/resize/610x0/files/Sustrans-logo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9100" y="5224804"/>
              <a:ext cx="1247291" cy="65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100" descr="http://www.wildlifetrusts.org/sites/default/files/images/The%20Wildlife%20Trusts%20%20logo(1)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455" y="2373102"/>
              <a:ext cx="495300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45" descr="http://4.bp.blogspot.com/_57BG6kp00Yk/TSM0KTCxA_I/AAAAAAAAAAU/JCYEPVb_KGo/S1600-R/Watermen%2BCrest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73" y="5354989"/>
              <a:ext cx="829466" cy="75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0" descr="http://www.katehumble.com/sites/default/files/MCS_Logo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964" y="1128073"/>
              <a:ext cx="758428" cy="39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54" descr="https://upload.wikimedia.org/wikipedia/en/thumb/1/11/NationalTrustUKLogo.svg/683px-NationalTrustUKLogo.svg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3419" y="2373102"/>
              <a:ext cx="431668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8" descr="https://img.evbuc.com/https%3A%2F%2Fimg.evbuc.com%2Fhttp%253A%252F%252Fcdn.evbuc.com%252Fimages%252F19891065%252F170652670842%252F1%252Foriginal.jpg%3Frect%3D0%252C0%252C2160%252C1080%26s%3D1bb8464d82da721a3647063ac4991e94?h=230&amp;w=460&amp;s=1be1600eb1b2f6dc51f9bb3ceebbc5f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28" y="6451002"/>
              <a:ext cx="1289501" cy="6006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0" descr="https://upload.wikimedia.org/wikipedia/en/f/f3/RSPBlogo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1838" y="3879175"/>
              <a:ext cx="760441" cy="7045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6" descr="http://www.theriverstrust.org/riverstrusts/images/thames_explorer_trust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002" y="5382382"/>
              <a:ext cx="948239" cy="58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8" descr="http://www.fishermensmission.org.uk/wp-content/uploads/2015/02/trinity-house-logo.jp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455" y="5420200"/>
              <a:ext cx="1241273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90" descr="https://pbs.twimg.com/profile_images/557871747580428288/ghA6mJ1S.jpe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8703" y="5047483"/>
              <a:ext cx="895029" cy="83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94" descr="https://sites.google.com/site/organisationofplacustomers/_/rsrc/1438606818017/iwash/iwashdraft.jpg?height=103&amp;width=40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111" y="3915059"/>
              <a:ext cx="674353" cy="16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111" descr="https://upload.wikimedia.org/wikipedia/en/thumb/2/2e/BorderForce.svg/220px-BorderForce.svg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064" y="2310976"/>
              <a:ext cx="863336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113" descr="http://ebbsfleetdc.limejuicebuild.co.uk/wp-content/uploads/2016/03/Ebbsfleet-DC-logo-600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952" y="6467537"/>
              <a:ext cx="1166673" cy="34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5" descr="http://www.thames21.org.uk/wp-content/uploads/2011/09/thames21-logo.gif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584" y="3668446"/>
              <a:ext cx="829362" cy="55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117" descr="http://www.cloudtamers.com/wp-content/uploads/2015/04/logo-footer.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9059" y="6464766"/>
              <a:ext cx="570971" cy="53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121" descr="https://pbs.twimg.com/profile_images/614015135829598208/3Wqvj08-.jp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800" y="4514215"/>
              <a:ext cx="789919" cy="73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123" descr="https://jobs.theguardian.com/getasset/60a84b8f-1952-42e4-8f4f-fdef1b1fc13d/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9884" y="5730983"/>
              <a:ext cx="808302" cy="377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125" descr="http://www.pla.co.uk/cleaner-thames/img/RiverThamesSocietyLogo.png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0903" y="6316787"/>
              <a:ext cx="941556" cy="879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Box 97"/>
            <p:cNvSpPr txBox="1"/>
            <p:nvPr/>
          </p:nvSpPr>
          <p:spPr bwMode="auto">
            <a:xfrm>
              <a:off x="2871392" y="2782991"/>
              <a:ext cx="4031585" cy="4300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Terminal </a:t>
              </a: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Operators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Developers </a:t>
              </a: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/ </a:t>
              </a: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Landowners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Local </a:t>
              </a: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Authorities 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Arts </a:t>
              </a: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and Community Groups </a:t>
              </a:r>
              <a:endParaRPr lang="en-GB" sz="140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River </a:t>
              </a: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Operators</a:t>
              </a:r>
              <a:endParaRPr lang="en-GB" sz="1400" b="1" dirty="0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Houseboat Residents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London </a:t>
              </a: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Port Health Authority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Custodians of Heritage Sites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Moorings and Marinas 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New </a:t>
              </a: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End Users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Schools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Recreational </a:t>
              </a: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Clubs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River </a:t>
              </a: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Concordat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River </a:t>
              </a: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Works </a:t>
              </a: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Licensees</a:t>
              </a:r>
              <a:endParaRPr lang="en-GB" sz="1400" b="1" dirty="0">
                <a:solidFill>
                  <a:schemeClr val="tx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The Hubbub Foundation </a:t>
              </a:r>
            </a:p>
            <a:p>
              <a:pPr algn="ctr">
                <a:buClr>
                  <a:schemeClr val="tx1">
                    <a:lumMod val="75000"/>
                  </a:schemeClr>
                </a:buClr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Arial Rounded MT Bold" panose="020F07040305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4742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7738" y="1679025"/>
            <a:ext cx="5854261" cy="358665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“The benefit will not </a:t>
            </a:r>
            <a:r>
              <a:rPr lang="en-US" i="1" dirty="0" smtClean="0"/>
              <a:t>[just] be </a:t>
            </a:r>
            <a:r>
              <a:rPr lang="en-US" i="1" dirty="0"/>
              <a:t>for the London of today and tomorrow, but we shall have laid the foundations of an enduring prosperity that will extend far into and enrich the future</a:t>
            </a:r>
            <a:r>
              <a:rPr lang="en-US" i="1" dirty="0" smtClean="0"/>
              <a:t>”.</a:t>
            </a:r>
          </a:p>
          <a:p>
            <a:pPr marL="0" indent="0" algn="ctr">
              <a:buNone/>
            </a:pPr>
            <a:r>
              <a:rPr lang="en-US" sz="2000" i="1" dirty="0" smtClean="0"/>
              <a:t>PLA’s first Chairman, Hudson </a:t>
            </a:r>
            <a:r>
              <a:rPr lang="en-US" sz="2000" i="1" dirty="0" err="1" smtClean="0"/>
              <a:t>Kearley</a:t>
            </a:r>
            <a:r>
              <a:rPr lang="en-US" sz="2000" i="1" dirty="0" smtClean="0"/>
              <a:t>, 1909</a:t>
            </a:r>
            <a:endParaRPr lang="en-GB" sz="2000" i="1" dirty="0"/>
          </a:p>
          <a:p>
            <a:pPr algn="ctr"/>
            <a:endParaRPr lang="en-GB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1" y="1626114"/>
            <a:ext cx="5460371" cy="3643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96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Port of London in the past</a:t>
            </a:r>
            <a:endParaRPr lang="en-GB" dirty="0"/>
          </a:p>
        </p:txBody>
      </p:sp>
      <p:pic>
        <p:nvPicPr>
          <p:cNvPr id="4" name="Picture 6" descr="http://imperialbusiness11.files.wordpress.com/2011/08/royal-docks-19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063" y="1415142"/>
            <a:ext cx="3478640" cy="325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ibute: The sight of cranes bowing their heads as Sir Winston Churchill's coffin passed is one of the most moving in modern British his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41" y="1415142"/>
            <a:ext cx="3766459" cy="26349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Functional Groups\Vision Project\Telling the Story\Photos\Archive Pictures\339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65" y="4779378"/>
            <a:ext cx="2876317" cy="18516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helondoncolumn.files.wordpress.com/2013/08/emptydock-lc1.jpg?w=590&amp;h=3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60" y="4153183"/>
            <a:ext cx="3756040" cy="2521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817" y="1415142"/>
            <a:ext cx="3764379" cy="3998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5006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Port of London in the future </a:t>
            </a:r>
            <a:endParaRPr lang="en-GB" dirty="0"/>
          </a:p>
        </p:txBody>
      </p:sp>
      <p:pic>
        <p:nvPicPr>
          <p:cNvPr id="7" name="F61F4704-4396-4910-A0A1-0BCB9F4AB9BE" descr="A66688BB-6654-47F7-87D4-A154C48D71FA@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504" y="1319795"/>
            <a:ext cx="3862552" cy="5497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84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fL map of proposed river cross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1391849"/>
            <a:ext cx="5299317" cy="28100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Growth of London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1" y="3589437"/>
            <a:ext cx="6154734" cy="3092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1" y="1391849"/>
            <a:ext cx="3650366" cy="2017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8" descr="Red_line_pl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32" y="4322766"/>
            <a:ext cx="3405351" cy="23589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28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Thames Tideway Tunnel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58" y="4199017"/>
            <a:ext cx="3656488" cy="2440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Thames tide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2" y="1447482"/>
            <a:ext cx="3663504" cy="2573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pulation of 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86" y="2078100"/>
            <a:ext cx="6431745" cy="33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16399" y="5490544"/>
            <a:ext cx="527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Above: Tideway’s ‘The Situation Now’ diagram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566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Climate change</a:t>
            </a:r>
            <a:endParaRPr lang="en-GB" dirty="0"/>
          </a:p>
        </p:txBody>
      </p:sp>
      <p:sp>
        <p:nvSpPr>
          <p:cNvPr id="4" name="AutoShape 2" descr="Image result for thames ba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 descr="https://upload.wikimedia.org/wikipedia/commons/4/49/Thames_Barrier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" y="1589936"/>
            <a:ext cx="4690787" cy="35180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igital Images\Corporate Affairs (PLSE CHECK WITH CA DEPT BEFORE USE OF IMAGES)\EVENTS\Exhibition Pictrures\04_Pic10_Flood mark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28" y="2492133"/>
            <a:ext cx="5276228" cy="4019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914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</a:t>
            </a:r>
            <a:endParaRPr lang="en-GB" dirty="0"/>
          </a:p>
        </p:txBody>
      </p:sp>
      <p:pic>
        <p:nvPicPr>
          <p:cNvPr id="3074" name="Picture 2" descr="G:\Digital Images\Corporate Affairs (PLSE CHECK WITH CA DEPT BEFORE USE OF IMAGES)\Campaigns\posters small boats\needl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22" y="1453433"/>
            <a:ext cx="3696450" cy="52275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36" y="1415884"/>
            <a:ext cx="3720323" cy="52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88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3_hammersmith121006">
  <a:themeElements>
    <a:clrScheme name="PLA colours 1">
      <a:dk1>
        <a:srgbClr val="003A79"/>
      </a:dk1>
      <a:lt1>
        <a:srgbClr val="FFFFFF"/>
      </a:lt1>
      <a:dk2>
        <a:srgbClr val="007ABD"/>
      </a:dk2>
      <a:lt2>
        <a:srgbClr val="E9AB00"/>
      </a:lt2>
      <a:accent1>
        <a:srgbClr val="007ABD"/>
      </a:accent1>
      <a:accent2>
        <a:srgbClr val="E5352C"/>
      </a:accent2>
      <a:accent3>
        <a:srgbClr val="EE7D11"/>
      </a:accent3>
      <a:accent4>
        <a:srgbClr val="000000"/>
      </a:accent4>
      <a:accent5>
        <a:srgbClr val="DAEDEF"/>
      </a:accent5>
      <a:accent6>
        <a:srgbClr val="2D2D8A"/>
      </a:accent6>
      <a:hlink>
        <a:srgbClr val="007ABD"/>
      </a:hlink>
      <a:folHlink>
        <a:srgbClr val="FFFFFF"/>
      </a:folHlink>
    </a:clrScheme>
    <a:fontScheme name="13_hammersmith121006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mmersmith121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mmersmith121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mmersmith121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mmersmith121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mmersmith121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mmersmith121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mmersmith121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mmersmith121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mmersmith121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mmersmith121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mmersmith121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mmersmith121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5363</TotalTime>
  <Words>1162</Words>
  <Application>Microsoft Office PowerPoint</Application>
  <PresentationFormat>Custom</PresentationFormat>
  <Paragraphs>128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Custom Design</vt:lpstr>
      <vt:lpstr>13_hammersmith121006</vt:lpstr>
      <vt:lpstr>The Future of the Port of London  Katherine Riggs Director of the Thames Vision  Port of London Authority </vt:lpstr>
      <vt:lpstr>The Port of London in the past </vt:lpstr>
      <vt:lpstr>The Port of London in the past</vt:lpstr>
      <vt:lpstr>The Port of London in the past</vt:lpstr>
      <vt:lpstr>The Port of London in the future </vt:lpstr>
      <vt:lpstr>Growth of London </vt:lpstr>
      <vt:lpstr>Thames Tideway Tunnel</vt:lpstr>
      <vt:lpstr>Climate change</vt:lpstr>
      <vt:lpstr>Safety</vt:lpstr>
      <vt:lpstr>Thames Vision, July 2016</vt:lpstr>
      <vt:lpstr>Port of London – More Trade, more jobs</vt:lpstr>
      <vt:lpstr>Top Ten UK Ports</vt:lpstr>
      <vt:lpstr>PowerPoint Presentation</vt:lpstr>
      <vt:lpstr>PowerPoint Presentation</vt:lpstr>
      <vt:lpstr>PowerPoint Presentation</vt:lpstr>
      <vt:lpstr>Inland freight - More goods off roads onto the river</vt:lpstr>
      <vt:lpstr>Inland freight - More goods off roads onto the river</vt:lpstr>
      <vt:lpstr>Inland freight - More goods off roads onto the river</vt:lpstr>
      <vt:lpstr>PowerPoint Presentation</vt:lpstr>
      <vt:lpstr>PowerPoint Presentation</vt:lpstr>
      <vt:lpstr>PowerPoint Presentation</vt:lpstr>
      <vt:lpstr>Sport &amp; recreation – More participants</vt:lpstr>
      <vt:lpstr>Sport &amp; recreation – More participants</vt:lpstr>
      <vt:lpstr>Sport &amp; recreation – More participants</vt:lpstr>
      <vt:lpstr>Environment &amp; heritage – Improved tidal Thames environment </vt:lpstr>
      <vt:lpstr>Environment &amp; heritage – Improved tidal Thames environment </vt:lpstr>
      <vt:lpstr>Environment &amp; heritage – Improved tidal Thames environment </vt:lpstr>
      <vt:lpstr>Community &amp; culture - More people coming to enjoy the Thames and its banks</vt:lpstr>
      <vt:lpstr>Community &amp; culture - More people coming to enjoy the Thames and its banks</vt:lpstr>
      <vt:lpstr>Community &amp; culture - More people coming to enjoy the Thames and its banks</vt:lpstr>
      <vt:lpstr>Stakeholders</vt:lpstr>
      <vt:lpstr>Conclusion</vt:lpstr>
    </vt:vector>
  </TitlesOfParts>
  <Company>Port of London Authority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Meeting – Hammersmith  12 October 2006</dc:title>
  <dc:creator>Admin$$$</dc:creator>
  <cp:lastModifiedBy>Norwood, Tim</cp:lastModifiedBy>
  <cp:revision>439</cp:revision>
  <cp:lastPrinted>2016-10-31T09:51:07Z</cp:lastPrinted>
  <dcterms:created xsi:type="dcterms:W3CDTF">2011-06-23T08:47:21Z</dcterms:created>
  <dcterms:modified xsi:type="dcterms:W3CDTF">2016-10-31T11:23:08Z</dcterms:modified>
</cp:coreProperties>
</file>