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311" r:id="rId3"/>
    <p:sldId id="258" r:id="rId4"/>
    <p:sldId id="266" r:id="rId5"/>
    <p:sldId id="259" r:id="rId6"/>
    <p:sldId id="265" r:id="rId7"/>
    <p:sldId id="261" r:id="rId8"/>
    <p:sldId id="260" r:id="rId9"/>
    <p:sldId id="263" r:id="rId10"/>
    <p:sldId id="269" r:id="rId11"/>
    <p:sldId id="262" r:id="rId12"/>
    <p:sldId id="264" r:id="rId13"/>
    <p:sldId id="270" r:id="rId14"/>
    <p:sldId id="267" r:id="rId15"/>
    <p:sldId id="275" r:id="rId16"/>
    <p:sldId id="271" r:id="rId17"/>
    <p:sldId id="272" r:id="rId18"/>
    <p:sldId id="273" r:id="rId19"/>
    <p:sldId id="274" r:id="rId20"/>
    <p:sldId id="310" r:id="rId21"/>
    <p:sldId id="268" r:id="rId22"/>
    <p:sldId id="276" r:id="rId23"/>
    <p:sldId id="277" r:id="rId24"/>
    <p:sldId id="278" r:id="rId25"/>
    <p:sldId id="279" r:id="rId26"/>
    <p:sldId id="280" r:id="rId27"/>
    <p:sldId id="281" r:id="rId28"/>
    <p:sldId id="284" r:id="rId29"/>
    <p:sldId id="283" r:id="rId30"/>
    <p:sldId id="282" r:id="rId31"/>
    <p:sldId id="285" r:id="rId32"/>
    <p:sldId id="287" r:id="rId33"/>
    <p:sldId id="288" r:id="rId34"/>
    <p:sldId id="289" r:id="rId35"/>
    <p:sldId id="313" r:id="rId36"/>
    <p:sldId id="291" r:id="rId37"/>
    <p:sldId id="312" r:id="rId38"/>
    <p:sldId id="309" r:id="rId39"/>
    <p:sldId id="292" r:id="rId40"/>
    <p:sldId id="293" r:id="rId41"/>
    <p:sldId id="304" r:id="rId42"/>
    <p:sldId id="294" r:id="rId43"/>
    <p:sldId id="308" r:id="rId44"/>
    <p:sldId id="307" r:id="rId45"/>
    <p:sldId id="295" r:id="rId46"/>
    <p:sldId id="300" r:id="rId47"/>
    <p:sldId id="296" r:id="rId48"/>
    <p:sldId id="298" r:id="rId49"/>
    <p:sldId id="299" r:id="rId50"/>
    <p:sldId id="301" r:id="rId51"/>
    <p:sldId id="305" r:id="rId52"/>
    <p:sldId id="303" r:id="rId53"/>
    <p:sldId id="302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12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6005-0608-44D5-94D7-2DA1B30B8EDC}" type="datetimeFigureOut">
              <a:rPr lang="en-GB" smtClean="0"/>
              <a:pPr/>
              <a:t>25/10/2016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E0C9-3434-4970-A81C-9A45F538C5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49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6005-0608-44D5-94D7-2DA1B30B8EDC}" type="datetimeFigureOut">
              <a:rPr lang="en-GB" smtClean="0"/>
              <a:pPr/>
              <a:t>25/10/2016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E0C9-3434-4970-A81C-9A45F538C5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383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6005-0608-44D5-94D7-2DA1B30B8EDC}" type="datetimeFigureOut">
              <a:rPr lang="en-GB" smtClean="0"/>
              <a:pPr/>
              <a:t>25/10/2016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E0C9-3434-4970-A81C-9A45F538C5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111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AE52C-07CD-4544-9B2B-C2E6BAA944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285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6005-0608-44D5-94D7-2DA1B30B8EDC}" type="datetimeFigureOut">
              <a:rPr lang="en-GB" smtClean="0"/>
              <a:pPr/>
              <a:t>25/10/2016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E0C9-3434-4970-A81C-9A45F538C5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77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6005-0608-44D5-94D7-2DA1B30B8EDC}" type="datetimeFigureOut">
              <a:rPr lang="en-GB" smtClean="0"/>
              <a:pPr/>
              <a:t>25/10/2016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E0C9-3434-4970-A81C-9A45F538C5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314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6005-0608-44D5-94D7-2DA1B30B8EDC}" type="datetimeFigureOut">
              <a:rPr lang="en-GB" smtClean="0"/>
              <a:pPr/>
              <a:t>25/10/2016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E0C9-3434-4970-A81C-9A45F538C5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904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6005-0608-44D5-94D7-2DA1B30B8EDC}" type="datetimeFigureOut">
              <a:rPr lang="en-GB" smtClean="0"/>
              <a:pPr/>
              <a:t>25/10/2016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E0C9-3434-4970-A81C-9A45F538C5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067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6005-0608-44D5-94D7-2DA1B30B8EDC}" type="datetimeFigureOut">
              <a:rPr lang="en-GB" smtClean="0"/>
              <a:pPr/>
              <a:t>25/10/2016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E0C9-3434-4970-A81C-9A45F538C5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037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6005-0608-44D5-94D7-2DA1B30B8EDC}" type="datetimeFigureOut">
              <a:rPr lang="en-GB" smtClean="0"/>
              <a:pPr/>
              <a:t>25/10/2016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E0C9-3434-4970-A81C-9A45F538C5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293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6005-0608-44D5-94D7-2DA1B30B8EDC}" type="datetimeFigureOut">
              <a:rPr lang="en-GB" smtClean="0"/>
              <a:pPr/>
              <a:t>25/10/2016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E0C9-3434-4970-A81C-9A45F538C5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864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6005-0608-44D5-94D7-2DA1B30B8EDC}" type="datetimeFigureOut">
              <a:rPr lang="en-GB" smtClean="0"/>
              <a:pPr/>
              <a:t>25/10/2016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EE0C9-3434-4970-A81C-9A45F538C5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626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F6005-0608-44D5-94D7-2DA1B30B8EDC}" type="datetimeFigureOut">
              <a:rPr lang="en-GB" smtClean="0"/>
              <a:pPr/>
              <a:t>25/10/2016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EE0C9-3434-4970-A81C-9A45F538C5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892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0262" y="691444"/>
            <a:ext cx="5810352" cy="1566174"/>
          </a:xfrm>
        </p:spPr>
        <p:txBody>
          <a:bodyPr>
            <a:normAutofit/>
          </a:bodyPr>
          <a:lstStyle/>
          <a:p>
            <a:r>
              <a:rPr lang="en-GB" dirty="0"/>
              <a:t>Cancer treatment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3765" y="4435958"/>
            <a:ext cx="6518635" cy="1202841"/>
          </a:xfrm>
        </p:spPr>
        <p:txBody>
          <a:bodyPr/>
          <a:lstStyle/>
          <a:p>
            <a:r>
              <a:rPr lang="en-GB" dirty="0"/>
              <a:t>Gresham College 2016</a:t>
            </a:r>
          </a:p>
          <a:p>
            <a:r>
              <a:rPr lang="en-GB" dirty="0"/>
              <a:t>Christopher Whitty</a:t>
            </a:r>
          </a:p>
        </p:txBody>
      </p:sp>
      <p:pic>
        <p:nvPicPr>
          <p:cNvPr id="26628" name="Picture 4" descr="http://ctu.lshtm.ac.uk/images/Lshtm_new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0648" y="5386783"/>
            <a:ext cx="1811090" cy="95168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688" y="2060445"/>
            <a:ext cx="285750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56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10 year survival: bowel cancer (L, 57%), melanoma (R, 90%) </a:t>
            </a:r>
            <a:r>
              <a:rPr lang="en-GB" sz="1800" i="1" dirty="0"/>
              <a:t>(CRUK)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9665" t="34725" r="41431" b="30251"/>
          <a:stretch/>
        </p:blipFill>
        <p:spPr>
          <a:xfrm>
            <a:off x="4484133" y="1659119"/>
            <a:ext cx="4593879" cy="4194926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9294" t="25182" r="42463" b="40376"/>
          <a:stretch/>
        </p:blipFill>
        <p:spPr>
          <a:xfrm>
            <a:off x="224769" y="1809946"/>
            <a:ext cx="4259363" cy="404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44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10 year survival: Hodgkin lymphoma (L 80%), leukaemia (R 46%). </a:t>
            </a:r>
            <a:r>
              <a:rPr lang="en-GB" sz="1800" i="1" dirty="0"/>
              <a:t>(CRCUK)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0001" t="37216" r="42603" b="28342"/>
          <a:stretch/>
        </p:blipFill>
        <p:spPr>
          <a:xfrm>
            <a:off x="4601497" y="2271252"/>
            <a:ext cx="4178709" cy="3578942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9527" t="48421" r="42229" b="15893"/>
          <a:stretch/>
        </p:blipFill>
        <p:spPr>
          <a:xfrm>
            <a:off x="111153" y="2133601"/>
            <a:ext cx="4540128" cy="362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84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Lung cancer, 1 year (L, 32%) and 10 year (5%) survival. </a:t>
            </a:r>
            <a:r>
              <a:rPr lang="en-GB" sz="3200" dirty="0"/>
              <a:t>Almost 90% preventable. </a:t>
            </a:r>
            <a:r>
              <a:rPr lang="en-GB" sz="1800" i="1" dirty="0"/>
              <a:t>CRUK</a:t>
            </a:r>
            <a:endParaRPr lang="en-GB" sz="1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0228" t="27671" r="43162" b="38240"/>
          <a:stretch/>
        </p:blipFill>
        <p:spPr>
          <a:xfrm>
            <a:off x="274054" y="2111604"/>
            <a:ext cx="4193736" cy="3403076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0091" t="31406" r="42365" b="33737"/>
          <a:stretch/>
        </p:blipFill>
        <p:spPr>
          <a:xfrm>
            <a:off x="4539229" y="2111604"/>
            <a:ext cx="4364420" cy="348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98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Changes in 10 year survival 1971 to 2011 </a:t>
            </a:r>
            <a:r>
              <a:rPr lang="en-GB" sz="1800" i="1" dirty="0"/>
              <a:t>(CRUK)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581" t="35396" r="38401" b="20146"/>
          <a:stretch/>
        </p:blipFill>
        <p:spPr>
          <a:xfrm>
            <a:off x="1442301" y="1274951"/>
            <a:ext cx="5844619" cy="546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32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Cancers: UK mortality</a:t>
            </a:r>
            <a:br>
              <a:rPr lang="en-GB" sz="2800" dirty="0"/>
            </a:br>
            <a:r>
              <a:rPr lang="en-GB" sz="1800" i="1" dirty="0"/>
              <a:t>(CRUK 2014: males)</a:t>
            </a:r>
          </a:p>
        </p:txBody>
      </p:sp>
      <p:pic>
        <p:nvPicPr>
          <p:cNvPr id="6" name="Content Placeholder 5" descr="mort_10common_male_png.pn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b="537"/>
          <a:stretch/>
        </p:blipFill>
        <p:spPr>
          <a:xfrm>
            <a:off x="4676884" y="1600202"/>
            <a:ext cx="4316288" cy="4857159"/>
          </a:xfr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Overall mortality a combination of incidence (how common) and survival.</a:t>
            </a:r>
          </a:p>
          <a:p>
            <a:r>
              <a:rPr lang="en-GB" sz="2800" dirty="0"/>
              <a:t>The key difficulty in cancer is </a:t>
            </a:r>
            <a:r>
              <a:rPr lang="en-GB" sz="2800" dirty="0">
                <a:solidFill>
                  <a:srgbClr val="0070C0"/>
                </a:solidFill>
              </a:rPr>
              <a:t>removing, killing or controlling the cancer </a:t>
            </a:r>
            <a:r>
              <a:rPr lang="en-GB" sz="2800" dirty="0"/>
              <a:t>whilst </a:t>
            </a:r>
            <a:r>
              <a:rPr lang="en-GB" sz="2800" dirty="0">
                <a:solidFill>
                  <a:srgbClr val="FF0000"/>
                </a:solidFill>
              </a:rPr>
              <a:t>minimising damage </a:t>
            </a:r>
            <a:r>
              <a:rPr lang="en-GB" sz="2800" dirty="0"/>
              <a:t>to the person whose cancer it is.</a:t>
            </a:r>
          </a:p>
          <a:p>
            <a:endParaRPr lang="en-GB" sz="28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1523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Early diagnosis is key to good outcome in most treatable cancers.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9994" t="35556" r="42229" b="30832"/>
          <a:stretch/>
        </p:blipFill>
        <p:spPr>
          <a:xfrm>
            <a:off x="255921" y="1828801"/>
            <a:ext cx="4279416" cy="3657600"/>
          </a:xfrm>
          <a:prstGeom prst="rect">
            <a:avLst/>
          </a:prstGeom>
        </p:spPr>
      </p:pic>
      <p:pic>
        <p:nvPicPr>
          <p:cNvPr id="1026" name="Picture 2" descr="http://www.thecolorectalinstitute.com/wp-content/uploads/2012/02/bigstock_Colon_cancer_1802579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55043"/>
            <a:ext cx="4381164" cy="335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48693" y="5844619"/>
            <a:ext cx="2526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The Colorectal Institute</a:t>
            </a:r>
            <a:r>
              <a:rPr lang="en-GB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5844619"/>
            <a:ext cx="3700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Anglia Cancer Network, 2002-2006 and CRUK. 5 year relative survival.</a:t>
            </a:r>
          </a:p>
        </p:txBody>
      </p:sp>
    </p:spTree>
    <p:extLst>
      <p:ext uri="{BB962C8B-B14F-4D97-AF65-F5344CB8AC3E}">
        <p14:creationId xmlns:p14="http://schemas.microsoft.com/office/powerpoint/2010/main" val="3400842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X-rays revolutionised diagnosis and treatment of cancer.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6699" y="1600201"/>
            <a:ext cx="4202797" cy="4202797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52347" y="1569564"/>
            <a:ext cx="4233434" cy="42334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23387" y="605390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i="1" dirty="0"/>
              <a:t>Courtesy Prof Frank Gaillard, Radiopaedia.org</a:t>
            </a:r>
          </a:p>
        </p:txBody>
      </p:sp>
    </p:spTree>
    <p:extLst>
      <p:ext uri="{BB962C8B-B14F-4D97-AF65-F5344CB8AC3E}">
        <p14:creationId xmlns:p14="http://schemas.microsoft.com/office/powerpoint/2010/main" val="167226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CT, then MRI have allowed successively earlier and more precise diagnosis.</a:t>
            </a:r>
          </a:p>
        </p:txBody>
      </p:sp>
      <p:sp>
        <p:nvSpPr>
          <p:cNvPr id="7" name="Rectangle 6"/>
          <p:cNvSpPr/>
          <p:nvPr/>
        </p:nvSpPr>
        <p:spPr>
          <a:xfrm>
            <a:off x="1885361" y="6142406"/>
            <a:ext cx="57974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/>
              <a:t>Courtesy of Dr Hani Al Salam, Radiopaedia.org. CT L, MRI R of same tumour in a man (</a:t>
            </a:r>
            <a:r>
              <a:rPr lang="en-GB" i="1" dirty="0" err="1"/>
              <a:t>neuroectodermal</a:t>
            </a:r>
            <a:r>
              <a:rPr lang="en-GB" i="1" dirty="0"/>
              <a:t> tumour).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7253" t="11064" r="15056" b="12609"/>
          <a:stretch/>
        </p:blipFill>
        <p:spPr>
          <a:xfrm>
            <a:off x="4893411" y="2033361"/>
            <a:ext cx="3413593" cy="3849120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2255" t="11064" r="12818"/>
          <a:stretch/>
        </p:blipFill>
        <p:spPr>
          <a:xfrm>
            <a:off x="735292" y="2033361"/>
            <a:ext cx="3242820" cy="38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07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Nuclear medicine.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7158" y="1417638"/>
            <a:ext cx="6213569" cy="44235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97084" y="600929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i="1" dirty="0"/>
              <a:t>Courtesy of Dr Dalia Ibrahim, Radiopaedia.org. FDG avid uptake, colon cancer in a man.</a:t>
            </a:r>
          </a:p>
        </p:txBody>
      </p:sp>
    </p:spTree>
    <p:extLst>
      <p:ext uri="{BB962C8B-B14F-4D97-AF65-F5344CB8AC3E}">
        <p14:creationId xmlns:p14="http://schemas.microsoft.com/office/powerpoint/2010/main" val="3616813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49708"/>
          </a:xfrm>
        </p:spPr>
        <p:txBody>
          <a:bodyPr>
            <a:normAutofit/>
          </a:bodyPr>
          <a:lstStyle/>
          <a:p>
            <a:r>
              <a:rPr lang="en-GB" dirty="0"/>
              <a:t>Endoscopy allows vision, biopsy, treatment. </a:t>
            </a:r>
            <a:br>
              <a:rPr lang="en-GB" dirty="0"/>
            </a:br>
            <a:r>
              <a:rPr lang="en-GB" dirty="0"/>
              <a:t>Colonoscopy (colon), gastroscopy (stomach), bronchoscopy (lung), cystoscopy (bladder).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223" y="2808444"/>
            <a:ext cx="8432277" cy="33011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18614" y="6030283"/>
            <a:ext cx="4157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Gilo1969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2067775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‘You have cancer’.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815306"/>
            <a:ext cx="6096000" cy="40957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19513" y="6419654"/>
            <a:ext cx="3063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Edvard</a:t>
            </a:r>
            <a:r>
              <a:rPr lang="en-GB" i="1" dirty="0"/>
              <a:t> Munch</a:t>
            </a:r>
          </a:p>
        </p:txBody>
      </p:sp>
    </p:spTree>
    <p:extLst>
      <p:ext uri="{BB962C8B-B14F-4D97-AF65-F5344CB8AC3E}">
        <p14:creationId xmlns:p14="http://schemas.microsoft.com/office/powerpoint/2010/main" val="4124796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Better histological diagnosis.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17638"/>
            <a:ext cx="4040188" cy="986197"/>
          </a:xfrm>
        </p:spPr>
        <p:txBody>
          <a:bodyPr>
            <a:noAutofit/>
          </a:bodyPr>
          <a:lstStyle/>
          <a:p>
            <a:r>
              <a:rPr lang="en-GB" sz="2800" b="0" dirty="0"/>
              <a:t>H&amp;E histology, </a:t>
            </a:r>
          </a:p>
          <a:p>
            <a:r>
              <a:rPr lang="en-GB" sz="2800" b="0" dirty="0"/>
              <a:t>breast cancer.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638313"/>
            <a:ext cx="4040188" cy="3024412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901939" y="1565462"/>
            <a:ext cx="3987538" cy="777847"/>
          </a:xfrm>
        </p:spPr>
        <p:txBody>
          <a:bodyPr>
            <a:noAutofit/>
          </a:bodyPr>
          <a:lstStyle/>
          <a:p>
            <a:r>
              <a:rPr lang="en-GB" sz="2800" b="0" dirty="0"/>
              <a:t>IHC ER+. </a:t>
            </a:r>
          </a:p>
          <a:p>
            <a:r>
              <a:rPr lang="en-GB" sz="2800" b="0" dirty="0"/>
              <a:t>Hormone receptors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643682"/>
            <a:ext cx="4041775" cy="3013673"/>
          </a:xfrm>
          <a:prstGeom prst="rect">
            <a:avLst/>
          </a:prstGeom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48792" y="6199473"/>
            <a:ext cx="89179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Dr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Ala Enno Consultant 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Histopathologist</a:t>
            </a:r>
            <a:r>
              <a:rPr lang="en-US" altLang="en-US" i="1" dirty="0">
                <a:latin typeface="Arial" panose="020B0604020202020204" pitchFamily="34" charset="0"/>
              </a:rPr>
              <a:t>,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Liverpool Hospital. Cancer Council Australia </a:t>
            </a:r>
          </a:p>
        </p:txBody>
      </p:sp>
    </p:spTree>
    <p:extLst>
      <p:ext uri="{BB962C8B-B14F-4D97-AF65-F5344CB8AC3E}">
        <p14:creationId xmlns:p14="http://schemas.microsoft.com/office/powerpoint/2010/main" val="1031068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Surgery.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GB" sz="2800" dirty="0"/>
              <a:t>The earliest treatment for cancers- solid tumours which could be seen or felt.</a:t>
            </a:r>
          </a:p>
          <a:p>
            <a:r>
              <a:rPr lang="en-GB" sz="2800" dirty="0"/>
              <a:t>Cut the cancer out- still highly effective.</a:t>
            </a:r>
          </a:p>
          <a:p>
            <a:r>
              <a:rPr lang="en-GB" sz="2800" dirty="0"/>
              <a:t>Key enabling sciences:</a:t>
            </a:r>
          </a:p>
          <a:p>
            <a:pPr marL="0" indent="0">
              <a:buNone/>
            </a:pPr>
            <a:r>
              <a:rPr lang="en-GB" sz="2800" dirty="0"/>
              <a:t>Anaesthesia.</a:t>
            </a:r>
          </a:p>
          <a:p>
            <a:pPr marL="0" indent="0">
              <a:buNone/>
            </a:pPr>
            <a:r>
              <a:rPr lang="en-GB" sz="2800" dirty="0"/>
              <a:t>Antisepsis. </a:t>
            </a:r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495" y="1600200"/>
            <a:ext cx="3432009" cy="4525963"/>
          </a:xfrm>
        </p:spPr>
      </p:pic>
      <p:sp>
        <p:nvSpPr>
          <p:cNvPr id="6" name="TextBox 5"/>
          <p:cNvSpPr txBox="1"/>
          <p:nvPr/>
        </p:nvSpPr>
        <p:spPr>
          <a:xfrm>
            <a:off x="5135643" y="6211669"/>
            <a:ext cx="3063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Pancoast, 1846. Surgery for cancer of the tongue.</a:t>
            </a:r>
          </a:p>
        </p:txBody>
      </p:sp>
    </p:spTree>
    <p:extLst>
      <p:ext uri="{BB962C8B-B14F-4D97-AF65-F5344CB8AC3E}">
        <p14:creationId xmlns:p14="http://schemas.microsoft.com/office/powerpoint/2010/main" val="2608480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Surgery is steadily getting better.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527142"/>
            <a:ext cx="4463593" cy="5203596"/>
          </a:xfrm>
        </p:spPr>
        <p:txBody>
          <a:bodyPr>
            <a:normAutofit/>
          </a:bodyPr>
          <a:lstStyle/>
          <a:p>
            <a:r>
              <a:rPr lang="en-GB" sz="2800" dirty="0"/>
              <a:t>Concentration of expertise.</a:t>
            </a:r>
          </a:p>
          <a:p>
            <a:r>
              <a:rPr lang="en-GB" sz="2800" dirty="0"/>
              <a:t>Best combination of surgery, radiotherapy and chemotherapy.</a:t>
            </a:r>
          </a:p>
          <a:p>
            <a:r>
              <a:rPr lang="en-GB" sz="2800" dirty="0"/>
              <a:t>Endoscopic and ‘keyhole’ methods.</a:t>
            </a:r>
          </a:p>
          <a:p>
            <a:r>
              <a:rPr lang="en-GB" sz="2800" dirty="0"/>
              <a:t>Robot-assisted surgery.</a:t>
            </a:r>
          </a:p>
          <a:p>
            <a:r>
              <a:rPr lang="en-GB" sz="2800" dirty="0"/>
              <a:t>Either decrease cancer recurrence, or reduce unnecessary surgical damage, or both. </a:t>
            </a:r>
          </a:p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08691" y="2253005"/>
            <a:ext cx="3996774" cy="26112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59779" y="5495827"/>
            <a:ext cx="222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CRUK: robot-assisted prostate surgery</a:t>
            </a:r>
          </a:p>
        </p:txBody>
      </p:sp>
    </p:spTree>
    <p:extLst>
      <p:ext uri="{BB962C8B-B14F-4D97-AF65-F5344CB8AC3E}">
        <p14:creationId xmlns:p14="http://schemas.microsoft.com/office/powerpoint/2010/main" val="290492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Less surgery is often as good as more.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296944" y="1263192"/>
            <a:ext cx="4200443" cy="1178350"/>
          </a:xfrm>
        </p:spPr>
        <p:txBody>
          <a:bodyPr>
            <a:normAutofit fontScale="47500" lnSpcReduction="20000"/>
          </a:bodyPr>
          <a:lstStyle/>
          <a:p>
            <a:r>
              <a:rPr lang="en-GB" sz="5100" dirty="0"/>
              <a:t>Mastectomy v breast-conserving surgery for breast cancer over 27 years. </a:t>
            </a:r>
          </a:p>
          <a:p>
            <a:r>
              <a:rPr lang="en-GB" sz="2000" b="0" i="1" dirty="0" err="1"/>
              <a:t>Litiere</a:t>
            </a:r>
            <a:r>
              <a:rPr lang="en-GB" sz="2000" b="0" i="1" dirty="0"/>
              <a:t> et al Lancet 2012</a:t>
            </a:r>
            <a:r>
              <a:rPr lang="en-GB" sz="2000" dirty="0"/>
              <a:t>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6944" y="2820165"/>
            <a:ext cx="4040188" cy="2843356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497387" y="1263192"/>
            <a:ext cx="4467504" cy="1008668"/>
          </a:xfrm>
        </p:spPr>
        <p:txBody>
          <a:bodyPr>
            <a:normAutofit fontScale="85000" lnSpcReduction="20000"/>
          </a:bodyPr>
          <a:lstStyle/>
          <a:p>
            <a:r>
              <a:rPr lang="en-GB" sz="2800" dirty="0"/>
              <a:t>Prostatectomy v radiotherapy v active watching, prostate cancer over 10 years</a:t>
            </a:r>
            <a:r>
              <a:rPr lang="en-GB" sz="3100" dirty="0"/>
              <a:t>. </a:t>
            </a:r>
            <a:r>
              <a:rPr lang="en-GB" sz="1600" b="0" i="1" dirty="0" err="1"/>
              <a:t>Hamdy</a:t>
            </a:r>
            <a:r>
              <a:rPr lang="en-GB" sz="1600" b="0" i="1" dirty="0"/>
              <a:t> et al NEJM 2016.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23616" t="32250" r="57675" b="43712"/>
          <a:stretch/>
        </p:blipFill>
        <p:spPr>
          <a:xfrm>
            <a:off x="4645026" y="2618663"/>
            <a:ext cx="4212995" cy="304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670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 example of apparently simple advances.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29939" y="1417638"/>
            <a:ext cx="5429838" cy="5313100"/>
          </a:xfrm>
        </p:spPr>
        <p:txBody>
          <a:bodyPr>
            <a:normAutofit/>
          </a:bodyPr>
          <a:lstStyle/>
          <a:p>
            <a:r>
              <a:rPr lang="en-GB" sz="2800" dirty="0"/>
              <a:t>Sentinel node sampling in breast cancer, melanoma.</a:t>
            </a:r>
          </a:p>
          <a:p>
            <a:r>
              <a:rPr lang="en-GB" sz="2800" dirty="0"/>
              <a:t>Radioactive tracer and dye injected into the tumour.</a:t>
            </a:r>
          </a:p>
          <a:p>
            <a:r>
              <a:rPr lang="en-GB" sz="2800" dirty="0"/>
              <a:t>Nodes sampled and examined to assess need for further operation.</a:t>
            </a:r>
          </a:p>
          <a:p>
            <a:r>
              <a:rPr lang="en-GB" sz="2800" dirty="0"/>
              <a:t>Recently further refined for breast: RD-100i OSNA test for cytokeratin‑19 (CK19) gene (NICE).</a:t>
            </a:r>
          </a:p>
          <a:p>
            <a:r>
              <a:rPr lang="en-GB" sz="2800" dirty="0"/>
              <a:t>45 minutes so can be done during the operation. </a:t>
            </a:r>
          </a:p>
          <a:p>
            <a:endParaRPr lang="en-GB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55268"/>
          <a:stretch/>
        </p:blipFill>
        <p:spPr>
          <a:xfrm>
            <a:off x="6129386" y="1617212"/>
            <a:ext cx="2373591" cy="42450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26709" y="6174557"/>
            <a:ext cx="2760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Aboutcancer.com. ADAM.</a:t>
            </a:r>
          </a:p>
        </p:txBody>
      </p:sp>
    </p:spTree>
    <p:extLst>
      <p:ext uri="{BB962C8B-B14F-4D97-AF65-F5344CB8AC3E}">
        <p14:creationId xmlns:p14="http://schemas.microsoft.com/office/powerpoint/2010/main" val="1449978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second form of treatment developed was radiotherapy. Engineering steadily improved it.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218" y="1600202"/>
            <a:ext cx="5410986" cy="5257798"/>
          </a:xfrm>
        </p:spPr>
        <p:txBody>
          <a:bodyPr>
            <a:normAutofit lnSpcReduction="10000"/>
          </a:bodyPr>
          <a:lstStyle/>
          <a:p>
            <a:r>
              <a:rPr lang="en-GB" sz="2800" dirty="0"/>
              <a:t>First used in 1896. Initially a single massive dose of X-rays.</a:t>
            </a:r>
          </a:p>
          <a:p>
            <a:r>
              <a:rPr lang="en-GB" sz="2800" dirty="0"/>
              <a:t>1920s fractionated (many dose) radiotherapy as effective, fewer side effects.</a:t>
            </a:r>
          </a:p>
          <a:p>
            <a:r>
              <a:rPr lang="en-GB" sz="2800" dirty="0"/>
              <a:t>By 1950s much more powerful linear accelerators.</a:t>
            </a:r>
          </a:p>
          <a:p>
            <a:r>
              <a:rPr lang="en-GB" sz="2800" dirty="0"/>
              <a:t>Stronger X-rays (gamma rays) penetrate further, damage skin less.</a:t>
            </a:r>
          </a:p>
          <a:p>
            <a:r>
              <a:rPr lang="en-GB" sz="2800" dirty="0"/>
              <a:t>Beam became more focussed so less collateral damage. </a:t>
            </a:r>
          </a:p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69204" y="2276864"/>
            <a:ext cx="3240753" cy="28418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97105" y="5740923"/>
            <a:ext cx="2469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Radiotherapy 1915</a:t>
            </a:r>
          </a:p>
        </p:txBody>
      </p:sp>
    </p:spTree>
    <p:extLst>
      <p:ext uri="{BB962C8B-B14F-4D97-AF65-F5344CB8AC3E}">
        <p14:creationId xmlns:p14="http://schemas.microsoft.com/office/powerpoint/2010/main" val="41083656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Uses of radiotherapy now.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9938" y="1417638"/>
            <a:ext cx="4242062" cy="4893193"/>
          </a:xfrm>
        </p:spPr>
        <p:txBody>
          <a:bodyPr>
            <a:normAutofit/>
          </a:bodyPr>
          <a:lstStyle/>
          <a:p>
            <a:r>
              <a:rPr lang="en-GB" sz="2800" dirty="0"/>
              <a:t>Stand-alone cancer treatment.</a:t>
            </a:r>
          </a:p>
          <a:p>
            <a:r>
              <a:rPr lang="en-GB" sz="2800" dirty="0"/>
              <a:t>To shrink cancers before surgery.</a:t>
            </a:r>
          </a:p>
          <a:p>
            <a:r>
              <a:rPr lang="en-GB" sz="2800" dirty="0"/>
              <a:t>To reduce the risk of a cancer coming back after surgery.</a:t>
            </a:r>
          </a:p>
          <a:p>
            <a:r>
              <a:rPr lang="en-GB" sz="2800" dirty="0"/>
              <a:t>With chemotherapy.</a:t>
            </a:r>
          </a:p>
          <a:p>
            <a:r>
              <a:rPr lang="en-GB" sz="2800" dirty="0"/>
              <a:t>To control symptoms and improve quality of life.</a:t>
            </a:r>
          </a:p>
          <a:p>
            <a:endParaRPr lang="en-GB" dirty="0"/>
          </a:p>
        </p:txBody>
      </p:sp>
      <p:pic>
        <p:nvPicPr>
          <p:cNvPr id="1026" name="Picture 2" descr="Image result for radiotherapy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03596" y="5941499"/>
            <a:ext cx="3280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Dina </a:t>
            </a:r>
            <a:r>
              <a:rPr lang="en-GB" i="1" dirty="0" err="1"/>
              <a:t>Wakulchik</a:t>
            </a:r>
            <a:r>
              <a:rPr lang="en-GB" i="1" dirty="0"/>
              <a:t> </a:t>
            </a:r>
            <a:r>
              <a:rPr lang="en-GB" i="1" dirty="0" err="1"/>
              <a:t>WikiCommons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61502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basic principles of radiotherapy.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2"/>
            <a:ext cx="4265629" cy="4682417"/>
          </a:xfrm>
        </p:spPr>
        <p:txBody>
          <a:bodyPr>
            <a:normAutofit lnSpcReduction="10000"/>
          </a:bodyPr>
          <a:lstStyle/>
          <a:p>
            <a:r>
              <a:rPr lang="en-GB" sz="2800" dirty="0"/>
              <a:t>Radiation damages DNA (via free radicals).</a:t>
            </a:r>
          </a:p>
          <a:p>
            <a:endParaRPr lang="en-GB" sz="2800" dirty="0"/>
          </a:p>
          <a:p>
            <a:r>
              <a:rPr lang="en-GB" sz="2800" dirty="0"/>
              <a:t>Cancer cells more sensitive, less able to repair DNA.</a:t>
            </a:r>
          </a:p>
          <a:p>
            <a:endParaRPr lang="en-GB" sz="2800" dirty="0"/>
          </a:p>
          <a:p>
            <a:r>
              <a:rPr lang="en-GB" sz="2800" dirty="0"/>
              <a:t>Normal tissues less likely to die, more likely to recover.</a:t>
            </a:r>
          </a:p>
        </p:txBody>
      </p:sp>
      <p:pic>
        <p:nvPicPr>
          <p:cNvPr id="3074" name="Picture 2" descr="http://farm6.static.flickr.com/5163/5377197926_53df2a65be_o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6" r="11331" b="7529"/>
          <a:stretch/>
        </p:blipFill>
        <p:spPr bwMode="auto">
          <a:xfrm>
            <a:off x="5014498" y="1932495"/>
            <a:ext cx="3672301" cy="377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08570" y="5913287"/>
            <a:ext cx="1677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Btbuddies.org</a:t>
            </a:r>
          </a:p>
        </p:txBody>
      </p:sp>
    </p:spTree>
    <p:extLst>
      <p:ext uri="{BB962C8B-B14F-4D97-AF65-F5344CB8AC3E}">
        <p14:creationId xmlns:p14="http://schemas.microsoft.com/office/powerpoint/2010/main" val="3129103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Radiosensitivity</a:t>
            </a:r>
            <a:r>
              <a:rPr lang="en-GB" dirty="0"/>
              <a:t> and distribution.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87777"/>
            <a:ext cx="8356863" cy="543926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800" dirty="0" err="1">
                <a:solidFill>
                  <a:srgbClr val="C00000"/>
                </a:solidFill>
              </a:rPr>
              <a:t>Radiosensitivity</a:t>
            </a:r>
            <a:r>
              <a:rPr lang="en-GB" sz="2800" dirty="0">
                <a:solidFill>
                  <a:srgbClr val="C00000"/>
                </a:solidFill>
              </a:rPr>
              <a:t> varies.</a:t>
            </a:r>
          </a:p>
          <a:p>
            <a:r>
              <a:rPr lang="en-GB" sz="2800" dirty="0"/>
              <a:t>Bigger tumours less radiosensitive.</a:t>
            </a:r>
          </a:p>
          <a:p>
            <a:r>
              <a:rPr lang="en-GB" sz="2800" dirty="0"/>
              <a:t>Lymphomas, leukaemia, germ-cell tumours very radiosensitive.</a:t>
            </a:r>
          </a:p>
          <a:p>
            <a:r>
              <a:rPr lang="en-GB" sz="2800" dirty="0"/>
              <a:t>Some </a:t>
            </a:r>
            <a:r>
              <a:rPr lang="en-GB" sz="2800" dirty="0" err="1"/>
              <a:t>radioresistant</a:t>
            </a:r>
            <a:r>
              <a:rPr lang="en-GB" sz="2800" dirty="0"/>
              <a:t>: renal, melanoma.</a:t>
            </a:r>
          </a:p>
          <a:p>
            <a:r>
              <a:rPr lang="en-GB" sz="2800" dirty="0" err="1"/>
              <a:t>Radiosensitizing</a:t>
            </a:r>
            <a:r>
              <a:rPr lang="en-GB" sz="2800" dirty="0"/>
              <a:t> drugs such as Cisplatin, Nimorazole, Cetuximab.</a:t>
            </a:r>
          </a:p>
          <a:p>
            <a:endParaRPr lang="en-GB" sz="2800" dirty="0"/>
          </a:p>
          <a:p>
            <a:pPr marL="0" indent="0">
              <a:buNone/>
            </a:pPr>
            <a:r>
              <a:rPr lang="en-GB" sz="2800" dirty="0">
                <a:solidFill>
                  <a:srgbClr val="C00000"/>
                </a:solidFill>
              </a:rPr>
              <a:t>Distribution matters.</a:t>
            </a:r>
          </a:p>
          <a:p>
            <a:r>
              <a:rPr lang="en-GB" sz="2800" dirty="0"/>
              <a:t>Some cancers (leukaemias for example) widely distributed.</a:t>
            </a:r>
          </a:p>
          <a:p>
            <a:r>
              <a:rPr lang="en-GB" sz="2800" dirty="0"/>
              <a:t>Widespread metastases.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61743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Radiation treatment planning.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800" dirty="0"/>
              <a:t>Now largely done by computer.</a:t>
            </a:r>
          </a:p>
          <a:p>
            <a:endParaRPr lang="en-GB" sz="2800" dirty="0"/>
          </a:p>
          <a:p>
            <a:r>
              <a:rPr lang="en-GB" sz="2800" dirty="0"/>
              <a:t>Usually based on CT scans.</a:t>
            </a:r>
          </a:p>
          <a:p>
            <a:endParaRPr lang="en-GB" sz="2800" dirty="0"/>
          </a:p>
          <a:p>
            <a:r>
              <a:rPr lang="en-GB" sz="2800" dirty="0"/>
              <a:t>Aims to get the optimal dose to the affected area, minimise it elsewhere.</a:t>
            </a:r>
          </a:p>
          <a:p>
            <a:endParaRPr lang="en-GB" dirty="0"/>
          </a:p>
        </p:txBody>
      </p:sp>
      <p:pic>
        <p:nvPicPr>
          <p:cNvPr id="4098" name="Picture 2" descr="https://upload.wikimedia.org/wikipedia/commons/c/ca/ONSM_Radiation_Treatmen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05" y="2064470"/>
            <a:ext cx="3358336" cy="352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51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Cancer: misunderstood in Sir Thomas Gresham’s lifetime, almost unmentionable until quite recently.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464134" cy="5017414"/>
          </a:xfrm>
        </p:spPr>
        <p:txBody>
          <a:bodyPr>
            <a:normAutofit lnSpcReduction="10000"/>
          </a:bodyPr>
          <a:lstStyle/>
          <a:p>
            <a:r>
              <a:rPr lang="en-GB" sz="2800" dirty="0"/>
              <a:t>Descriptions of cancer go back millennia.</a:t>
            </a:r>
          </a:p>
          <a:p>
            <a:r>
              <a:rPr lang="en-GB" sz="2800" dirty="0"/>
              <a:t>Around time of this College started it was thought contagious by experts such as Dr. </a:t>
            </a:r>
            <a:r>
              <a:rPr lang="en-GB" sz="2800" dirty="0" err="1"/>
              <a:t>Tulp</a:t>
            </a:r>
            <a:r>
              <a:rPr lang="en-GB" sz="2800" dirty="0"/>
              <a:t>.</a:t>
            </a:r>
          </a:p>
          <a:p>
            <a:r>
              <a:rPr lang="en-GB" sz="2800" dirty="0"/>
              <a:t>The Scottish surgeon John Hunter (d 1793):  If the tumour has not invaded nearby tissue and “moveable,” “There is no impropriety in removing it.”</a:t>
            </a:r>
          </a:p>
          <a:p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11891"/>
          <a:stretch/>
        </p:blipFill>
        <p:spPr>
          <a:xfrm>
            <a:off x="5062736" y="2136940"/>
            <a:ext cx="3765466" cy="32344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50730" y="5458120"/>
            <a:ext cx="3436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Rembrandt. The Anatomy lesson of Dr. </a:t>
            </a:r>
            <a:r>
              <a:rPr lang="en-GB" dirty="0" err="1"/>
              <a:t>Nicolaes</a:t>
            </a:r>
            <a:r>
              <a:rPr lang="en-GB" dirty="0"/>
              <a:t> </a:t>
            </a:r>
            <a:r>
              <a:rPr lang="en-GB" dirty="0" err="1"/>
              <a:t>Tulp</a:t>
            </a:r>
            <a:r>
              <a:rPr lang="en-GB" dirty="0"/>
              <a:t>. 1632.</a:t>
            </a:r>
          </a:p>
        </p:txBody>
      </p:sp>
    </p:spTree>
    <p:extLst>
      <p:ext uri="{BB962C8B-B14F-4D97-AF65-F5344CB8AC3E}">
        <p14:creationId xmlns:p14="http://schemas.microsoft.com/office/powerpoint/2010/main" val="29445233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Steadily increasing accuracy.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2548" y="1282045"/>
            <a:ext cx="4637988" cy="5486612"/>
          </a:xfrm>
        </p:spPr>
        <p:txBody>
          <a:bodyPr>
            <a:normAutofit lnSpcReduction="10000"/>
          </a:bodyPr>
          <a:lstStyle/>
          <a:p>
            <a:r>
              <a:rPr lang="en-GB" sz="2800" dirty="0"/>
              <a:t>Some technologies relatively simple, like moulds (masks) to ensure exact position.</a:t>
            </a:r>
          </a:p>
          <a:p>
            <a:pPr marL="0" indent="0">
              <a:buNone/>
            </a:pPr>
            <a:r>
              <a:rPr lang="en-GB" sz="2800" dirty="0"/>
              <a:t>Others technologically advanced such as:</a:t>
            </a:r>
          </a:p>
          <a:p>
            <a:r>
              <a:rPr lang="en-GB" sz="2800" dirty="0"/>
              <a:t>Proton beam therapy (R)</a:t>
            </a:r>
          </a:p>
          <a:p>
            <a:r>
              <a:rPr lang="en-GB" sz="2800" dirty="0"/>
              <a:t>Intensity modulated radiotherapy (L)</a:t>
            </a:r>
          </a:p>
          <a:p>
            <a:r>
              <a:rPr lang="en-GB" sz="2800" dirty="0"/>
              <a:t>Volumetric modulated arc radiotherapy (VMAT)</a:t>
            </a:r>
          </a:p>
          <a:p>
            <a:r>
              <a:rPr lang="en-GB" sz="2800" dirty="0"/>
              <a:t>Stereotactic body ablative radiotherapy (SABR)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968686" y="6399325"/>
            <a:ext cx="4845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Taheri-</a:t>
            </a:r>
            <a:r>
              <a:rPr lang="en-GB" i="1" dirty="0" err="1"/>
              <a:t>Kadkhoda</a:t>
            </a:r>
            <a:r>
              <a:rPr lang="en-GB" i="1" dirty="0"/>
              <a:t> </a:t>
            </a:r>
            <a:r>
              <a:rPr lang="en-GB" i="1" dirty="0" err="1"/>
              <a:t>WikimediaCommons</a:t>
            </a:r>
            <a:r>
              <a:rPr lang="en-GB" i="1" dirty="0"/>
              <a:t>, Poole NHS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498" y="3793289"/>
            <a:ext cx="3322222" cy="2369852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b="51102"/>
          <a:stretch/>
        </p:blipFill>
        <p:spPr>
          <a:xfrm>
            <a:off x="4899973" y="1600202"/>
            <a:ext cx="4038600" cy="201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595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about the side effects?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5443978" cy="4866586"/>
          </a:xfrm>
        </p:spPr>
        <p:txBody>
          <a:bodyPr>
            <a:normAutofit lnSpcReduction="10000"/>
          </a:bodyPr>
          <a:lstStyle/>
          <a:p>
            <a:r>
              <a:rPr lang="en-GB" sz="2800" dirty="0"/>
              <a:t>May be limited to temporary fatigue and local skin redness.</a:t>
            </a:r>
          </a:p>
          <a:p>
            <a:r>
              <a:rPr lang="en-GB" sz="2800" dirty="0"/>
              <a:t>Usually predictable and limited to the area being treated.</a:t>
            </a:r>
          </a:p>
          <a:p>
            <a:r>
              <a:rPr lang="en-GB" sz="2800" dirty="0"/>
              <a:t>So for example:</a:t>
            </a:r>
          </a:p>
          <a:p>
            <a:pPr marL="0" indent="0">
              <a:buNone/>
            </a:pPr>
            <a:r>
              <a:rPr lang="en-GB" sz="2800" dirty="0"/>
              <a:t> -nausea rare except for abdominal, brain or middle ear.</a:t>
            </a:r>
          </a:p>
          <a:p>
            <a:pPr marL="0" indent="0">
              <a:buNone/>
            </a:pPr>
            <a:r>
              <a:rPr lang="en-GB" sz="2800" dirty="0"/>
              <a:t>-dry mouth problematic in head and neck cancer.</a:t>
            </a:r>
          </a:p>
          <a:p>
            <a:pPr marL="0" indent="0">
              <a:buNone/>
            </a:pPr>
            <a:r>
              <a:rPr lang="en-GB" sz="2800" dirty="0"/>
              <a:t>-infertility after treatment for pelvic cancers.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400801" y="5568934"/>
            <a:ext cx="2564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PWT, cancer diary 14 days after radiotherapy.</a:t>
            </a:r>
          </a:p>
        </p:txBody>
      </p:sp>
      <p:pic>
        <p:nvPicPr>
          <p:cNvPr id="1026" name="Picture 2" descr="Photo  of  post radiotherapy neck burns 7days after treatment finished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22"/>
          <a:stretch/>
        </p:blipFill>
        <p:spPr bwMode="auto">
          <a:xfrm>
            <a:off x="6168501" y="2743200"/>
            <a:ext cx="2554911" cy="144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0860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Chemotherapy- from many routes.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499" y="1417638"/>
            <a:ext cx="5279010" cy="5303673"/>
          </a:xfrm>
        </p:spPr>
        <p:txBody>
          <a:bodyPr>
            <a:normAutofit lnSpcReduction="10000"/>
          </a:bodyPr>
          <a:lstStyle/>
          <a:p>
            <a:r>
              <a:rPr lang="en-GB" sz="2800" dirty="0"/>
              <a:t>Nitrogen mustards from mustard gas (1940s). Cyclophosphamide, </a:t>
            </a:r>
            <a:r>
              <a:rPr lang="en-GB" sz="2800" dirty="0" err="1"/>
              <a:t>chlorambucil</a:t>
            </a:r>
            <a:r>
              <a:rPr lang="en-GB" sz="2800" dirty="0"/>
              <a:t>.</a:t>
            </a:r>
          </a:p>
          <a:p>
            <a:r>
              <a:rPr lang="en-GB" sz="2800" dirty="0" err="1"/>
              <a:t>Antifolates</a:t>
            </a:r>
            <a:r>
              <a:rPr lang="en-GB" sz="2800" dirty="0"/>
              <a:t>, after discovery of folate in pregnancy in India 1930s. Methotrexate. </a:t>
            </a:r>
          </a:p>
          <a:p>
            <a:r>
              <a:rPr lang="en-GB" sz="2800" dirty="0"/>
              <a:t>Alkaloids looking for anti-diabetic drugs. Vincristine, vinblastine. From plants.</a:t>
            </a:r>
          </a:p>
          <a:p>
            <a:r>
              <a:rPr lang="en-GB" sz="2800" dirty="0"/>
              <a:t>Cisplatin. An accident of the effects of electrical fields in bacteria.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26" name="Picture 2" descr="Catharanthus roseus24 08 2012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625" y="4044099"/>
            <a:ext cx="2545575" cy="175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65509" y="6202837"/>
            <a:ext cx="2696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Madagascar periwinkle</a:t>
            </a:r>
          </a:p>
        </p:txBody>
      </p:sp>
      <p:pic>
        <p:nvPicPr>
          <p:cNvPr id="1028" name="Picture 4" descr="https://encrypted-tbn3.gstatic.com/images?q=tbn:ANd9GcQuthdi3epapAiooYSFnAPfEpUwYZsSibZbdWKJYqkJOcxg4UaPA21gVF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625" y="1983507"/>
            <a:ext cx="2545575" cy="147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341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Cytotoxic chemotherapy mechanisms.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800" dirty="0"/>
              <a:t>The basic mechanisms of chemotherapy simple.</a:t>
            </a:r>
          </a:p>
          <a:p>
            <a:r>
              <a:rPr lang="en-GB" sz="2800" dirty="0"/>
              <a:t>Kill any cell that is dividing- cancer cells more sensitive and slower to recover.</a:t>
            </a:r>
          </a:p>
          <a:p>
            <a:r>
              <a:rPr lang="en-GB" sz="2800" dirty="0"/>
              <a:t>Good effect depends on the cancer. Rapidly dividing = more effective.</a:t>
            </a:r>
          </a:p>
        </p:txBody>
      </p:sp>
      <p:pic>
        <p:nvPicPr>
          <p:cNvPr id="2050" name="Picture 2" descr="https://upload.wikimedia.org/wikipedia/commons/2/2f/Screenshot_at_2013-08-16_14_52_30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2139886"/>
            <a:ext cx="4392105" cy="358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1694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Many mechanisms of chemotherapy.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498" y="1178352"/>
            <a:ext cx="5262865" cy="5580668"/>
          </a:xfrm>
        </p:spPr>
        <p:txBody>
          <a:bodyPr>
            <a:noAutofit/>
          </a:bodyPr>
          <a:lstStyle/>
          <a:p>
            <a:r>
              <a:rPr lang="en-GB" sz="2800" dirty="0"/>
              <a:t>Alkylating agents like cyclophosphamide damage DNA. </a:t>
            </a:r>
          </a:p>
          <a:p>
            <a:r>
              <a:rPr lang="en-GB" sz="2800" dirty="0"/>
              <a:t>Antimetabolites like methotrexate interfere with synthesis of DNA, RNA.</a:t>
            </a:r>
          </a:p>
          <a:p>
            <a:r>
              <a:rPr lang="en-GB" sz="2800" dirty="0" err="1"/>
              <a:t>Antitumour</a:t>
            </a:r>
            <a:r>
              <a:rPr lang="en-GB" sz="2800" dirty="0"/>
              <a:t> antibiotics like doxorubicin attack enzymes which assist in DNA replication.</a:t>
            </a:r>
          </a:p>
          <a:p>
            <a:r>
              <a:rPr lang="en-GB" sz="2800" dirty="0"/>
              <a:t>Mitotic inhibitors like vinblastine stop cancer cells making copies of themselves </a:t>
            </a:r>
            <a:r>
              <a:rPr lang="en-GB" sz="2800" dirty="0" err="1"/>
              <a:t>eg</a:t>
            </a:r>
            <a:r>
              <a:rPr lang="en-GB" sz="2800" dirty="0"/>
              <a:t> via microtubule system.</a:t>
            </a:r>
          </a:p>
        </p:txBody>
      </p:sp>
      <p:pic>
        <p:nvPicPr>
          <p:cNvPr id="1026" name="Picture 2" descr="Diagram showing how new genes are made for new cell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364" y="1875934"/>
            <a:ext cx="3310813" cy="417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4975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Combinations.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2"/>
            <a:ext cx="4501155" cy="4894866"/>
          </a:xfrm>
        </p:spPr>
        <p:txBody>
          <a:bodyPr>
            <a:noAutofit/>
          </a:bodyPr>
          <a:lstStyle/>
          <a:p>
            <a:r>
              <a:rPr lang="en-GB" sz="2800" dirty="0"/>
              <a:t>Different chemotherapy agents used in combination.</a:t>
            </a:r>
          </a:p>
          <a:p>
            <a:r>
              <a:rPr lang="en-GB" sz="2800" dirty="0"/>
              <a:t>To get the best balance between effect and toxicity.</a:t>
            </a:r>
          </a:p>
          <a:p>
            <a:r>
              <a:rPr lang="en-GB" sz="2800" dirty="0"/>
              <a:t>Reduce impact of resistance.</a:t>
            </a:r>
          </a:p>
          <a:p>
            <a:r>
              <a:rPr lang="en-GB" sz="2800" dirty="0"/>
              <a:t>Chemo in combination with surgery and radiotherapy.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58355" y="2196445"/>
            <a:ext cx="3682005" cy="27763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18375" y="5505254"/>
            <a:ext cx="2856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Stewart L et al 1995 BMJ. Lung cancer meta-analysis.</a:t>
            </a:r>
          </a:p>
        </p:txBody>
      </p:sp>
    </p:spTree>
    <p:extLst>
      <p:ext uri="{BB962C8B-B14F-4D97-AF65-F5344CB8AC3E}">
        <p14:creationId xmlns:p14="http://schemas.microsoft.com/office/powerpoint/2010/main" val="39279839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Side effects.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Biggest impact on cells that are rapidly dividing: gut, hair follicles, mouth, skin, bone marrow.</a:t>
            </a:r>
          </a:p>
          <a:p>
            <a:endParaRPr lang="en-GB" sz="2800" dirty="0"/>
          </a:p>
          <a:p>
            <a:r>
              <a:rPr lang="en-GB" sz="2800" dirty="0"/>
              <a:t>Nausea, vomiting swallowing.</a:t>
            </a:r>
          </a:p>
          <a:p>
            <a:r>
              <a:rPr lang="en-GB" sz="2800" dirty="0"/>
              <a:t>Hair loss.</a:t>
            </a:r>
          </a:p>
          <a:p>
            <a:r>
              <a:rPr lang="en-GB" sz="2800" dirty="0"/>
              <a:t>Immune system.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4723" t="30162" r="24859" b="17968"/>
          <a:stretch/>
        </p:blipFill>
        <p:spPr>
          <a:xfrm>
            <a:off x="4986778" y="2677212"/>
            <a:ext cx="3762875" cy="21775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4152" y="5575366"/>
            <a:ext cx="2714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Macmillan Cancer Support</a:t>
            </a:r>
          </a:p>
        </p:txBody>
      </p:sp>
    </p:spTree>
    <p:extLst>
      <p:ext uri="{BB962C8B-B14F-4D97-AF65-F5344CB8AC3E}">
        <p14:creationId xmlns:p14="http://schemas.microsoft.com/office/powerpoint/2010/main" val="20975500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Stem cell and bone marrow transplants.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499" y="1417638"/>
            <a:ext cx="4251489" cy="5020869"/>
          </a:xfrm>
        </p:spPr>
        <p:txBody>
          <a:bodyPr>
            <a:normAutofit lnSpcReduction="10000"/>
          </a:bodyPr>
          <a:lstStyle/>
          <a:p>
            <a:r>
              <a:rPr lang="en-GB" sz="2800" dirty="0"/>
              <a:t>Some leukaemias, lymphomas and myeloma will be widespread in bone marrow.</a:t>
            </a:r>
          </a:p>
          <a:p>
            <a:r>
              <a:rPr lang="en-GB" sz="2800" dirty="0"/>
              <a:t>Therefore need total body irradiation or chemotherapy.</a:t>
            </a:r>
          </a:p>
          <a:p>
            <a:r>
              <a:rPr lang="en-GB" sz="2800" dirty="0"/>
              <a:t>This will kill cancer but also healthy bone marrow cells. </a:t>
            </a:r>
          </a:p>
          <a:p>
            <a:r>
              <a:rPr lang="en-GB" sz="2800" dirty="0"/>
              <a:t>Need stem cells or bone marrow transplant.</a:t>
            </a:r>
          </a:p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38750" y="1720056"/>
            <a:ext cx="2857500" cy="4286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9080" y="6318151"/>
            <a:ext cx="1112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CRUK</a:t>
            </a:r>
          </a:p>
        </p:txBody>
      </p:sp>
    </p:spTree>
    <p:extLst>
      <p:ext uri="{BB962C8B-B14F-4D97-AF65-F5344CB8AC3E}">
        <p14:creationId xmlns:p14="http://schemas.microsoft.com/office/powerpoint/2010/main" val="2693089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Targeted treatments: small molecules.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256" y="1417637"/>
            <a:ext cx="5044477" cy="5440363"/>
          </a:xfrm>
        </p:spPr>
        <p:txBody>
          <a:bodyPr>
            <a:normAutofit/>
          </a:bodyPr>
          <a:lstStyle/>
          <a:p>
            <a:r>
              <a:rPr lang="en-GB" sz="2800" dirty="0"/>
              <a:t>Small molecules target processes in the cancer cell.</a:t>
            </a:r>
          </a:p>
          <a:p>
            <a:r>
              <a:rPr lang="en-GB" sz="2800" dirty="0"/>
              <a:t>A leading example is the tyrosine-kinase inhibitor imatinib (</a:t>
            </a:r>
            <a:r>
              <a:rPr lang="en-GB" sz="2800" dirty="0" err="1"/>
              <a:t>Gleevec</a:t>
            </a:r>
            <a:r>
              <a:rPr lang="en-GB" sz="2800" dirty="0"/>
              <a:t>).</a:t>
            </a:r>
          </a:p>
          <a:p>
            <a:r>
              <a:rPr lang="en-GB" sz="2800" dirty="0"/>
              <a:t>Philadelphia-chromosome positive CML leukaemia. </a:t>
            </a:r>
          </a:p>
          <a:p>
            <a:r>
              <a:rPr lang="en-GB" sz="2800" dirty="0"/>
              <a:t>Inhibits (blocks) </a:t>
            </a:r>
            <a:r>
              <a:rPr lang="en-GB" sz="2800" i="1" dirty="0" err="1"/>
              <a:t>bcr-abl</a:t>
            </a:r>
            <a:r>
              <a:rPr lang="en-GB" sz="2800" dirty="0"/>
              <a:t> protein.</a:t>
            </a:r>
          </a:p>
          <a:p>
            <a:r>
              <a:rPr lang="en-GB" sz="2800" dirty="0"/>
              <a:t>Overall survival now 85%.</a:t>
            </a:r>
          </a:p>
          <a:p>
            <a:r>
              <a:rPr lang="en-GB" sz="2800" dirty="0"/>
              <a:t>May require lifelong treatment.</a:t>
            </a:r>
          </a:p>
          <a:p>
            <a:r>
              <a:rPr lang="en-GB" sz="2800" dirty="0"/>
              <a:t>Cost has been a major issue. </a:t>
            </a:r>
          </a:p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0055" t="23937" r="46333" b="33322"/>
          <a:stretch/>
        </p:blipFill>
        <p:spPr>
          <a:xfrm>
            <a:off x="5164518" y="3643976"/>
            <a:ext cx="3720245" cy="26610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2841" r="39381" b="30710"/>
          <a:stretch/>
        </p:blipFill>
        <p:spPr>
          <a:xfrm>
            <a:off x="5402696" y="1539559"/>
            <a:ext cx="3243887" cy="16991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50352" y="6304987"/>
            <a:ext cx="2936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O’Brien S et al 2003 NEJM</a:t>
            </a:r>
          </a:p>
        </p:txBody>
      </p:sp>
    </p:spTree>
    <p:extLst>
      <p:ext uri="{BB962C8B-B14F-4D97-AF65-F5344CB8AC3E}">
        <p14:creationId xmlns:p14="http://schemas.microsoft.com/office/powerpoint/2010/main" val="19816099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Hormonal treatments in breast, prostate, ovarian cancer.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524" y="1338607"/>
            <a:ext cx="4694548" cy="5519394"/>
          </a:xfrm>
        </p:spPr>
        <p:txBody>
          <a:bodyPr>
            <a:normAutofit lnSpcReduction="10000"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Tamoxifen:</a:t>
            </a:r>
            <a:r>
              <a:rPr lang="en-GB" sz="2800" dirty="0"/>
              <a:t> anti-oestrogen developed as an (unsuccessful) morning after contraceptive.</a:t>
            </a:r>
          </a:p>
          <a:p>
            <a:r>
              <a:rPr lang="en-GB" sz="2800" dirty="0"/>
              <a:t>5 years tamoxifen reduces recurrence and mortality in oestrogen receptor + (ER+) women.</a:t>
            </a:r>
          </a:p>
          <a:p>
            <a:r>
              <a:rPr lang="en-GB" sz="2800" dirty="0"/>
              <a:t>10 years better than 5 (15 probably no better than 10).</a:t>
            </a:r>
          </a:p>
          <a:p>
            <a:r>
              <a:rPr lang="en-GB" sz="2800" dirty="0"/>
              <a:t>Aromatase inhibitors better still (reduce by around 30%) in postmenopausal women. </a:t>
            </a:r>
          </a:p>
          <a:p>
            <a:endParaRPr lang="en-GB" dirty="0"/>
          </a:p>
        </p:txBody>
      </p:sp>
      <p:pic>
        <p:nvPicPr>
          <p:cNvPr id="1026" name="Picture 2" descr="Image result for atlas trial tamoxifen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" t="7367" r="47501" b="17533"/>
          <a:stretch/>
        </p:blipFill>
        <p:spPr bwMode="auto">
          <a:xfrm>
            <a:off x="4949072" y="2413260"/>
            <a:ext cx="4141473" cy="356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82326" y="6212264"/>
            <a:ext cx="1989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EBCTCG, Lancet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76548" y="1600201"/>
            <a:ext cx="3954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Tamoxifen 5 years recurrence </a:t>
            </a:r>
          </a:p>
        </p:txBody>
      </p:sp>
    </p:spTree>
    <p:extLst>
      <p:ext uri="{BB962C8B-B14F-4D97-AF65-F5344CB8AC3E}">
        <p14:creationId xmlns:p14="http://schemas.microsoft.com/office/powerpoint/2010/main" val="4073602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dirty="0"/>
              <a:t>Age-standardised mortality rates England and Wales </a:t>
            </a:r>
            <a:r>
              <a:rPr lang="en-GB" sz="2000" i="1" dirty="0"/>
              <a:t>(ONS 2014)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726" t="14951" r="21998" b="38910"/>
          <a:stretch>
            <a:fillRect/>
          </a:stretch>
        </p:blipFill>
        <p:spPr bwMode="auto">
          <a:xfrm>
            <a:off x="827584" y="1484784"/>
            <a:ext cx="7689958" cy="49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94499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Genetic targeting.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8793" y="1263192"/>
            <a:ext cx="4590852" cy="5099901"/>
          </a:xfrm>
        </p:spPr>
        <p:txBody>
          <a:bodyPr>
            <a:noAutofit/>
          </a:bodyPr>
          <a:lstStyle/>
          <a:p>
            <a:r>
              <a:rPr lang="en-GB" sz="2800" dirty="0"/>
              <a:t>Some very high-risk individuals for prophylactic treatment, </a:t>
            </a:r>
            <a:r>
              <a:rPr lang="en-GB" sz="2800" dirty="0" err="1"/>
              <a:t>eg</a:t>
            </a:r>
            <a:r>
              <a:rPr lang="en-GB" sz="2800" dirty="0"/>
              <a:t> BRCA1.</a:t>
            </a:r>
          </a:p>
          <a:p>
            <a:r>
              <a:rPr lang="en-GB" sz="2800" dirty="0"/>
              <a:t>Already some genetic markers guide treatment.</a:t>
            </a:r>
          </a:p>
          <a:p>
            <a:r>
              <a:rPr lang="en-GB" sz="2800" dirty="0"/>
              <a:t>Genetic makeup of cancers is likely to be increasingly important in personalised medicine.</a:t>
            </a:r>
          </a:p>
          <a:p>
            <a:r>
              <a:rPr lang="en-GB" sz="2800" dirty="0"/>
              <a:t>100,000 Genomes Project an example of new science.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35587" y="1526237"/>
            <a:ext cx="3463159" cy="2608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465" y="4600280"/>
            <a:ext cx="3436282" cy="135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6129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‘Breakthrough’ an easy headline but seldom realistic science.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252931"/>
            <a:ext cx="2808653" cy="3620042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b="10092"/>
          <a:stretch/>
        </p:blipFill>
        <p:spPr>
          <a:xfrm>
            <a:off x="5042447" y="3836710"/>
            <a:ext cx="2296702" cy="2648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1340" t="30069" r="40103" b="35323"/>
          <a:stretch/>
        </p:blipFill>
        <p:spPr>
          <a:xfrm>
            <a:off x="3921551" y="1565283"/>
            <a:ext cx="4562572" cy="182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768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Immunotherapy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7644" y="1253765"/>
            <a:ext cx="4703975" cy="5439266"/>
          </a:xfrm>
        </p:spPr>
        <p:txBody>
          <a:bodyPr>
            <a:normAutofit lnSpcReduction="10000"/>
          </a:bodyPr>
          <a:lstStyle/>
          <a:p>
            <a:r>
              <a:rPr lang="en-GB" sz="2800" dirty="0"/>
              <a:t>The immune system fights infection- it also attacks cancerous cells.</a:t>
            </a:r>
          </a:p>
          <a:p>
            <a:r>
              <a:rPr lang="en-GB" sz="2800" dirty="0"/>
              <a:t>By definition, cancer is in cells which have evaded this.</a:t>
            </a:r>
          </a:p>
          <a:p>
            <a:r>
              <a:rPr lang="en-GB" sz="2800" dirty="0"/>
              <a:t>If the immune system can be allowed, or trained, to identify cancer cells it will kill them. </a:t>
            </a:r>
          </a:p>
          <a:p>
            <a:r>
              <a:rPr lang="en-GB" sz="2800" dirty="0"/>
              <a:t>Antibodies have many uses.</a:t>
            </a:r>
          </a:p>
          <a:p>
            <a:r>
              <a:rPr lang="en-GB" sz="2800" dirty="0"/>
              <a:t>The most rapidly growing field in cancer treatment.</a:t>
            </a:r>
          </a:p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30857" y="1690857"/>
            <a:ext cx="3355943" cy="439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258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Antibody treatment to block receptors- already used.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5048055" cy="5130536"/>
          </a:xfrm>
        </p:spPr>
        <p:txBody>
          <a:bodyPr>
            <a:normAutofit fontScale="92500" lnSpcReduction="10000"/>
          </a:bodyPr>
          <a:lstStyle/>
          <a:p>
            <a:r>
              <a:rPr lang="en-GB" sz="2800" dirty="0"/>
              <a:t>HER2+ (human epidermal growth factor receptor 2). Overexpressed in  20-30% of breast cancers.</a:t>
            </a:r>
          </a:p>
          <a:p>
            <a:r>
              <a:rPr lang="en-GB" sz="2800" dirty="0"/>
              <a:t>HER2 promotes cell growth.</a:t>
            </a:r>
          </a:p>
          <a:p>
            <a:r>
              <a:rPr lang="en-GB" sz="2800" dirty="0"/>
              <a:t>Trastuzumab (Herceptin) monoclonal antibody blocks the receptor.</a:t>
            </a:r>
          </a:p>
          <a:p>
            <a:r>
              <a:rPr lang="en-GB" sz="2800" dirty="0">
                <a:solidFill>
                  <a:prstClr val="black"/>
                </a:solidFill>
              </a:rPr>
              <a:t>Trastuzumab reduces progression and improves survival in HER2+ breast cancer and some other cancers.</a:t>
            </a:r>
          </a:p>
          <a:p>
            <a:r>
              <a:rPr lang="en-GB" sz="2800" dirty="0">
                <a:solidFill>
                  <a:prstClr val="black"/>
                </a:solidFill>
              </a:rPr>
              <a:t>Resistance a problem.</a:t>
            </a:r>
          </a:p>
          <a:p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2892" t="26427" r="36530" b="19213"/>
          <a:stretch/>
        </p:blipFill>
        <p:spPr>
          <a:xfrm>
            <a:off x="5646656" y="2384981"/>
            <a:ext cx="3082565" cy="30825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21311" y="5967167"/>
            <a:ext cx="1545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Pharmacodia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7397184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Antibodies to deliver radiotherapy or chemotherapy.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2800" dirty="0"/>
              <a:t>Still relatively speculative.</a:t>
            </a:r>
          </a:p>
          <a:p>
            <a:endParaRPr lang="en-GB" sz="2800" dirty="0"/>
          </a:p>
          <a:p>
            <a:r>
              <a:rPr lang="en-GB" sz="2800" dirty="0"/>
              <a:t>Antibodies which recognise and lock onto cancer cell receptors.</a:t>
            </a:r>
          </a:p>
          <a:p>
            <a:endParaRPr lang="en-GB" sz="2800" dirty="0"/>
          </a:p>
          <a:p>
            <a:r>
              <a:rPr lang="en-GB" sz="2800" dirty="0"/>
              <a:t>Carry drugs or radiotherapy.</a:t>
            </a:r>
          </a:p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1295" t="51740" r="41198" b="23362"/>
          <a:stretch/>
        </p:blipFill>
        <p:spPr>
          <a:xfrm>
            <a:off x="5269582" y="2413262"/>
            <a:ext cx="3348973" cy="26791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44240" y="5941499"/>
            <a:ext cx="147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CRUK</a:t>
            </a:r>
          </a:p>
        </p:txBody>
      </p:sp>
    </p:spTree>
    <p:extLst>
      <p:ext uri="{BB962C8B-B14F-4D97-AF65-F5344CB8AC3E}">
        <p14:creationId xmlns:p14="http://schemas.microsoft.com/office/powerpoint/2010/main" val="7834947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Immune-checkpoint blockade.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951" y="1225485"/>
            <a:ext cx="4675694" cy="5429839"/>
          </a:xfrm>
        </p:spPr>
        <p:txBody>
          <a:bodyPr>
            <a:normAutofit lnSpcReduction="10000"/>
          </a:bodyPr>
          <a:lstStyle/>
          <a:p>
            <a:r>
              <a:rPr lang="en-GB" sz="2800" dirty="0"/>
              <a:t>Immune checkpoints protect healthy cells- and cancer cells.</a:t>
            </a:r>
          </a:p>
          <a:p>
            <a:r>
              <a:rPr lang="en-GB" sz="2800" dirty="0"/>
              <a:t>Blocking them takes the brakes off.</a:t>
            </a:r>
          </a:p>
          <a:p>
            <a:r>
              <a:rPr lang="en-GB" sz="2800" dirty="0"/>
              <a:t>Encouraging results for PD-1 monoclonal antibody to T cell receptors.</a:t>
            </a:r>
          </a:p>
          <a:p>
            <a:r>
              <a:rPr lang="en-GB" sz="2800" dirty="0"/>
              <a:t>Can have substantial effects in some cases and severe side effects in others. </a:t>
            </a:r>
          </a:p>
          <a:p>
            <a:r>
              <a:rPr lang="en-GB" sz="2800" dirty="0"/>
              <a:t>Might allow cancer vaccines to work?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1651" t="37283" r="40498" b="29133"/>
          <a:stretch/>
        </p:blipFill>
        <p:spPr>
          <a:xfrm>
            <a:off x="5023240" y="2799761"/>
            <a:ext cx="3820564" cy="15082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50730" y="4826524"/>
            <a:ext cx="343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Pembrolizumab in melanoma. BBC</a:t>
            </a:r>
          </a:p>
        </p:txBody>
      </p:sp>
    </p:spTree>
    <p:extLst>
      <p:ext uri="{BB962C8B-B14F-4D97-AF65-F5344CB8AC3E}">
        <p14:creationId xmlns:p14="http://schemas.microsoft.com/office/powerpoint/2010/main" val="23508036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drugs- cost.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29" y="1168924"/>
            <a:ext cx="5015060" cy="5689076"/>
          </a:xfrm>
        </p:spPr>
        <p:txBody>
          <a:bodyPr>
            <a:normAutofit/>
          </a:bodyPr>
          <a:lstStyle/>
          <a:p>
            <a:r>
              <a:rPr lang="en-GB" sz="2800" dirty="0"/>
              <a:t>Many new drugs currently target cancer as rescue therapy.</a:t>
            </a:r>
          </a:p>
          <a:p>
            <a:r>
              <a:rPr lang="en-GB" sz="2800" dirty="0"/>
              <a:t>Often extend life by months.</a:t>
            </a:r>
          </a:p>
          <a:p>
            <a:r>
              <a:rPr lang="en-GB" sz="2800" dirty="0"/>
              <a:t>Most are very expensive.</a:t>
            </a:r>
          </a:p>
          <a:p>
            <a:r>
              <a:rPr lang="en-GB" sz="2800" dirty="0"/>
              <a:t>For an individual and their family these months are often priceless.</a:t>
            </a:r>
          </a:p>
          <a:p>
            <a:r>
              <a:rPr lang="en-GB" sz="2800" dirty="0"/>
              <a:t>System-wide it will pose serious problems in health systems with fixed budgets like the NHS.</a:t>
            </a:r>
          </a:p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12140"/>
          <a:stretch/>
        </p:blipFill>
        <p:spPr>
          <a:xfrm>
            <a:off x="4959764" y="1649690"/>
            <a:ext cx="4184236" cy="35227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81047" y="5542961"/>
            <a:ext cx="3605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Howard et al. J. Econ. </a:t>
            </a:r>
            <a:r>
              <a:rPr lang="en-GB" i="1" dirty="0" err="1"/>
              <a:t>Persp</a:t>
            </a:r>
            <a:r>
              <a:rPr lang="en-GB" i="1" dirty="0"/>
              <a:t>. 2015, adapted by Fortune. US data.</a:t>
            </a:r>
          </a:p>
        </p:txBody>
      </p:sp>
    </p:spTree>
    <p:extLst>
      <p:ext uri="{BB962C8B-B14F-4D97-AF65-F5344CB8AC3E}">
        <p14:creationId xmlns:p14="http://schemas.microsoft.com/office/powerpoint/2010/main" val="35088384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Early diagnosis.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Much </a:t>
            </a:r>
            <a:r>
              <a:rPr lang="en-GB" sz="2800" dirty="0"/>
              <a:t>more important than new drugs which prolong life by a few months is early diagnosis.</a:t>
            </a:r>
          </a:p>
          <a:p>
            <a:r>
              <a:rPr lang="en-GB" sz="2800" dirty="0"/>
              <a:t>With early diagnosis chances of a quick, relatively simple cure massively increased.</a:t>
            </a:r>
          </a:p>
          <a:p>
            <a:r>
              <a:rPr lang="en-GB" sz="2800" dirty="0"/>
              <a:t>Addressing barriers to diagnosis essential.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882" r="2919"/>
          <a:stretch/>
        </p:blipFill>
        <p:spPr>
          <a:xfrm>
            <a:off x="4383465" y="2102177"/>
            <a:ext cx="4745304" cy="362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249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Screening: risk v benefit. Example breast.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5406272" cy="5440362"/>
          </a:xfrm>
        </p:spPr>
        <p:txBody>
          <a:bodyPr>
            <a:normAutofit lnSpcReduction="10000"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Benefit </a:t>
            </a:r>
            <a:r>
              <a:rPr lang="en-GB" sz="2800" dirty="0"/>
              <a:t>of breast screening catching early cancers.</a:t>
            </a:r>
          </a:p>
          <a:p>
            <a:r>
              <a:rPr lang="en-GB" sz="2800" dirty="0">
                <a:solidFill>
                  <a:srgbClr val="FF0000"/>
                </a:solidFill>
              </a:rPr>
              <a:t>Risks</a:t>
            </a:r>
            <a:r>
              <a:rPr lang="en-GB" sz="2800" dirty="0"/>
              <a:t>: </a:t>
            </a:r>
            <a:r>
              <a:rPr lang="en-GB" sz="2800" dirty="0" err="1"/>
              <a:t>overdiagnosis</a:t>
            </a:r>
            <a:r>
              <a:rPr lang="en-GB" sz="2800" dirty="0"/>
              <a:t>, over-treatment.</a:t>
            </a:r>
          </a:p>
          <a:p>
            <a:pPr marL="0" indent="0">
              <a:buNone/>
            </a:pPr>
            <a:r>
              <a:rPr lang="en-GB" sz="2800" dirty="0"/>
              <a:t>False negative.</a:t>
            </a:r>
          </a:p>
          <a:p>
            <a:pPr marL="0" indent="0">
              <a:buNone/>
            </a:pPr>
            <a:r>
              <a:rPr lang="en-GB" sz="2800" dirty="0"/>
              <a:t>The worry of procedure.</a:t>
            </a:r>
          </a:p>
          <a:p>
            <a:r>
              <a:rPr lang="en-GB" sz="2800" dirty="0"/>
              <a:t>In current breast cancer screening benefits thought greater than risks in those aged over 47 (NICE). </a:t>
            </a:r>
          </a:p>
          <a:p>
            <a:r>
              <a:rPr lang="en-GB" sz="2800" dirty="0"/>
              <a:t>In England breast cancer detected in 7.9 per 1000 women screened.</a:t>
            </a:r>
          </a:p>
          <a:p>
            <a:r>
              <a:rPr lang="en-GB" sz="2800" dirty="0"/>
              <a:t>Exact numbers not easy.</a:t>
            </a:r>
          </a:p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7170"/>
          <a:stretch/>
        </p:blipFill>
        <p:spPr>
          <a:xfrm>
            <a:off x="6300428" y="2203171"/>
            <a:ext cx="2259111" cy="31293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44243" y="5825765"/>
            <a:ext cx="2771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National Cancer Institute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49663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Screening: example prostate.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Current prostate cancer screening is with PSA blood test.</a:t>
            </a:r>
          </a:p>
          <a:p>
            <a:r>
              <a:rPr lang="en-GB" sz="2800" dirty="0"/>
              <a:t>Systematic review of 341,342 men in trials found relative risk 1 (no difference).</a:t>
            </a:r>
          </a:p>
          <a:p>
            <a:r>
              <a:rPr lang="en-GB" sz="2800" dirty="0"/>
              <a:t>Screening not worthwhile.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91"/>
          <a:stretch/>
        </p:blipFill>
        <p:spPr>
          <a:xfrm>
            <a:off x="5920033" y="1325228"/>
            <a:ext cx="2766767" cy="4132892"/>
          </a:xfrm>
        </p:spPr>
      </p:pic>
      <p:sp>
        <p:nvSpPr>
          <p:cNvPr id="6" name="TextBox 5"/>
          <p:cNvSpPr txBox="1"/>
          <p:nvPr/>
        </p:nvSpPr>
        <p:spPr>
          <a:xfrm>
            <a:off x="6334812" y="5756833"/>
            <a:ext cx="2351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Ilic</a:t>
            </a:r>
            <a:r>
              <a:rPr lang="en-GB" i="1" dirty="0"/>
              <a:t> et al 2013 Cochrane</a:t>
            </a:r>
          </a:p>
        </p:txBody>
      </p:sp>
    </p:spTree>
    <p:extLst>
      <p:ext uri="{BB962C8B-B14F-4D97-AF65-F5344CB8AC3E}">
        <p14:creationId xmlns:p14="http://schemas.microsoft.com/office/powerpoint/2010/main" val="3648809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This talk will consider: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Trends in cancer survival.</a:t>
            </a:r>
          </a:p>
          <a:p>
            <a:r>
              <a:rPr lang="en-GB" sz="2800" dirty="0"/>
              <a:t>Diagnosis.</a:t>
            </a:r>
          </a:p>
          <a:p>
            <a:r>
              <a:rPr lang="en-GB" sz="2800" dirty="0"/>
              <a:t>Surgery.</a:t>
            </a:r>
          </a:p>
          <a:p>
            <a:r>
              <a:rPr lang="en-GB" sz="2800" dirty="0"/>
              <a:t>Radiotherapy.</a:t>
            </a:r>
          </a:p>
          <a:p>
            <a:r>
              <a:rPr lang="en-GB" sz="2800" dirty="0"/>
              <a:t>Chemotherapy.</a:t>
            </a:r>
          </a:p>
          <a:p>
            <a:r>
              <a:rPr lang="en-GB" sz="2800" dirty="0"/>
              <a:t>Hormone therapy.</a:t>
            </a:r>
          </a:p>
          <a:p>
            <a:r>
              <a:rPr lang="en-GB" sz="2800" dirty="0"/>
              <a:t>Immunotherapy.</a:t>
            </a:r>
          </a:p>
          <a:p>
            <a:r>
              <a:rPr lang="en-GB" sz="2800" dirty="0"/>
              <a:t>Policy problems and the future.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2128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Palliative care.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191000" cy="4923146"/>
          </a:xfrm>
        </p:spPr>
        <p:txBody>
          <a:bodyPr>
            <a:normAutofit lnSpcReduction="10000"/>
          </a:bodyPr>
          <a:lstStyle/>
          <a:p>
            <a:r>
              <a:rPr lang="en-GB" sz="2800" dirty="0"/>
              <a:t>Most cancers are now cured or put into long term remission.</a:t>
            </a:r>
          </a:p>
          <a:p>
            <a:r>
              <a:rPr lang="en-GB" sz="2800" dirty="0"/>
              <a:t>Even these may have significant symptoms.</a:t>
            </a:r>
          </a:p>
          <a:p>
            <a:r>
              <a:rPr lang="en-GB" sz="2800" dirty="0"/>
              <a:t>Some cancers are incurable, all can have good palliative care.</a:t>
            </a:r>
          </a:p>
          <a:p>
            <a:r>
              <a:rPr lang="en-GB" sz="2800" dirty="0"/>
              <a:t>Minimising symptoms, maximising quality of life and dignity. </a:t>
            </a:r>
          </a:p>
        </p:txBody>
      </p:sp>
      <p:pic>
        <p:nvPicPr>
          <p:cNvPr id="5122" name="Picture 2" descr="/images/palliative_care_graphic_1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92"/>
          <a:stretch/>
        </p:blipFill>
        <p:spPr bwMode="auto">
          <a:xfrm>
            <a:off x="4565820" y="2102177"/>
            <a:ext cx="4431397" cy="249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52388" y="5241303"/>
            <a:ext cx="3134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/>
              <a:t>Milwaukee VA Palliative Care Program 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6489080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does the UK compare with the EU?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191000" cy="4555501"/>
          </a:xfrm>
        </p:spPr>
        <p:txBody>
          <a:bodyPr>
            <a:noAutofit/>
          </a:bodyPr>
          <a:lstStyle/>
          <a:p>
            <a:r>
              <a:rPr lang="en-GB" sz="2800" dirty="0"/>
              <a:t>Neither the best nor (despite headlines) the worst.</a:t>
            </a:r>
          </a:p>
          <a:p>
            <a:r>
              <a:rPr lang="en-GB" sz="2800" dirty="0"/>
              <a:t>Depends by cancer type, and comparisons difficult.</a:t>
            </a:r>
          </a:p>
          <a:p>
            <a:r>
              <a:rPr lang="en-GB" sz="2800" dirty="0"/>
              <a:t>Debates tend to be around availability of latest drugs.</a:t>
            </a:r>
          </a:p>
          <a:p>
            <a:r>
              <a:rPr lang="en-GB" sz="2800" dirty="0"/>
              <a:t>The real prize is early diagnosis.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525964"/>
            <a:ext cx="4038600" cy="45071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94169" y="6141481"/>
            <a:ext cx="3789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Gatta</a:t>
            </a:r>
            <a:r>
              <a:rPr lang="en-GB" dirty="0"/>
              <a:t> et al, Lancet Oncology 2014. Childhood cancers 2007. </a:t>
            </a:r>
          </a:p>
        </p:txBody>
      </p:sp>
    </p:spTree>
    <p:extLst>
      <p:ext uri="{BB962C8B-B14F-4D97-AF65-F5344CB8AC3E}">
        <p14:creationId xmlns:p14="http://schemas.microsoft.com/office/powerpoint/2010/main" val="16720103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remarkable improvements over the last 3 decades made up of multiple small steps.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20532" cy="4951427"/>
          </a:xfrm>
        </p:spPr>
        <p:txBody>
          <a:bodyPr>
            <a:normAutofit/>
          </a:bodyPr>
          <a:lstStyle/>
          <a:p>
            <a:r>
              <a:rPr lang="en-GB" sz="2800" dirty="0"/>
              <a:t>Breast cancer an example:</a:t>
            </a:r>
          </a:p>
          <a:p>
            <a:pPr marL="0" indent="0">
              <a:buNone/>
            </a:pPr>
            <a:r>
              <a:rPr lang="en-GB" sz="2800" dirty="0"/>
              <a:t>Better diagnosis.</a:t>
            </a:r>
          </a:p>
          <a:p>
            <a:pPr marL="0" indent="0">
              <a:buNone/>
            </a:pPr>
            <a:r>
              <a:rPr lang="en-GB" sz="2800" dirty="0"/>
              <a:t>Screening.</a:t>
            </a:r>
          </a:p>
          <a:p>
            <a:pPr marL="0" indent="0">
              <a:buNone/>
            </a:pPr>
            <a:r>
              <a:rPr lang="en-GB" sz="2800" dirty="0"/>
              <a:t>Surgical advances.</a:t>
            </a:r>
          </a:p>
          <a:p>
            <a:pPr marL="0" indent="0">
              <a:buNone/>
            </a:pPr>
            <a:r>
              <a:rPr lang="en-GB" sz="2800" dirty="0"/>
              <a:t>Better radiotherapy.</a:t>
            </a:r>
          </a:p>
          <a:p>
            <a:pPr marL="0" indent="0">
              <a:buNone/>
            </a:pPr>
            <a:r>
              <a:rPr lang="en-GB" sz="2800" dirty="0"/>
              <a:t>Chemotherapy advances.</a:t>
            </a:r>
          </a:p>
          <a:p>
            <a:pPr marL="0" indent="0">
              <a:buNone/>
            </a:pPr>
            <a:r>
              <a:rPr lang="en-GB" sz="2800" dirty="0"/>
              <a:t>Hormonal treatment.</a:t>
            </a:r>
          </a:p>
          <a:p>
            <a:pPr marL="0" indent="0">
              <a:buNone/>
            </a:pPr>
            <a:r>
              <a:rPr lang="en-GB" sz="2800" dirty="0"/>
              <a:t>Antibody treatment.</a:t>
            </a:r>
          </a:p>
          <a:p>
            <a:endParaRPr lang="en-GB" sz="2800" dirty="0"/>
          </a:p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-19" r="1"/>
          <a:stretch/>
        </p:blipFill>
        <p:spPr>
          <a:xfrm>
            <a:off x="4647414" y="1923967"/>
            <a:ext cx="4039386" cy="38784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77353" y="6080289"/>
            <a:ext cx="3384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 year survival for breast cancer.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769" y="3054063"/>
            <a:ext cx="2176461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466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Treatments for most cancers more effective and less harmful than popularly imagined.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331616" cy="4923146"/>
          </a:xfrm>
        </p:spPr>
        <p:txBody>
          <a:bodyPr>
            <a:normAutofit lnSpcReduction="10000"/>
          </a:bodyPr>
          <a:lstStyle/>
          <a:p>
            <a:r>
              <a:rPr lang="en-GB" sz="2800" dirty="0"/>
              <a:t>Have steadily improved over last 40 years.</a:t>
            </a:r>
          </a:p>
          <a:p>
            <a:r>
              <a:rPr lang="en-GB" sz="2800" dirty="0"/>
              <a:t>Will steadily improve in the next 40 years.</a:t>
            </a:r>
          </a:p>
          <a:p>
            <a:r>
              <a:rPr lang="en-GB" sz="2800" dirty="0"/>
              <a:t>Many cancers will become largely curable or chronic diseases like diabetes.</a:t>
            </a:r>
          </a:p>
          <a:p>
            <a:r>
              <a:rPr lang="en-GB" sz="2800" dirty="0"/>
              <a:t>Cancer treatment will never be easy.</a:t>
            </a:r>
          </a:p>
          <a:p>
            <a:r>
              <a:rPr lang="en-GB" sz="2800" dirty="0"/>
              <a:t>Prevention is way better than cure.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199" y="1762812"/>
            <a:ext cx="4231849" cy="43928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77353" y="6353666"/>
            <a:ext cx="390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Changes in 10 year survival 1971-2011</a:t>
            </a:r>
          </a:p>
        </p:txBody>
      </p:sp>
    </p:spTree>
    <p:extLst>
      <p:ext uri="{BB962C8B-B14F-4D97-AF65-F5344CB8AC3E}">
        <p14:creationId xmlns:p14="http://schemas.microsoft.com/office/powerpoint/2010/main" val="1100220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Autofit/>
          </a:bodyPr>
          <a:lstStyle/>
          <a:p>
            <a:r>
              <a:rPr lang="en-GB" sz="2800" b="1" dirty="0"/>
              <a:t>Ten leading causes of death in females, 2003-2013, England &amp; Wales </a:t>
            </a:r>
            <a:r>
              <a:rPr lang="en-GB" sz="1800" b="1" i="1" dirty="0"/>
              <a:t>(ONS)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23152" t="18701" r="19572" b="5499"/>
          <a:stretch>
            <a:fillRect/>
          </a:stretch>
        </p:blipFill>
        <p:spPr bwMode="auto">
          <a:xfrm>
            <a:off x="2062949" y="1417638"/>
            <a:ext cx="7005637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rrow: Right 2"/>
          <p:cNvSpPr/>
          <p:nvPr/>
        </p:nvSpPr>
        <p:spPr>
          <a:xfrm>
            <a:off x="1093509" y="2535811"/>
            <a:ext cx="639044" cy="258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639" y="2937322"/>
            <a:ext cx="729149" cy="344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170" y="3425133"/>
            <a:ext cx="670618" cy="31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392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1 year survival.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777" y="1263628"/>
            <a:ext cx="6859628" cy="526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29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2101" y="274638"/>
            <a:ext cx="8731643" cy="1143000"/>
          </a:xfrm>
        </p:spPr>
        <p:txBody>
          <a:bodyPr>
            <a:normAutofit/>
          </a:bodyPr>
          <a:lstStyle/>
          <a:p>
            <a:r>
              <a:rPr lang="en-GB" sz="3200" dirty="0"/>
              <a:t>10 year cancer survival, prostate (L) breast (R)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9801" t="25602" r="42638" b="37302"/>
          <a:stretch/>
        </p:blipFill>
        <p:spPr>
          <a:xfrm>
            <a:off x="0" y="1611985"/>
            <a:ext cx="4531982" cy="421378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1420" t="39340" r="41911" b="24387"/>
          <a:stretch/>
        </p:blipFill>
        <p:spPr>
          <a:xfrm>
            <a:off x="4531982" y="1696825"/>
            <a:ext cx="4301478" cy="412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57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10 year survival: testicular cancer (L, 98%), ovarian cancer (R, 35%; 70% at 1 year). </a:t>
            </a:r>
            <a:r>
              <a:rPr lang="en-GB" sz="1800" i="1" dirty="0"/>
              <a:t>(CRCUK)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0187" t="37420" r="41487" b="26560"/>
          <a:stretch/>
        </p:blipFill>
        <p:spPr>
          <a:xfrm>
            <a:off x="286500" y="1864753"/>
            <a:ext cx="4423152" cy="3405338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9626" t="29331" r="42858" b="33952"/>
          <a:stretch/>
        </p:blipFill>
        <p:spPr>
          <a:xfrm>
            <a:off x="4621660" y="1932496"/>
            <a:ext cx="4236147" cy="342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215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2592</TotalTime>
  <Words>2104</Words>
  <Application>Microsoft Office PowerPoint</Application>
  <PresentationFormat>On-screen Show (4:3)</PresentationFormat>
  <Paragraphs>266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Arial</vt:lpstr>
      <vt:lpstr>Calibri</vt:lpstr>
      <vt:lpstr>1_Office Theme</vt:lpstr>
      <vt:lpstr>Cancer treatment</vt:lpstr>
      <vt:lpstr>‘You have cancer’.</vt:lpstr>
      <vt:lpstr>Cancer: misunderstood in Sir Thomas Gresham’s lifetime, almost unmentionable until quite recently.</vt:lpstr>
      <vt:lpstr>Age-standardised mortality rates England and Wales (ONS 2014)</vt:lpstr>
      <vt:lpstr>This talk will consider: </vt:lpstr>
      <vt:lpstr>Ten leading causes of death in females, 2003-2013, England &amp; Wales (ONS)</vt:lpstr>
      <vt:lpstr>Current 1 year survival.</vt:lpstr>
      <vt:lpstr>10 year cancer survival, prostate (L) breast (R)</vt:lpstr>
      <vt:lpstr>10 year survival: testicular cancer (L, 98%), ovarian cancer (R, 35%; 70% at 1 year). (CRCUK)</vt:lpstr>
      <vt:lpstr>10 year survival: bowel cancer (L, 57%), melanoma (R, 90%) (CRUK)</vt:lpstr>
      <vt:lpstr>10 year survival: Hodgkin lymphoma (L 80%), leukaemia (R 46%). (CRCUK)</vt:lpstr>
      <vt:lpstr>Lung cancer, 1 year (L, 32%) and 10 year (5%) survival. Almost 90% preventable. CRUK</vt:lpstr>
      <vt:lpstr>Changes in 10 year survival 1971 to 2011 (CRUK)</vt:lpstr>
      <vt:lpstr>Cancers: UK mortality (CRUK 2014: males)</vt:lpstr>
      <vt:lpstr>Early diagnosis is key to good outcome in most treatable cancers. </vt:lpstr>
      <vt:lpstr>X-rays revolutionised diagnosis and treatment of cancer.</vt:lpstr>
      <vt:lpstr>CT, then MRI have allowed successively earlier and more precise diagnosis.</vt:lpstr>
      <vt:lpstr>Nuclear medicine.</vt:lpstr>
      <vt:lpstr>Endoscopy allows vision, biopsy, treatment.  Colonoscopy (colon), gastroscopy (stomach), bronchoscopy (lung), cystoscopy (bladder). </vt:lpstr>
      <vt:lpstr>Better histological diagnosis.</vt:lpstr>
      <vt:lpstr>Surgery.</vt:lpstr>
      <vt:lpstr>Surgery is steadily getting better.</vt:lpstr>
      <vt:lpstr>Less surgery is often as good as more.</vt:lpstr>
      <vt:lpstr>An example of apparently simple advances.</vt:lpstr>
      <vt:lpstr>The second form of treatment developed was radiotherapy. Engineering steadily improved it. </vt:lpstr>
      <vt:lpstr>Uses of radiotherapy now.</vt:lpstr>
      <vt:lpstr>The basic principles of radiotherapy.</vt:lpstr>
      <vt:lpstr>Radiosensitivity and distribution.</vt:lpstr>
      <vt:lpstr>Radiation treatment planning.</vt:lpstr>
      <vt:lpstr>Steadily increasing accuracy.</vt:lpstr>
      <vt:lpstr>How about the side effects?</vt:lpstr>
      <vt:lpstr>Chemotherapy- from many routes.</vt:lpstr>
      <vt:lpstr>Cytotoxic chemotherapy mechanisms.</vt:lpstr>
      <vt:lpstr>Many mechanisms of chemotherapy.</vt:lpstr>
      <vt:lpstr>Combinations.</vt:lpstr>
      <vt:lpstr>Side effects.</vt:lpstr>
      <vt:lpstr>Stem cell and bone marrow transplants.</vt:lpstr>
      <vt:lpstr>Targeted treatments: small molecules.</vt:lpstr>
      <vt:lpstr>Hormonal treatments in breast, prostate, ovarian cancer.</vt:lpstr>
      <vt:lpstr>Genetic targeting.</vt:lpstr>
      <vt:lpstr>‘Breakthrough’ an easy headline but seldom realistic science.</vt:lpstr>
      <vt:lpstr>Immunotherapy</vt:lpstr>
      <vt:lpstr>Antibody treatment to block receptors- already used. </vt:lpstr>
      <vt:lpstr>Antibodies to deliver radiotherapy or chemotherapy.</vt:lpstr>
      <vt:lpstr>Immune-checkpoint blockade.</vt:lpstr>
      <vt:lpstr>New drugs- cost.</vt:lpstr>
      <vt:lpstr>Early diagnosis.</vt:lpstr>
      <vt:lpstr>Screening: risk v benefit. Example breast.</vt:lpstr>
      <vt:lpstr>Screening: example prostate.</vt:lpstr>
      <vt:lpstr>Palliative care. </vt:lpstr>
      <vt:lpstr>How does the UK compare with the EU?</vt:lpstr>
      <vt:lpstr>The remarkable improvements over the last 3 decades made up of multiple small steps.</vt:lpstr>
      <vt:lpstr>Treatments for most cancers more effective and less harmful than popularly imagined.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Zika virus, Dengue and Yellow Fever mosquito.</dc:title>
  <dc:creator>chris whitty</dc:creator>
  <cp:lastModifiedBy>chris whitty</cp:lastModifiedBy>
  <cp:revision>179</cp:revision>
  <dcterms:created xsi:type="dcterms:W3CDTF">2016-08-29T19:07:14Z</dcterms:created>
  <dcterms:modified xsi:type="dcterms:W3CDTF">2016-10-25T07:03:54Z</dcterms:modified>
</cp:coreProperties>
</file>