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417" r:id="rId2"/>
    <p:sldId id="365" r:id="rId3"/>
    <p:sldId id="370" r:id="rId4"/>
    <p:sldId id="375" r:id="rId5"/>
    <p:sldId id="416" r:id="rId6"/>
    <p:sldId id="372" r:id="rId7"/>
    <p:sldId id="379" r:id="rId8"/>
    <p:sldId id="380" r:id="rId9"/>
    <p:sldId id="381" r:id="rId10"/>
    <p:sldId id="382" r:id="rId11"/>
    <p:sldId id="376" r:id="rId12"/>
    <p:sldId id="366" r:id="rId13"/>
    <p:sldId id="383" r:id="rId14"/>
    <p:sldId id="384" r:id="rId15"/>
    <p:sldId id="390" r:id="rId16"/>
    <p:sldId id="385" r:id="rId17"/>
    <p:sldId id="386" r:id="rId18"/>
    <p:sldId id="389"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3" r:id="rId41"/>
    <p:sldId id="412" r:id="rId42"/>
  </p:sldIdLst>
  <p:sldSz cx="9144000" cy="6858000" type="screen4x3"/>
  <p:notesSz cx="6881813" cy="100155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47" autoAdjust="0"/>
  </p:normalViewPr>
  <p:slideViewPr>
    <p:cSldViewPr>
      <p:cViewPr varScale="1">
        <p:scale>
          <a:sx n="103" d="100"/>
          <a:sy n="103" d="100"/>
        </p:scale>
        <p:origin x="-204" y="-84"/>
      </p:cViewPr>
      <p:guideLst>
        <p:guide orient="horz" pos="2160"/>
        <p:guide pos="2880"/>
      </p:guideLst>
    </p:cSldViewPr>
  </p:slideViewPr>
  <p:notesTextViewPr>
    <p:cViewPr>
      <p:scale>
        <a:sx n="1" d="1"/>
        <a:sy n="1" d="1"/>
      </p:scale>
      <p:origin x="0" y="0"/>
    </p:cViewPr>
  </p:notesTextViewPr>
  <p:sorterViewPr>
    <p:cViewPr>
      <p:scale>
        <a:sx n="100" d="100"/>
        <a:sy n="100" d="100"/>
      </p:scale>
      <p:origin x="0" y="100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500063"/>
          </a:xfrm>
          <a:prstGeom prst="rect">
            <a:avLst/>
          </a:prstGeom>
        </p:spPr>
        <p:txBody>
          <a:bodyPr vert="horz" lIns="96551" tIns="48276" rIns="96551" bIns="48276" rtlCol="0"/>
          <a:lstStyle>
            <a:lvl1pPr algn="l">
              <a:defRPr sz="1300"/>
            </a:lvl1pPr>
          </a:lstStyle>
          <a:p>
            <a:pPr>
              <a:defRPr/>
            </a:pPr>
            <a:endParaRPr lang="en-GB"/>
          </a:p>
        </p:txBody>
      </p:sp>
      <p:sp>
        <p:nvSpPr>
          <p:cNvPr id="3" name="Date Placeholder 2"/>
          <p:cNvSpPr>
            <a:spLocks noGrp="1"/>
          </p:cNvSpPr>
          <p:nvPr>
            <p:ph type="dt" sz="quarter" idx="1"/>
          </p:nvPr>
        </p:nvSpPr>
        <p:spPr>
          <a:xfrm>
            <a:off x="3897313" y="0"/>
            <a:ext cx="2982912" cy="500063"/>
          </a:xfrm>
          <a:prstGeom prst="rect">
            <a:avLst/>
          </a:prstGeom>
        </p:spPr>
        <p:txBody>
          <a:bodyPr vert="horz" lIns="96551" tIns="48276" rIns="96551" bIns="48276" rtlCol="0"/>
          <a:lstStyle>
            <a:lvl1pPr algn="r">
              <a:defRPr sz="1300"/>
            </a:lvl1pPr>
          </a:lstStyle>
          <a:p>
            <a:pPr>
              <a:defRPr/>
            </a:pPr>
            <a:fld id="{C288554C-AB9C-4113-9766-A92A52A74A29}" type="datetimeFigureOut">
              <a:rPr lang="en-GB"/>
              <a:pPr>
                <a:defRPr/>
              </a:pPr>
              <a:t>18/03/2013</a:t>
            </a:fld>
            <a:endParaRPr lang="en-GB"/>
          </a:p>
        </p:txBody>
      </p:sp>
      <p:sp>
        <p:nvSpPr>
          <p:cNvPr id="4" name="Footer Placeholder 3"/>
          <p:cNvSpPr>
            <a:spLocks noGrp="1"/>
          </p:cNvSpPr>
          <p:nvPr>
            <p:ph type="ftr" sz="quarter" idx="2"/>
          </p:nvPr>
        </p:nvSpPr>
        <p:spPr>
          <a:xfrm>
            <a:off x="0" y="9512300"/>
            <a:ext cx="2982913" cy="501650"/>
          </a:xfrm>
          <a:prstGeom prst="rect">
            <a:avLst/>
          </a:prstGeom>
        </p:spPr>
        <p:txBody>
          <a:bodyPr vert="horz" lIns="96551" tIns="48276" rIns="96551" bIns="48276" rtlCol="0" anchor="b"/>
          <a:lstStyle>
            <a:lvl1pPr algn="l">
              <a:defRPr sz="1300"/>
            </a:lvl1pPr>
          </a:lstStyle>
          <a:p>
            <a:pPr>
              <a:defRPr/>
            </a:pPr>
            <a:endParaRPr lang="en-GB"/>
          </a:p>
        </p:txBody>
      </p:sp>
      <p:sp>
        <p:nvSpPr>
          <p:cNvPr id="5" name="Slide Number Placeholder 4"/>
          <p:cNvSpPr>
            <a:spLocks noGrp="1"/>
          </p:cNvSpPr>
          <p:nvPr>
            <p:ph type="sldNum" sz="quarter" idx="3"/>
          </p:nvPr>
        </p:nvSpPr>
        <p:spPr>
          <a:xfrm>
            <a:off x="3897313" y="9512300"/>
            <a:ext cx="2982912" cy="501650"/>
          </a:xfrm>
          <a:prstGeom prst="rect">
            <a:avLst/>
          </a:prstGeom>
        </p:spPr>
        <p:txBody>
          <a:bodyPr vert="horz" lIns="96551" tIns="48276" rIns="96551" bIns="48276" rtlCol="0" anchor="b"/>
          <a:lstStyle>
            <a:lvl1pPr algn="r">
              <a:defRPr sz="1300"/>
            </a:lvl1pPr>
          </a:lstStyle>
          <a:p>
            <a:pPr>
              <a:defRPr/>
            </a:pPr>
            <a:fld id="{914B603A-446E-4F66-AF54-84AD02BEF148}"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500063"/>
          </a:xfrm>
          <a:prstGeom prst="rect">
            <a:avLst/>
          </a:prstGeom>
        </p:spPr>
        <p:txBody>
          <a:bodyPr vert="horz" lIns="96551" tIns="48276" rIns="96551" bIns="48276" rtlCol="0"/>
          <a:lstStyle>
            <a:lvl1pPr algn="l" fontAlgn="auto">
              <a:spcBef>
                <a:spcPts val="0"/>
              </a:spcBef>
              <a:spcAft>
                <a:spcPts val="0"/>
              </a:spcAft>
              <a:defRPr sz="1300">
                <a:latin typeface="+mn-lt"/>
                <a:cs typeface="+mn-cs"/>
              </a:defRPr>
            </a:lvl1pPr>
          </a:lstStyle>
          <a:p>
            <a:pPr>
              <a:defRPr/>
            </a:pPr>
            <a:endParaRPr lang="en-GB"/>
          </a:p>
        </p:txBody>
      </p:sp>
      <p:sp>
        <p:nvSpPr>
          <p:cNvPr id="3" name="Date Placeholder 2"/>
          <p:cNvSpPr>
            <a:spLocks noGrp="1"/>
          </p:cNvSpPr>
          <p:nvPr>
            <p:ph type="dt" idx="1"/>
          </p:nvPr>
        </p:nvSpPr>
        <p:spPr>
          <a:xfrm>
            <a:off x="3897313" y="0"/>
            <a:ext cx="2982912" cy="500063"/>
          </a:xfrm>
          <a:prstGeom prst="rect">
            <a:avLst/>
          </a:prstGeom>
        </p:spPr>
        <p:txBody>
          <a:bodyPr vert="horz" lIns="96551" tIns="48276" rIns="96551" bIns="48276" rtlCol="0"/>
          <a:lstStyle>
            <a:lvl1pPr algn="r" fontAlgn="auto">
              <a:spcBef>
                <a:spcPts val="0"/>
              </a:spcBef>
              <a:spcAft>
                <a:spcPts val="0"/>
              </a:spcAft>
              <a:defRPr sz="1300">
                <a:latin typeface="+mn-lt"/>
                <a:cs typeface="+mn-cs"/>
              </a:defRPr>
            </a:lvl1pPr>
          </a:lstStyle>
          <a:p>
            <a:pPr>
              <a:defRPr/>
            </a:pPr>
            <a:fld id="{5732FF76-D963-475C-87C4-E63CB8B76CC0}" type="datetimeFigureOut">
              <a:rPr lang="en-GB"/>
              <a:pPr>
                <a:defRPr/>
              </a:pPr>
              <a:t>18/03/2013</a:t>
            </a:fld>
            <a:endParaRPr lang="en-GB"/>
          </a:p>
        </p:txBody>
      </p:sp>
      <p:sp>
        <p:nvSpPr>
          <p:cNvPr id="4" name="Slide Image Placeholder 3"/>
          <p:cNvSpPr>
            <a:spLocks noGrp="1" noRot="1" noChangeAspect="1"/>
          </p:cNvSpPr>
          <p:nvPr>
            <p:ph type="sldImg" idx="2"/>
          </p:nvPr>
        </p:nvSpPr>
        <p:spPr>
          <a:xfrm>
            <a:off x="938213" y="750888"/>
            <a:ext cx="5006975" cy="3756025"/>
          </a:xfrm>
          <a:prstGeom prst="rect">
            <a:avLst/>
          </a:prstGeom>
          <a:noFill/>
          <a:ln w="12700">
            <a:solidFill>
              <a:prstClr val="black"/>
            </a:solidFill>
          </a:ln>
        </p:spPr>
        <p:txBody>
          <a:bodyPr vert="horz" lIns="96551" tIns="48276" rIns="96551" bIns="48276" rtlCol="0" anchor="ctr"/>
          <a:lstStyle/>
          <a:p>
            <a:pPr lvl="0"/>
            <a:endParaRPr lang="en-GB" noProof="0" smtClean="0"/>
          </a:p>
        </p:txBody>
      </p:sp>
      <p:sp>
        <p:nvSpPr>
          <p:cNvPr id="5" name="Notes Placeholder 4"/>
          <p:cNvSpPr>
            <a:spLocks noGrp="1"/>
          </p:cNvSpPr>
          <p:nvPr>
            <p:ph type="body" sz="quarter" idx="3"/>
          </p:nvPr>
        </p:nvSpPr>
        <p:spPr>
          <a:xfrm>
            <a:off x="688975" y="4757738"/>
            <a:ext cx="5505450" cy="4506912"/>
          </a:xfrm>
          <a:prstGeom prst="rect">
            <a:avLst/>
          </a:prstGeom>
        </p:spPr>
        <p:txBody>
          <a:bodyPr vert="horz" lIns="96551" tIns="48276" rIns="96551" bIns="4827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512300"/>
            <a:ext cx="2982913" cy="501650"/>
          </a:xfrm>
          <a:prstGeom prst="rect">
            <a:avLst/>
          </a:prstGeom>
        </p:spPr>
        <p:txBody>
          <a:bodyPr vert="horz" lIns="96551" tIns="48276" rIns="96551" bIns="48276" rtlCol="0" anchor="b"/>
          <a:lstStyle>
            <a:lvl1pPr algn="l" fontAlgn="auto">
              <a:spcBef>
                <a:spcPts val="0"/>
              </a:spcBef>
              <a:spcAft>
                <a:spcPts val="0"/>
              </a:spcAft>
              <a:defRPr sz="13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97313" y="9512300"/>
            <a:ext cx="2982912" cy="501650"/>
          </a:xfrm>
          <a:prstGeom prst="rect">
            <a:avLst/>
          </a:prstGeom>
        </p:spPr>
        <p:txBody>
          <a:bodyPr vert="horz" lIns="96551" tIns="48276" rIns="96551" bIns="48276" rtlCol="0" anchor="b"/>
          <a:lstStyle>
            <a:lvl1pPr algn="r" fontAlgn="auto">
              <a:spcBef>
                <a:spcPts val="0"/>
              </a:spcBef>
              <a:spcAft>
                <a:spcPts val="0"/>
              </a:spcAft>
              <a:defRPr sz="1300">
                <a:latin typeface="+mn-lt"/>
                <a:cs typeface="+mn-cs"/>
              </a:defRPr>
            </a:lvl1pPr>
          </a:lstStyle>
          <a:p>
            <a:pPr>
              <a:defRPr/>
            </a:pPr>
            <a:fld id="{7B2BAC04-1A0F-4915-9863-04168F41C632}"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EF2FF8-FB06-41C9-9EB5-9614C24EB2C7}" type="slidenum">
              <a:rPr lang="en-US" smtClean="0">
                <a:latin typeface="Arial" charset="0"/>
                <a:cs typeface="Arial" charset="0"/>
              </a:rPr>
              <a:pPr fontAlgn="base">
                <a:spcBef>
                  <a:spcPct val="0"/>
                </a:spcBef>
                <a:spcAft>
                  <a:spcPct val="0"/>
                </a:spcAft>
              </a:pPr>
              <a:t>19</a:t>
            </a:fld>
            <a:endParaRPr lang="en-US" smtClean="0">
              <a:latin typeface="Arial" charset="0"/>
              <a:cs typeface="Arial"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DEE0DC-D538-4781-B436-D1FE60EF6FB6}" type="slidenum">
              <a:rPr lang="en-US" smtClean="0">
                <a:latin typeface="Arial" charset="0"/>
                <a:cs typeface="Arial" charset="0"/>
              </a:rPr>
              <a:pPr fontAlgn="base">
                <a:spcBef>
                  <a:spcPct val="0"/>
                </a:spcBef>
                <a:spcAft>
                  <a:spcPct val="0"/>
                </a:spcAft>
              </a:pPr>
              <a:t>25</a:t>
            </a:fld>
            <a:endParaRPr lang="en-US" smtClean="0">
              <a:latin typeface="Arial" charset="0"/>
              <a:cs typeface="Arial" charset="0"/>
            </a:endParaRPr>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E330C2-AB19-40AE-90DA-E5B4AF60F11D}" type="slidenum">
              <a:rPr lang="en-US" smtClean="0">
                <a:latin typeface="Arial" charset="0"/>
                <a:cs typeface="Arial" charset="0"/>
              </a:rPr>
              <a:pPr fontAlgn="base">
                <a:spcBef>
                  <a:spcPct val="0"/>
                </a:spcBef>
                <a:spcAft>
                  <a:spcPct val="0"/>
                </a:spcAft>
              </a:pPr>
              <a:t>29</a:t>
            </a:fld>
            <a:endParaRPr lang="en-US" smtClean="0">
              <a:latin typeface="Arial" charset="0"/>
              <a:cs typeface="Arial"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AC15E0B9-52B1-4925-8C06-34CB6B9038AC}" type="slidenum">
              <a:rPr lang="en-GB" smtClean="0"/>
              <a:pPr>
                <a:defRPr/>
              </a:pPr>
              <a:t>35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C666447-7F03-43C9-9F50-B83BD23A48EA}" type="datetimeFigureOut">
              <a:rPr lang="en-GB"/>
              <a:pPr>
                <a:defRPr/>
              </a:pPr>
              <a:t>18/03/2013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C91D49B-16E7-47D2-AC38-FD1D6CCE7009}"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D23E39F-5387-4D40-B722-54FF3C3D5C96}" type="datetimeFigureOut">
              <a:rPr lang="en-GB"/>
              <a:pPr>
                <a:defRPr/>
              </a:pPr>
              <a:t>18/03/2013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7979D22-9D88-4645-9F28-98A05BD8DEE6}"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6BBF3A0-2651-49C9-ADAE-555E22CDF91B}" type="datetimeFigureOut">
              <a:rPr lang="en-GB"/>
              <a:pPr>
                <a:defRPr/>
              </a:pPr>
              <a:t>18/03/2013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85096B2-42EF-4EB1-A8E0-602734B75D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47A67F6-C758-49D6-AD6B-C0683F047BB5}" type="datetimeFigureOut">
              <a:rPr lang="en-GB"/>
              <a:pPr>
                <a:defRPr/>
              </a:pPr>
              <a:t>18/03/2013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67B70BF-B8DC-4BC6-9BAF-16AEE42E083D}"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FA4DB3-3CDD-49BC-B697-368CA5336B6D}" type="datetimeFigureOut">
              <a:rPr lang="en-GB"/>
              <a:pPr>
                <a:defRPr/>
              </a:pPr>
              <a:t>18/03/2013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12CDC56-B6DD-46E1-B69C-A09F1EEA1535}"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C650BCCD-30DD-4357-BE77-A23E738B37CF}" type="datetimeFigureOut">
              <a:rPr lang="en-GB"/>
              <a:pPr>
                <a:defRPr/>
              </a:pPr>
              <a:t>18/03/2013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68BB94E-0611-4A6F-83E0-90B5FB577BAB}"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84D17EEF-99A9-4CC7-98DB-B4868286D70B}" type="datetimeFigureOut">
              <a:rPr lang="en-GB"/>
              <a:pPr>
                <a:defRPr/>
              </a:pPr>
              <a:t>18/03/2013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B30CF5B0-84AA-41D9-B834-11F940CD7D5F}"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E97D0A1-7484-49D8-931E-887DE893A359}" type="datetimeFigureOut">
              <a:rPr lang="en-GB"/>
              <a:pPr>
                <a:defRPr/>
              </a:pPr>
              <a:t>18/03/2013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132DB74E-3510-42E1-88E2-35952E0B8254}"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43B9CB-4533-4AF2-A066-58C40F1C9C9A}" type="datetimeFigureOut">
              <a:rPr lang="en-GB"/>
              <a:pPr>
                <a:defRPr/>
              </a:pPr>
              <a:t>18/03/2013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3139DE9E-75AD-4AD8-81C7-3A828C40CEA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02A1A3-C60E-4A69-8F00-5A5A82EA0822}" type="datetimeFigureOut">
              <a:rPr lang="en-GB"/>
              <a:pPr>
                <a:defRPr/>
              </a:pPr>
              <a:t>18/03/2013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3C1C2B4-3CAA-4A65-9B71-AC8587906775}"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22ED0C-29CE-42C8-92AA-1F0C0223425A}" type="datetimeFigureOut">
              <a:rPr lang="en-GB"/>
              <a:pPr>
                <a:defRPr/>
              </a:pPr>
              <a:t>18/03/2013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5CB2149-3525-407E-B738-62A77CD06B6E}"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FEF97EA-0E49-46B3-A910-05A46EF6A8F5}" type="datetimeFigureOut">
              <a:rPr lang="en-GB"/>
              <a:pPr>
                <a:defRPr/>
              </a:pPr>
              <a:t>18/03/2013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96611A4-2176-458F-B682-F3209050826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ctrTitle" idx="4294967295"/>
          </p:nvPr>
        </p:nvSpPr>
        <p:spPr>
          <a:xfrm>
            <a:off x="685800" y="2133600"/>
            <a:ext cx="7772400" cy="1943100"/>
          </a:xfrm>
        </p:spPr>
        <p:txBody>
          <a:bodyPr/>
          <a:lstStyle/>
          <a:p>
            <a:pPr eaLnBrk="1" hangingPunct="1">
              <a:spcBef>
                <a:spcPts val="600"/>
              </a:spcBef>
              <a:spcAft>
                <a:spcPts val="600"/>
              </a:spcAft>
            </a:pPr>
            <a:r>
              <a:rPr lang="en-GB" sz="4900" smtClean="0">
                <a:latin typeface="Garamond" pitchFamily="18" charset="0"/>
              </a:rPr>
              <a:t>Shaping Modern Mathematics:</a:t>
            </a:r>
            <a:br>
              <a:rPr lang="en-GB" sz="4900" smtClean="0">
                <a:latin typeface="Garamond" pitchFamily="18" charset="0"/>
              </a:rPr>
            </a:br>
            <a:r>
              <a:rPr lang="en-GB" sz="4900" smtClean="0">
                <a:latin typeface="Garamond" pitchFamily="18" charset="0"/>
              </a:rPr>
              <a:t>Modelling the World</a:t>
            </a:r>
          </a:p>
        </p:txBody>
      </p:sp>
      <p:sp>
        <p:nvSpPr>
          <p:cNvPr id="61443" name="Subtitle 2"/>
          <p:cNvSpPr>
            <a:spLocks noGrp="1"/>
          </p:cNvSpPr>
          <p:nvPr>
            <p:ph type="subTitle" idx="4294967295"/>
          </p:nvPr>
        </p:nvSpPr>
        <p:spPr>
          <a:xfrm>
            <a:off x="1258888" y="4235450"/>
            <a:ext cx="6626225" cy="1857375"/>
          </a:xfrm>
        </p:spPr>
        <p:txBody>
          <a:bodyPr/>
          <a:lstStyle/>
          <a:p>
            <a:pPr marL="0" indent="0" algn="ctr" eaLnBrk="1" hangingPunct="1">
              <a:buFont typeface="Arial" charset="0"/>
              <a:buNone/>
            </a:pPr>
            <a:r>
              <a:rPr lang="en-GB" sz="4000" smtClean="0">
                <a:latin typeface="Garamond" pitchFamily="18" charset="0"/>
              </a:rPr>
              <a:t>Raymond Flood</a:t>
            </a:r>
          </a:p>
          <a:p>
            <a:pPr marL="0" indent="0" algn="ctr" eaLnBrk="1" hangingPunct="1">
              <a:buFont typeface="Arial" charset="0"/>
              <a:buNone/>
            </a:pPr>
            <a:r>
              <a:rPr lang="en-GB" sz="3500" smtClean="0">
                <a:latin typeface="Garamond" pitchFamily="18" charset="0"/>
              </a:rPr>
              <a:t>Gresham Professor of Geometry</a:t>
            </a:r>
          </a:p>
        </p:txBody>
      </p:sp>
      <p:pic>
        <p:nvPicPr>
          <p:cNvPr id="61444" name="Picture 2" descr="C:\Users\s.morrison\Documents\Crests and Logos\Gresham logo_CMYK.jpg"/>
          <p:cNvPicPr>
            <a:picLocks noChangeAspect="1" noChangeArrowheads="1"/>
          </p:cNvPicPr>
          <p:nvPr/>
        </p:nvPicPr>
        <p:blipFill>
          <a:blip r:embed="rId2"/>
          <a:srcRect/>
          <a:stretch>
            <a:fillRect/>
          </a:stretch>
        </p:blipFill>
        <p:spPr bwMode="auto">
          <a:xfrm>
            <a:off x="3138488" y="228600"/>
            <a:ext cx="2946400" cy="1774825"/>
          </a:xfrm>
          <a:prstGeom prst="rect">
            <a:avLst/>
          </a:prstGeom>
          <a:noFill/>
          <a:ln w="9525">
            <a:noFill/>
            <a:miter lim="800000"/>
            <a:headEnd/>
            <a:tailEnd/>
          </a:ln>
        </p:spPr>
      </p:pic>
      <p:pic>
        <p:nvPicPr>
          <p:cNvPr id="61445" name="Picture 6" descr="facebook_logo"/>
          <p:cNvPicPr>
            <a:picLocks noChangeAspect="1" noChangeArrowheads="1"/>
          </p:cNvPicPr>
          <p:nvPr/>
        </p:nvPicPr>
        <p:blipFill>
          <a:blip r:embed="rId3"/>
          <a:srcRect/>
          <a:stretch>
            <a:fillRect/>
          </a:stretch>
        </p:blipFill>
        <p:spPr bwMode="auto">
          <a:xfrm>
            <a:off x="7308850" y="6021388"/>
            <a:ext cx="576263" cy="576262"/>
          </a:xfrm>
          <a:prstGeom prst="rect">
            <a:avLst/>
          </a:prstGeom>
          <a:noFill/>
          <a:ln w="9525">
            <a:noFill/>
            <a:miter lim="800000"/>
            <a:headEnd/>
            <a:tailEnd/>
          </a:ln>
        </p:spPr>
      </p:pic>
      <p:pic>
        <p:nvPicPr>
          <p:cNvPr id="61446" name="Picture 9" descr="Twitter-Bird"/>
          <p:cNvPicPr>
            <a:picLocks noChangeAspect="1" noChangeArrowheads="1"/>
          </p:cNvPicPr>
          <p:nvPr/>
        </p:nvPicPr>
        <p:blipFill>
          <a:blip r:embed="rId4"/>
          <a:srcRect/>
          <a:stretch>
            <a:fillRect/>
          </a:stretch>
        </p:blipFill>
        <p:spPr bwMode="auto">
          <a:xfrm>
            <a:off x="1042988" y="6002338"/>
            <a:ext cx="827087" cy="603250"/>
          </a:xfrm>
          <a:prstGeom prst="rect">
            <a:avLst/>
          </a:prstGeom>
          <a:noFill/>
          <a:ln w="9525">
            <a:noFill/>
            <a:miter lim="800000"/>
            <a:headEnd/>
            <a:tailEnd/>
          </a:ln>
        </p:spPr>
      </p:pic>
      <p:sp>
        <p:nvSpPr>
          <p:cNvPr id="61447" name="Text Box 10"/>
          <p:cNvSpPr txBox="1">
            <a:spLocks noChangeArrowheads="1"/>
          </p:cNvSpPr>
          <p:nvPr/>
        </p:nvSpPr>
        <p:spPr bwMode="auto">
          <a:xfrm>
            <a:off x="2481263" y="5949950"/>
            <a:ext cx="4162425" cy="731838"/>
          </a:xfrm>
          <a:prstGeom prst="rect">
            <a:avLst/>
          </a:prstGeom>
          <a:noFill/>
          <a:ln w="9525">
            <a:noFill/>
            <a:miter lim="800000"/>
            <a:headEnd/>
            <a:tailEnd/>
          </a:ln>
        </p:spPr>
        <p:txBody>
          <a:bodyPr wrap="none">
            <a:spAutoFit/>
          </a:bodyPr>
          <a:lstStyle/>
          <a:p>
            <a:pPr algn="ctr"/>
            <a:r>
              <a:rPr lang="en-GB" sz="1200">
                <a:latin typeface="Garamond" pitchFamily="18" charset="0"/>
                <a:ea typeface="ＭＳ Ｐゴシック" pitchFamily="34" charset="-128"/>
              </a:rPr>
              <a:t>This lecture will soon be available on the Gresham College website,</a:t>
            </a:r>
          </a:p>
          <a:p>
            <a:pPr algn="ctr"/>
            <a:r>
              <a:rPr lang="en-GB" sz="1200">
                <a:latin typeface="Garamond" pitchFamily="18" charset="0"/>
                <a:ea typeface="ＭＳ Ｐゴシック" pitchFamily="34" charset="-128"/>
              </a:rPr>
              <a:t>where it will join our online archive of almost 1,500 lectures.</a:t>
            </a:r>
          </a:p>
          <a:p>
            <a:pPr algn="ctr"/>
            <a:r>
              <a:rPr lang="en-GB">
                <a:latin typeface="Garamond" pitchFamily="18" charset="0"/>
                <a:ea typeface="ＭＳ Ｐゴシック" pitchFamily="34" charset="-128"/>
              </a:rPr>
              <a:t>www.gresham.ac.uk</a:t>
            </a:r>
            <a:endParaRPr lang="en-US">
              <a:latin typeface="Garamond" pitchFamily="18" charset="0"/>
              <a:ea typeface="ＭＳ Ｐゴシック"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274638"/>
            <a:ext cx="5227638" cy="1354137"/>
          </a:xfrm>
        </p:spPr>
        <p:txBody>
          <a:bodyPr/>
          <a:lstStyle/>
          <a:p>
            <a:r>
              <a:rPr lang="en-GB" sz="3200" b="1" smtClean="0">
                <a:solidFill>
                  <a:srgbClr val="3333CC"/>
                </a:solidFill>
              </a:rPr>
              <a:t>One dimensional partial differential equation of heat diffusion</a:t>
            </a:r>
          </a:p>
        </p:txBody>
      </p:sp>
      <p:sp>
        <p:nvSpPr>
          <p:cNvPr id="24578" name="Content Placeholder 2"/>
          <p:cNvSpPr>
            <a:spLocks noGrp="1"/>
          </p:cNvSpPr>
          <p:nvPr>
            <p:ph sz="half" idx="1"/>
          </p:nvPr>
        </p:nvSpPr>
        <p:spPr/>
        <p:txBody>
          <a:bodyPr/>
          <a:lstStyle/>
          <a:p>
            <a:endParaRPr lang="en-GB" smtClean="0"/>
          </a:p>
        </p:txBody>
      </p:sp>
      <p:sp>
        <p:nvSpPr>
          <p:cNvPr id="24579" name="Content Placeholder 3"/>
          <p:cNvSpPr>
            <a:spLocks noGrp="1"/>
          </p:cNvSpPr>
          <p:nvPr>
            <p:ph sz="half" idx="2"/>
          </p:nvPr>
        </p:nvSpPr>
        <p:spPr>
          <a:xfrm>
            <a:off x="4648200" y="1600200"/>
            <a:ext cx="4495800" cy="5006975"/>
          </a:xfrm>
        </p:spPr>
        <p:txBody>
          <a:bodyPr/>
          <a:lstStyle/>
          <a:p>
            <a:r>
              <a:rPr lang="en-GB" i="1" smtClean="0"/>
              <a:t>Linearity</a:t>
            </a:r>
          </a:p>
          <a:p>
            <a:r>
              <a:rPr lang="en-GB" smtClean="0"/>
              <a:t>If </a:t>
            </a:r>
            <a:r>
              <a:rPr lang="en-GB" i="1" smtClean="0"/>
              <a:t>u</a:t>
            </a:r>
            <a:r>
              <a:rPr lang="en-GB" i="1" baseline="-25000" smtClean="0"/>
              <a:t>1</a:t>
            </a:r>
            <a:r>
              <a:rPr lang="en-GB" i="1" smtClean="0"/>
              <a:t> and u</a:t>
            </a:r>
            <a:r>
              <a:rPr lang="en-GB" i="1" baseline="-25000" smtClean="0"/>
              <a:t>2</a:t>
            </a:r>
            <a:r>
              <a:rPr lang="en-GB" i="1" smtClean="0"/>
              <a:t> are solutions then so is α u</a:t>
            </a:r>
            <a:r>
              <a:rPr lang="en-GB" i="1" baseline="-25000" smtClean="0"/>
              <a:t>1</a:t>
            </a:r>
            <a:r>
              <a:rPr lang="en-GB" i="1" smtClean="0"/>
              <a:t> + β u</a:t>
            </a:r>
            <a:r>
              <a:rPr lang="en-GB" i="1" baseline="-25000" smtClean="0"/>
              <a:t>2</a:t>
            </a:r>
            <a:r>
              <a:rPr lang="en-GB" i="1" smtClean="0"/>
              <a:t> for any constants  α and β.</a:t>
            </a:r>
            <a:endParaRPr lang="en-GB" smtClean="0"/>
          </a:p>
          <a:p>
            <a:r>
              <a:rPr lang="en-GB" i="1" smtClean="0"/>
              <a:t>He then represented the temperature distribution as a Fourier series</a:t>
            </a:r>
          </a:p>
          <a:p>
            <a:r>
              <a:rPr lang="en-GB" i="1" smtClean="0"/>
              <a:t>The temperature variation at the surface can also be written as a Fourier series.</a:t>
            </a:r>
          </a:p>
          <a:p>
            <a:endParaRPr lang="en-GB" i="1" smtClean="0"/>
          </a:p>
        </p:txBody>
      </p:sp>
      <p:pic>
        <p:nvPicPr>
          <p:cNvPr id="24580" name="Picture 2"/>
          <p:cNvPicPr>
            <a:picLocks noChangeAspect="1" noChangeArrowheads="1"/>
          </p:cNvPicPr>
          <p:nvPr/>
        </p:nvPicPr>
        <p:blipFill>
          <a:blip r:embed="rId2"/>
          <a:srcRect/>
          <a:stretch>
            <a:fillRect/>
          </a:stretch>
        </p:blipFill>
        <p:spPr bwMode="auto">
          <a:xfrm>
            <a:off x="323850" y="2112963"/>
            <a:ext cx="4248150" cy="3619500"/>
          </a:xfrm>
          <a:prstGeom prst="rect">
            <a:avLst/>
          </a:prstGeom>
          <a:noFill/>
          <a:ln w="9525">
            <a:noFill/>
            <a:miter lim="800000"/>
            <a:headEnd/>
            <a:tailEnd/>
          </a:ln>
        </p:spPr>
      </p:pic>
      <p:pic>
        <p:nvPicPr>
          <p:cNvPr id="24581" name="Picture 3"/>
          <p:cNvPicPr>
            <a:picLocks noChangeAspect="1" noChangeArrowheads="1"/>
          </p:cNvPicPr>
          <p:nvPr/>
        </p:nvPicPr>
        <p:blipFill>
          <a:blip r:embed="rId3"/>
          <a:srcRect/>
          <a:stretch>
            <a:fillRect/>
          </a:stretch>
        </p:blipFill>
        <p:spPr bwMode="auto">
          <a:xfrm>
            <a:off x="5580063" y="155575"/>
            <a:ext cx="3233737" cy="1473200"/>
          </a:xfrm>
          <a:prstGeom prst="rect">
            <a:avLst/>
          </a:prstGeom>
          <a:noFill/>
          <a:ln w="9525">
            <a:noFill/>
            <a:miter lim="800000"/>
            <a:headEnd/>
            <a:tailEnd/>
          </a:ln>
        </p:spPr>
      </p:pic>
      <p:sp>
        <p:nvSpPr>
          <p:cNvPr id="24582" name="TextBox 4"/>
          <p:cNvSpPr txBox="1">
            <a:spLocks noChangeArrowheads="1"/>
          </p:cNvSpPr>
          <p:nvPr/>
        </p:nvSpPr>
        <p:spPr bwMode="auto">
          <a:xfrm>
            <a:off x="827088" y="6237288"/>
            <a:ext cx="2979737" cy="369887"/>
          </a:xfrm>
          <a:prstGeom prst="rect">
            <a:avLst/>
          </a:prstGeom>
          <a:noFill/>
          <a:ln w="9525">
            <a:noFill/>
            <a:miter lim="800000"/>
            <a:headEnd/>
            <a:tailEnd/>
          </a:ln>
        </p:spPr>
        <p:txBody>
          <a:bodyPr wrap="none">
            <a:spAutoFit/>
          </a:bodyPr>
          <a:lstStyle/>
          <a:p>
            <a:r>
              <a:rPr lang="en-GB"/>
              <a:t>Drawing by Enrico Bomberieri</a:t>
            </a:r>
          </a:p>
        </p:txBody>
      </p:sp>
      <p:pic>
        <p:nvPicPr>
          <p:cNvPr id="24583" name="Picture 3"/>
          <p:cNvPicPr>
            <a:picLocks noChangeAspect="1" noChangeArrowheads="1"/>
          </p:cNvPicPr>
          <p:nvPr/>
        </p:nvPicPr>
        <p:blipFill>
          <a:blip r:embed="rId3"/>
          <a:srcRect/>
          <a:stretch>
            <a:fillRect/>
          </a:stretch>
        </p:blipFill>
        <p:spPr bwMode="auto">
          <a:xfrm>
            <a:off x="5732463" y="115888"/>
            <a:ext cx="3233737" cy="147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GB" b="1" smtClean="0">
                <a:solidFill>
                  <a:srgbClr val="3333CC"/>
                </a:solidFill>
              </a:rPr>
              <a:t>Queen Victoria</a:t>
            </a:r>
          </a:p>
        </p:txBody>
      </p:sp>
      <p:pic>
        <p:nvPicPr>
          <p:cNvPr id="25602" name="Content Placeholder 4"/>
          <p:cNvPicPr>
            <a:picLocks noGrp="1" noChangeAspect="1"/>
          </p:cNvPicPr>
          <p:nvPr>
            <p:ph sz="half" idx="1"/>
          </p:nvPr>
        </p:nvPicPr>
        <p:blipFill>
          <a:blip r:embed="rId2"/>
          <a:srcRect/>
          <a:stretch>
            <a:fillRect/>
          </a:stretch>
        </p:blipFill>
        <p:spPr>
          <a:xfrm>
            <a:off x="1258888" y="1412875"/>
            <a:ext cx="2735262" cy="4525963"/>
          </a:xfrm>
        </p:spPr>
      </p:pic>
      <p:pic>
        <p:nvPicPr>
          <p:cNvPr id="25603" name="Content Placeholder 5"/>
          <p:cNvPicPr>
            <a:picLocks noGrp="1" noChangeAspect="1"/>
          </p:cNvPicPr>
          <p:nvPr>
            <p:ph sz="half" idx="2"/>
          </p:nvPr>
        </p:nvPicPr>
        <p:blipFill>
          <a:blip r:embed="rId3"/>
          <a:srcRect/>
          <a:stretch>
            <a:fillRect/>
          </a:stretch>
        </p:blipFill>
        <p:spPr>
          <a:xfrm>
            <a:off x="5148263" y="1412875"/>
            <a:ext cx="3232150" cy="4525963"/>
          </a:xfrm>
        </p:spPr>
      </p:pic>
      <p:sp>
        <p:nvSpPr>
          <p:cNvPr id="25604" name="TextBox 2"/>
          <p:cNvSpPr txBox="1">
            <a:spLocks noChangeArrowheads="1"/>
          </p:cNvSpPr>
          <p:nvPr/>
        </p:nvSpPr>
        <p:spPr bwMode="auto">
          <a:xfrm>
            <a:off x="1316038" y="6092825"/>
            <a:ext cx="3116262" cy="831850"/>
          </a:xfrm>
          <a:prstGeom prst="rect">
            <a:avLst/>
          </a:prstGeom>
          <a:noFill/>
          <a:ln w="9525">
            <a:noFill/>
            <a:miter lim="800000"/>
            <a:headEnd/>
            <a:tailEnd/>
          </a:ln>
        </p:spPr>
        <p:txBody>
          <a:bodyPr wrap="none">
            <a:spAutoFit/>
          </a:bodyPr>
          <a:lstStyle/>
          <a:p>
            <a:r>
              <a:rPr lang="en-GB" sz="2400"/>
              <a:t>Queen Victoria in 1837 </a:t>
            </a:r>
          </a:p>
          <a:p>
            <a:r>
              <a:rPr lang="en-GB" sz="2400"/>
              <a:t>- the start of her reign</a:t>
            </a:r>
          </a:p>
        </p:txBody>
      </p:sp>
      <p:sp>
        <p:nvSpPr>
          <p:cNvPr id="25605" name="TextBox 6"/>
          <p:cNvSpPr txBox="1">
            <a:spLocks noChangeArrowheads="1"/>
          </p:cNvSpPr>
          <p:nvPr/>
        </p:nvSpPr>
        <p:spPr bwMode="auto">
          <a:xfrm>
            <a:off x="5273675" y="6021388"/>
            <a:ext cx="3114675" cy="830262"/>
          </a:xfrm>
          <a:prstGeom prst="rect">
            <a:avLst/>
          </a:prstGeom>
          <a:noFill/>
          <a:ln w="9525">
            <a:noFill/>
            <a:miter lim="800000"/>
            <a:headEnd/>
            <a:tailEnd/>
          </a:ln>
        </p:spPr>
        <p:txBody>
          <a:bodyPr wrap="none">
            <a:spAutoFit/>
          </a:bodyPr>
          <a:lstStyle/>
          <a:p>
            <a:r>
              <a:rPr lang="en-GB" sz="2400"/>
              <a:t>Queen Victoria in 1901 </a:t>
            </a:r>
          </a:p>
          <a:p>
            <a:r>
              <a:rPr lang="en-GB" sz="2400"/>
              <a:t>- the end of her reign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endParaRPr lang="en-GB" smtClean="0"/>
          </a:p>
        </p:txBody>
      </p:sp>
      <p:pic>
        <p:nvPicPr>
          <p:cNvPr id="26626" name="Picture 2"/>
          <p:cNvPicPr>
            <a:picLocks noGrp="1" noChangeAspect="1" noChangeArrowheads="1"/>
          </p:cNvPicPr>
          <p:nvPr>
            <p:ph sz="half" idx="1"/>
          </p:nvPr>
        </p:nvPicPr>
        <p:blipFill>
          <a:blip r:embed="rId2"/>
          <a:srcRect/>
          <a:stretch>
            <a:fillRect/>
          </a:stretch>
        </p:blipFill>
        <p:spPr>
          <a:xfrm>
            <a:off x="2298700" y="44450"/>
            <a:ext cx="2273300" cy="3105150"/>
          </a:xfrm>
        </p:spPr>
      </p:pic>
      <p:sp>
        <p:nvSpPr>
          <p:cNvPr id="26627" name="TextBox 5"/>
          <p:cNvSpPr txBox="1">
            <a:spLocks noChangeArrowheads="1"/>
          </p:cNvSpPr>
          <p:nvPr/>
        </p:nvSpPr>
        <p:spPr bwMode="auto">
          <a:xfrm>
            <a:off x="-25400" y="1484313"/>
            <a:ext cx="2293938" cy="646112"/>
          </a:xfrm>
          <a:prstGeom prst="rect">
            <a:avLst/>
          </a:prstGeom>
          <a:noFill/>
          <a:ln w="9525">
            <a:noFill/>
            <a:miter lim="800000"/>
            <a:headEnd/>
            <a:tailEnd/>
          </a:ln>
        </p:spPr>
        <p:txBody>
          <a:bodyPr wrap="none">
            <a:spAutoFit/>
          </a:bodyPr>
          <a:lstStyle/>
          <a:p>
            <a:pPr algn="ctr"/>
            <a:r>
              <a:rPr lang="en-GB" b="1"/>
              <a:t>George Gabriel Stokes</a:t>
            </a:r>
            <a:endParaRPr lang="en-GB"/>
          </a:p>
          <a:p>
            <a:pPr algn="ctr"/>
            <a:r>
              <a:rPr lang="en-GB" b="1"/>
              <a:t>(1819–1903) </a:t>
            </a:r>
            <a:endParaRPr lang="en-GB"/>
          </a:p>
        </p:txBody>
      </p:sp>
      <p:pic>
        <p:nvPicPr>
          <p:cNvPr id="26628" name="Picture 3"/>
          <p:cNvPicPr>
            <a:picLocks noGrp="1" noChangeAspect="1" noChangeArrowheads="1"/>
          </p:cNvPicPr>
          <p:nvPr>
            <p:ph sz="half" idx="2"/>
          </p:nvPr>
        </p:nvPicPr>
        <p:blipFill>
          <a:blip r:embed="rId3"/>
          <a:srcRect/>
          <a:stretch>
            <a:fillRect/>
          </a:stretch>
        </p:blipFill>
        <p:spPr>
          <a:xfrm>
            <a:off x="5153025" y="3367088"/>
            <a:ext cx="2659063" cy="2798762"/>
          </a:xfrm>
        </p:spPr>
      </p:pic>
      <p:sp>
        <p:nvSpPr>
          <p:cNvPr id="26629" name="TextBox 6"/>
          <p:cNvSpPr txBox="1">
            <a:spLocks noChangeArrowheads="1"/>
          </p:cNvSpPr>
          <p:nvPr/>
        </p:nvSpPr>
        <p:spPr bwMode="auto">
          <a:xfrm>
            <a:off x="5724525" y="6165850"/>
            <a:ext cx="1871663" cy="646113"/>
          </a:xfrm>
          <a:prstGeom prst="rect">
            <a:avLst/>
          </a:prstGeom>
          <a:noFill/>
          <a:ln w="9525">
            <a:noFill/>
            <a:miter lim="800000"/>
            <a:headEnd/>
            <a:tailEnd/>
          </a:ln>
        </p:spPr>
        <p:txBody>
          <a:bodyPr wrap="none">
            <a:spAutoFit/>
          </a:bodyPr>
          <a:lstStyle/>
          <a:p>
            <a:r>
              <a:rPr lang="en-GB" b="1"/>
              <a:t>Peter Guthrie Tait</a:t>
            </a:r>
          </a:p>
          <a:p>
            <a:r>
              <a:rPr lang="en-GB" b="1"/>
              <a:t>(1831–1901)</a:t>
            </a:r>
            <a:endParaRPr lang="en-GB"/>
          </a:p>
        </p:txBody>
      </p:sp>
      <p:sp>
        <p:nvSpPr>
          <p:cNvPr id="26630" name="TextBox 7"/>
          <p:cNvSpPr txBox="1">
            <a:spLocks noChangeArrowheads="1"/>
          </p:cNvSpPr>
          <p:nvPr/>
        </p:nvSpPr>
        <p:spPr bwMode="auto">
          <a:xfrm>
            <a:off x="7235825" y="1557338"/>
            <a:ext cx="2016125" cy="922337"/>
          </a:xfrm>
          <a:prstGeom prst="rect">
            <a:avLst/>
          </a:prstGeom>
          <a:noFill/>
          <a:ln w="9525">
            <a:noFill/>
            <a:miter lim="800000"/>
            <a:headEnd/>
            <a:tailEnd/>
          </a:ln>
        </p:spPr>
        <p:txBody>
          <a:bodyPr>
            <a:spAutoFit/>
          </a:bodyPr>
          <a:lstStyle/>
          <a:p>
            <a:r>
              <a:rPr lang="en-GB" b="1"/>
              <a:t>William Thomson </a:t>
            </a:r>
          </a:p>
          <a:p>
            <a:r>
              <a:rPr lang="en-GB" b="1"/>
              <a:t>Lord Kelvin</a:t>
            </a:r>
          </a:p>
          <a:p>
            <a:r>
              <a:rPr lang="en-GB" b="1"/>
              <a:t>(1824–1907)</a:t>
            </a:r>
          </a:p>
        </p:txBody>
      </p:sp>
      <p:pic>
        <p:nvPicPr>
          <p:cNvPr id="26631" name="Picture 4"/>
          <p:cNvPicPr>
            <a:picLocks noChangeAspect="1" noChangeArrowheads="1"/>
          </p:cNvPicPr>
          <p:nvPr/>
        </p:nvPicPr>
        <p:blipFill>
          <a:blip r:embed="rId4"/>
          <a:srcRect/>
          <a:stretch>
            <a:fillRect/>
          </a:stretch>
        </p:blipFill>
        <p:spPr bwMode="auto">
          <a:xfrm>
            <a:off x="4643438" y="44450"/>
            <a:ext cx="2457450" cy="3105150"/>
          </a:xfrm>
          <a:prstGeom prst="rect">
            <a:avLst/>
          </a:prstGeom>
          <a:noFill/>
          <a:ln w="9525">
            <a:noFill/>
            <a:miter lim="800000"/>
            <a:headEnd/>
            <a:tailEnd/>
          </a:ln>
        </p:spPr>
      </p:pic>
      <p:pic>
        <p:nvPicPr>
          <p:cNvPr id="26632" name="Picture 7"/>
          <p:cNvPicPr>
            <a:picLocks noChangeAspect="1" noChangeArrowheads="1"/>
          </p:cNvPicPr>
          <p:nvPr/>
        </p:nvPicPr>
        <p:blipFill>
          <a:blip r:embed="rId5"/>
          <a:srcRect/>
          <a:stretch>
            <a:fillRect/>
          </a:stretch>
        </p:blipFill>
        <p:spPr bwMode="auto">
          <a:xfrm>
            <a:off x="1243013" y="3438525"/>
            <a:ext cx="2536825" cy="2727325"/>
          </a:xfrm>
          <a:prstGeom prst="rect">
            <a:avLst/>
          </a:prstGeom>
          <a:noFill/>
          <a:ln w="9525">
            <a:noFill/>
            <a:miter lim="800000"/>
            <a:headEnd/>
            <a:tailEnd/>
          </a:ln>
        </p:spPr>
      </p:pic>
      <p:sp>
        <p:nvSpPr>
          <p:cNvPr id="26633" name="TextBox 8"/>
          <p:cNvSpPr txBox="1">
            <a:spLocks noChangeArrowheads="1"/>
          </p:cNvSpPr>
          <p:nvPr/>
        </p:nvSpPr>
        <p:spPr bwMode="auto">
          <a:xfrm>
            <a:off x="1116013" y="6165850"/>
            <a:ext cx="2178050" cy="646113"/>
          </a:xfrm>
          <a:prstGeom prst="rect">
            <a:avLst/>
          </a:prstGeom>
          <a:noFill/>
          <a:ln w="9525">
            <a:noFill/>
            <a:miter lim="800000"/>
            <a:headEnd/>
            <a:tailEnd/>
          </a:ln>
        </p:spPr>
        <p:txBody>
          <a:bodyPr wrap="none">
            <a:spAutoFit/>
          </a:bodyPr>
          <a:lstStyle/>
          <a:p>
            <a:r>
              <a:rPr lang="en-GB" b="1"/>
              <a:t>James Clerk Maxwell</a:t>
            </a:r>
          </a:p>
          <a:p>
            <a:pPr algn="ctr"/>
            <a:r>
              <a:rPr lang="en-GB" b="1"/>
              <a:t>(1831–1879)</a:t>
            </a:r>
            <a:endParaRPr lang="en-GB"/>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79388" y="274638"/>
            <a:ext cx="7129462" cy="1143000"/>
          </a:xfrm>
        </p:spPr>
        <p:txBody>
          <a:bodyPr/>
          <a:lstStyle/>
          <a:p>
            <a:r>
              <a:rPr lang="en-GB" sz="4000" b="1" smtClean="0">
                <a:solidFill>
                  <a:srgbClr val="3333CC"/>
                </a:solidFill>
              </a:rPr>
              <a:t>Navier–Stokes Equation</a:t>
            </a:r>
            <a:br>
              <a:rPr lang="en-GB" sz="4000" b="1" smtClean="0">
                <a:solidFill>
                  <a:srgbClr val="3333CC"/>
                </a:solidFill>
              </a:rPr>
            </a:br>
            <a:r>
              <a:rPr lang="en-GB" sz="4000" b="1" smtClean="0">
                <a:solidFill>
                  <a:srgbClr val="3333CC"/>
                </a:solidFill>
              </a:rPr>
              <a:t>A Clay Millennium Prize problem</a:t>
            </a:r>
          </a:p>
        </p:txBody>
      </p:sp>
      <p:sp>
        <p:nvSpPr>
          <p:cNvPr id="27650" name="Content Placeholder 2"/>
          <p:cNvSpPr>
            <a:spLocks noGrp="1"/>
          </p:cNvSpPr>
          <p:nvPr>
            <p:ph idx="1"/>
          </p:nvPr>
        </p:nvSpPr>
        <p:spPr>
          <a:xfrm>
            <a:off x="457200" y="1600200"/>
            <a:ext cx="8229600" cy="5257800"/>
          </a:xfrm>
        </p:spPr>
        <p:txBody>
          <a:bodyPr/>
          <a:lstStyle/>
          <a:p>
            <a:pPr marL="0" indent="0">
              <a:buFont typeface="Arial" charset="0"/>
              <a:buNone/>
            </a:pPr>
            <a:r>
              <a:rPr lang="en-GB" sz="2800" smtClean="0"/>
              <a:t>Waves follow our boat as we meander across the lake, and turbulent air currents follow our flight in a modern jet. Mathematicians and physicists believe that an explanation for and the prediction of both the breeze and the turbulence can be found through an understanding of solutions to the Navier-Stokes equations. Although these equations were written down in the 19th Century, our understanding of them remains minimal. The challenge is to make substantial progress toward a mathematical theory which will unlock the secrets hidden in the Navier-Stokes equations. </a:t>
            </a:r>
          </a:p>
        </p:txBody>
      </p:sp>
      <p:pic>
        <p:nvPicPr>
          <p:cNvPr id="27651" name="Picture 2"/>
          <p:cNvPicPr>
            <a:picLocks noChangeAspect="1" noChangeArrowheads="1"/>
          </p:cNvPicPr>
          <p:nvPr/>
        </p:nvPicPr>
        <p:blipFill>
          <a:blip r:embed="rId2"/>
          <a:srcRect/>
          <a:stretch>
            <a:fillRect/>
          </a:stretch>
        </p:blipFill>
        <p:spPr bwMode="auto">
          <a:xfrm>
            <a:off x="7483475" y="38100"/>
            <a:ext cx="1120775" cy="153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GB" b="1" smtClean="0">
                <a:solidFill>
                  <a:srgbClr val="3333CC"/>
                </a:solidFill>
              </a:rPr>
              <a:t>Thomson and Tait</a:t>
            </a:r>
          </a:p>
        </p:txBody>
      </p:sp>
      <p:pic>
        <p:nvPicPr>
          <p:cNvPr id="28674" name="Picture 3"/>
          <p:cNvPicPr>
            <a:picLocks noGrp="1" noChangeAspect="1" noChangeArrowheads="1"/>
          </p:cNvPicPr>
          <p:nvPr>
            <p:ph sz="half" idx="2"/>
          </p:nvPr>
        </p:nvPicPr>
        <p:blipFill>
          <a:blip r:embed="rId2"/>
          <a:srcRect/>
          <a:stretch>
            <a:fillRect/>
          </a:stretch>
        </p:blipFill>
        <p:spPr>
          <a:xfrm>
            <a:off x="4427538" y="1700213"/>
            <a:ext cx="4244975" cy="4465637"/>
          </a:xfrm>
        </p:spPr>
      </p:pic>
      <p:sp>
        <p:nvSpPr>
          <p:cNvPr id="28675" name="TextBox 6"/>
          <p:cNvSpPr txBox="1">
            <a:spLocks noChangeArrowheads="1"/>
          </p:cNvSpPr>
          <p:nvPr/>
        </p:nvSpPr>
        <p:spPr bwMode="auto">
          <a:xfrm>
            <a:off x="5724525" y="6165850"/>
            <a:ext cx="1871663" cy="646113"/>
          </a:xfrm>
          <a:prstGeom prst="rect">
            <a:avLst/>
          </a:prstGeom>
          <a:noFill/>
          <a:ln w="9525">
            <a:noFill/>
            <a:miter lim="800000"/>
            <a:headEnd/>
            <a:tailEnd/>
          </a:ln>
        </p:spPr>
        <p:txBody>
          <a:bodyPr wrap="none">
            <a:spAutoFit/>
          </a:bodyPr>
          <a:lstStyle/>
          <a:p>
            <a:r>
              <a:rPr lang="en-GB" b="1"/>
              <a:t>Peter Guthrie Tait</a:t>
            </a:r>
          </a:p>
          <a:p>
            <a:pPr algn="ctr"/>
            <a:r>
              <a:rPr lang="en-GB" b="1"/>
              <a:t>(1831–1901)</a:t>
            </a:r>
            <a:endParaRPr lang="en-GB"/>
          </a:p>
        </p:txBody>
      </p:sp>
      <p:sp>
        <p:nvSpPr>
          <p:cNvPr id="28676" name="TextBox 7"/>
          <p:cNvSpPr txBox="1">
            <a:spLocks noChangeArrowheads="1"/>
          </p:cNvSpPr>
          <p:nvPr/>
        </p:nvSpPr>
        <p:spPr bwMode="auto">
          <a:xfrm>
            <a:off x="468313" y="6167438"/>
            <a:ext cx="3167062" cy="646112"/>
          </a:xfrm>
          <a:prstGeom prst="rect">
            <a:avLst/>
          </a:prstGeom>
          <a:noFill/>
          <a:ln w="9525">
            <a:noFill/>
            <a:miter lim="800000"/>
            <a:headEnd/>
            <a:tailEnd/>
          </a:ln>
        </p:spPr>
        <p:txBody>
          <a:bodyPr>
            <a:spAutoFit/>
          </a:bodyPr>
          <a:lstStyle/>
          <a:p>
            <a:pPr algn="ctr"/>
            <a:r>
              <a:rPr lang="en-GB" b="1"/>
              <a:t>William Thomson, Lord Kelvin</a:t>
            </a:r>
          </a:p>
          <a:p>
            <a:pPr algn="ctr"/>
            <a:r>
              <a:rPr lang="en-GB" b="1"/>
              <a:t>(1824–1907)</a:t>
            </a:r>
          </a:p>
        </p:txBody>
      </p:sp>
      <p:pic>
        <p:nvPicPr>
          <p:cNvPr id="28677" name="Picture 4"/>
          <p:cNvPicPr>
            <a:picLocks noChangeAspect="1" noChangeArrowheads="1"/>
          </p:cNvPicPr>
          <p:nvPr/>
        </p:nvPicPr>
        <p:blipFill>
          <a:blip r:embed="rId3"/>
          <a:srcRect/>
          <a:stretch>
            <a:fillRect/>
          </a:stretch>
        </p:blipFill>
        <p:spPr bwMode="auto">
          <a:xfrm>
            <a:off x="323850" y="1484313"/>
            <a:ext cx="3476625"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p:cNvSpPr>
            <a:spLocks noGrp="1" noChangeArrowheads="1"/>
          </p:cNvSpPr>
          <p:nvPr>
            <p:ph type="title"/>
          </p:nvPr>
        </p:nvSpPr>
        <p:spPr/>
        <p:txBody>
          <a:bodyPr/>
          <a:lstStyle/>
          <a:p>
            <a:pPr eaLnBrk="1" hangingPunct="1"/>
            <a:endParaRPr lang="en-US" smtClean="0"/>
          </a:p>
        </p:txBody>
      </p:sp>
      <p:pic>
        <p:nvPicPr>
          <p:cNvPr id="29698" name="Picture 5"/>
          <p:cNvPicPr>
            <a:picLocks noChangeAspect="1" noChangeArrowheads="1"/>
          </p:cNvPicPr>
          <p:nvPr/>
        </p:nvPicPr>
        <p:blipFill>
          <a:blip r:embed="rId2"/>
          <a:srcRect/>
          <a:stretch>
            <a:fillRect/>
          </a:stretch>
        </p:blipFill>
        <p:spPr bwMode="auto">
          <a:xfrm>
            <a:off x="4141788" y="188913"/>
            <a:ext cx="4098925" cy="6589712"/>
          </a:xfrm>
          <a:prstGeom prst="rect">
            <a:avLst/>
          </a:prstGeom>
          <a:noFill/>
          <a:ln w="9525">
            <a:noFill/>
            <a:miter lim="800000"/>
            <a:headEnd/>
            <a:tailEnd/>
          </a:ln>
        </p:spPr>
      </p:pic>
      <p:sp>
        <p:nvSpPr>
          <p:cNvPr id="29699" name="Text Box 6"/>
          <p:cNvSpPr txBox="1">
            <a:spLocks noChangeArrowheads="1"/>
          </p:cNvSpPr>
          <p:nvPr/>
        </p:nvSpPr>
        <p:spPr bwMode="auto">
          <a:xfrm>
            <a:off x="250825" y="2873375"/>
            <a:ext cx="4095750" cy="369888"/>
          </a:xfrm>
          <a:prstGeom prst="rect">
            <a:avLst/>
          </a:prstGeom>
          <a:noFill/>
          <a:ln w="9525">
            <a:noFill/>
            <a:miter lim="800000"/>
            <a:headEnd/>
            <a:tailEnd/>
          </a:ln>
        </p:spPr>
        <p:txBody>
          <a:bodyPr wrap="none">
            <a:spAutoFit/>
          </a:bodyPr>
          <a:lstStyle/>
          <a:p>
            <a:r>
              <a:rPr lang="en-GB" b="1">
                <a:solidFill>
                  <a:srgbClr val="3333CC"/>
                </a:solidFill>
                <a:latin typeface="Arial" charset="0"/>
              </a:rPr>
              <a:t>The work of “two northern wizards”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r>
              <a:rPr lang="en-GB" b="1" smtClean="0">
                <a:solidFill>
                  <a:srgbClr val="3333CC"/>
                </a:solidFill>
              </a:rPr>
              <a:t>Tait to Thomson in June 1864</a:t>
            </a:r>
          </a:p>
        </p:txBody>
      </p:sp>
      <p:sp>
        <p:nvSpPr>
          <p:cNvPr id="30722" name="Rectangle 3"/>
          <p:cNvSpPr>
            <a:spLocks noGrp="1" noChangeArrowheads="1"/>
          </p:cNvSpPr>
          <p:nvPr>
            <p:ph type="body" idx="1"/>
          </p:nvPr>
        </p:nvSpPr>
        <p:spPr>
          <a:xfrm>
            <a:off x="457200" y="1600200"/>
            <a:ext cx="8229600" cy="4749800"/>
          </a:xfrm>
        </p:spPr>
        <p:txBody>
          <a:bodyPr/>
          <a:lstStyle/>
          <a:p>
            <a:pPr eaLnBrk="1" hangingPunct="1">
              <a:lnSpc>
                <a:spcPct val="80000"/>
              </a:lnSpc>
              <a:buFontTx/>
              <a:buNone/>
            </a:pPr>
            <a:r>
              <a:rPr lang="en-US" sz="2800" smtClean="0">
                <a:latin typeface="Arial" charset="0"/>
                <a:cs typeface="Arial" charset="0"/>
              </a:rPr>
              <a:t>    </a:t>
            </a:r>
            <a:r>
              <a:rPr lang="en-US" sz="4400" smtClean="0">
                <a:cs typeface="Arial" charset="0"/>
              </a:rPr>
              <a:t>I am getting quite sick of the great Book. . . if you send only scraps and these at rare intervals, what can I do? You have not given me even a hint as to what you want done in our present chapter about statics of liquids and gases! </a:t>
            </a:r>
            <a:endParaRPr lang="en-GB" sz="4400" smtClean="0">
              <a:cs typeface="Arial" charset="0"/>
            </a:endParaRPr>
          </a:p>
        </p:txBody>
      </p:sp>
      <p:sp>
        <p:nvSpPr>
          <p:cNvPr id="30723" name="TextBox 1"/>
          <p:cNvSpPr txBox="1">
            <a:spLocks noChangeArrowheads="1"/>
          </p:cNvSpPr>
          <p:nvPr/>
        </p:nvSpPr>
        <p:spPr bwMode="auto">
          <a:xfrm>
            <a:off x="4284663" y="6165850"/>
            <a:ext cx="184150" cy="368300"/>
          </a:xfrm>
          <a:prstGeom prst="rect">
            <a:avLst/>
          </a:prstGeom>
          <a:noFill/>
          <a:ln w="9525">
            <a:noFill/>
            <a:miter lim="800000"/>
            <a:headEnd/>
            <a:tailEnd/>
          </a:ln>
        </p:spPr>
        <p:txBody>
          <a:bodyPr wrap="none">
            <a:spAutoFit/>
          </a:bodyPr>
          <a:lstStyle/>
          <a:p>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GB" sz="4000" b="1" smtClean="0">
                <a:solidFill>
                  <a:srgbClr val="3333CC"/>
                </a:solidFill>
              </a:rPr>
              <a:t>Thomson and Tait’s motivation for the </a:t>
            </a:r>
            <a:r>
              <a:rPr lang="en-GB" sz="4000" b="1" i="1" smtClean="0">
                <a:solidFill>
                  <a:srgbClr val="3333CC"/>
                </a:solidFill>
              </a:rPr>
              <a:t>Treatise of Natural Philosophy</a:t>
            </a:r>
          </a:p>
        </p:txBody>
      </p:sp>
      <p:sp>
        <p:nvSpPr>
          <p:cNvPr id="31746" name="Rectangle 3"/>
          <p:cNvSpPr>
            <a:spLocks noGrp="1" noChangeArrowheads="1"/>
          </p:cNvSpPr>
          <p:nvPr>
            <p:ph type="body" idx="1"/>
          </p:nvPr>
        </p:nvSpPr>
        <p:spPr/>
        <p:txBody>
          <a:bodyPr/>
          <a:lstStyle/>
          <a:p>
            <a:pPr eaLnBrk="1" hangingPunct="1"/>
            <a:r>
              <a:rPr lang="en-GB" smtClean="0"/>
              <a:t>To provide appropriate textbooks to back up their lectures.</a:t>
            </a:r>
          </a:p>
          <a:p>
            <a:pPr eaLnBrk="1" hangingPunct="1"/>
            <a:r>
              <a:rPr lang="en-GB" smtClean="0"/>
              <a:t>To provide a balance between experimental demonstration and mathematical deduction.</a:t>
            </a:r>
          </a:p>
          <a:p>
            <a:pPr eaLnBrk="1" hangingPunct="1"/>
            <a:r>
              <a:rPr lang="en-GB" smtClean="0"/>
              <a:t>To base their natural philosophy on the principle of conversation of energy and extremum principles.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eaLnBrk="1" hangingPunct="1"/>
            <a:r>
              <a:rPr lang="en-GB" sz="2800" b="1" smtClean="0">
                <a:solidFill>
                  <a:srgbClr val="3333CC"/>
                </a:solidFill>
              </a:rPr>
              <a:t>James Clerk Maxwell’s comments in his review of volume 1 of the second edition in Nature, 1879 published shortly before his death.</a:t>
            </a:r>
          </a:p>
        </p:txBody>
      </p:sp>
      <p:sp>
        <p:nvSpPr>
          <p:cNvPr id="32770" name="Rectangle 3"/>
          <p:cNvSpPr>
            <a:spLocks noGrp="1" noChangeArrowheads="1"/>
          </p:cNvSpPr>
          <p:nvPr>
            <p:ph type="body" idx="1"/>
          </p:nvPr>
        </p:nvSpPr>
        <p:spPr/>
        <p:txBody>
          <a:bodyPr/>
          <a:lstStyle/>
          <a:p>
            <a:pPr marL="0" indent="0" eaLnBrk="1" hangingPunct="1">
              <a:lnSpc>
                <a:spcPct val="90000"/>
              </a:lnSpc>
              <a:buFont typeface="Arial" charset="0"/>
              <a:buNone/>
            </a:pPr>
            <a:r>
              <a:rPr lang="en-GB" smtClean="0"/>
              <a:t>The two northern wizards were the first who, with-out compunction or dread, uttered in their mother tongue the true and proper names of those dynamical concepts which the magicians of old were wont to invoke only by the aid of muttered symbols and inarticulate equations. And now the feeblest among us can repeat the words of power and take part in dynamical discussions which but a few years ago we should have left for our betters.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US" sz="2400" b="1" smtClean="0">
                <a:solidFill>
                  <a:srgbClr val="3333CC"/>
                </a:solidFill>
              </a:rPr>
              <a:t>William Thomson (1824 – 1907), soon after graduating at Cambridge in 1845. He became Lord Kelvin in 1892.</a:t>
            </a:r>
          </a:p>
        </p:txBody>
      </p:sp>
      <p:sp>
        <p:nvSpPr>
          <p:cNvPr id="33794" name="Rectangle 3"/>
          <p:cNvSpPr>
            <a:spLocks noGrp="1" noChangeArrowheads="1"/>
          </p:cNvSpPr>
          <p:nvPr>
            <p:ph type="body" idx="1"/>
          </p:nvPr>
        </p:nvSpPr>
        <p:spPr>
          <a:xfrm>
            <a:off x="457200" y="1600200"/>
            <a:ext cx="8229600" cy="5257800"/>
          </a:xfrm>
        </p:spPr>
        <p:txBody>
          <a:bodyPr/>
          <a:lstStyle/>
          <a:p>
            <a:pPr eaLnBrk="1" hangingPunct="1"/>
            <a:endParaRPr lang="en-GB" smtClean="0"/>
          </a:p>
        </p:txBody>
      </p:sp>
      <p:pic>
        <p:nvPicPr>
          <p:cNvPr id="33795" name="Picture 4" descr="craik 6"/>
          <p:cNvPicPr>
            <a:picLocks noChangeAspect="1" noChangeArrowheads="1"/>
          </p:cNvPicPr>
          <p:nvPr/>
        </p:nvPicPr>
        <p:blipFill>
          <a:blip r:embed="rId3"/>
          <a:srcRect/>
          <a:stretch>
            <a:fillRect/>
          </a:stretch>
        </p:blipFill>
        <p:spPr bwMode="auto">
          <a:xfrm>
            <a:off x="2525713" y="1423988"/>
            <a:ext cx="4200525" cy="5389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GB" b="1" smtClean="0">
                <a:solidFill>
                  <a:srgbClr val="3333CC"/>
                </a:solidFill>
              </a:rPr>
              <a:t>OVERVIEW</a:t>
            </a:r>
          </a:p>
        </p:txBody>
      </p:sp>
      <p:sp>
        <p:nvSpPr>
          <p:cNvPr id="3" name="Content Placeholder 2"/>
          <p:cNvSpPr>
            <a:spLocks noGrp="1"/>
          </p:cNvSpPr>
          <p:nvPr>
            <p:ph idx="1"/>
          </p:nvPr>
        </p:nvSpPr>
        <p:spPr>
          <a:xfrm>
            <a:off x="457200" y="1600200"/>
            <a:ext cx="8229600" cy="4997450"/>
          </a:xfrm>
        </p:spPr>
        <p:txBody>
          <a:bodyPr/>
          <a:lstStyle/>
          <a:p>
            <a:pPr>
              <a:defRPr/>
            </a:pPr>
            <a:r>
              <a:rPr lang="en-GB" sz="2400" dirty="0"/>
              <a:t>A</a:t>
            </a:r>
            <a:r>
              <a:rPr lang="en-GB" sz="2400" dirty="0" smtClean="0"/>
              <a:t>pplied </a:t>
            </a:r>
            <a:r>
              <a:rPr lang="en-GB" sz="2400" dirty="0"/>
              <a:t>mathematics or mathematical physics or </a:t>
            </a:r>
            <a:r>
              <a:rPr lang="en-GB" sz="2400" dirty="0" smtClean="0"/>
              <a:t> </a:t>
            </a:r>
            <a:r>
              <a:rPr lang="en-GB" sz="2400" i="1" dirty="0"/>
              <a:t>mixt </a:t>
            </a:r>
            <a:r>
              <a:rPr lang="en-GB" sz="2400" dirty="0"/>
              <a:t>or mixed mathematics</a:t>
            </a:r>
            <a:endParaRPr lang="en-GB" sz="2400" dirty="0" smtClean="0"/>
          </a:p>
          <a:p>
            <a:pPr>
              <a:defRPr/>
            </a:pPr>
            <a:r>
              <a:rPr lang="en-GB" sz="2400" dirty="0" smtClean="0"/>
              <a:t>Joseph Fourier</a:t>
            </a:r>
          </a:p>
          <a:p>
            <a:pPr>
              <a:defRPr/>
            </a:pPr>
            <a:r>
              <a:rPr lang="en-GB" sz="2400" dirty="0"/>
              <a:t>George Stokes </a:t>
            </a:r>
          </a:p>
          <a:p>
            <a:pPr>
              <a:defRPr/>
            </a:pPr>
            <a:r>
              <a:rPr lang="en-GB" sz="2400" dirty="0" smtClean="0"/>
              <a:t>William </a:t>
            </a:r>
            <a:r>
              <a:rPr lang="en-GB" sz="2400" dirty="0"/>
              <a:t>Thompson (later Lord Kelvin</a:t>
            </a:r>
            <a:r>
              <a:rPr lang="en-GB" sz="2400" dirty="0" smtClean="0"/>
              <a:t>)</a:t>
            </a:r>
          </a:p>
          <a:p>
            <a:pPr>
              <a:defRPr/>
            </a:pPr>
            <a:r>
              <a:rPr lang="en-GB" sz="2400" dirty="0" smtClean="0"/>
              <a:t> </a:t>
            </a:r>
            <a:r>
              <a:rPr lang="en-GB" sz="2400" dirty="0"/>
              <a:t>Peter Guthrie </a:t>
            </a:r>
            <a:r>
              <a:rPr lang="en-GB" sz="2400" dirty="0" err="1" smtClean="0"/>
              <a:t>Tait</a:t>
            </a:r>
            <a:endParaRPr lang="en-GB" sz="2400" dirty="0" smtClean="0"/>
          </a:p>
          <a:p>
            <a:pPr>
              <a:defRPr/>
            </a:pPr>
            <a:r>
              <a:rPr lang="en-GB" sz="2400" dirty="0" smtClean="0"/>
              <a:t>James </a:t>
            </a:r>
            <a:r>
              <a:rPr lang="en-GB" sz="2400" dirty="0"/>
              <a:t>Clerk Maxwell </a:t>
            </a:r>
            <a:endParaRPr lang="en-GB" sz="2400" dirty="0" smtClean="0"/>
          </a:p>
          <a:p>
            <a:pPr>
              <a:defRPr/>
            </a:pPr>
            <a:r>
              <a:rPr lang="en-GB" sz="2400" dirty="0" smtClean="0"/>
              <a:t>Two case studies</a:t>
            </a:r>
          </a:p>
          <a:p>
            <a:pPr lvl="1">
              <a:defRPr/>
            </a:pPr>
            <a:r>
              <a:rPr lang="en-GB" sz="2400" dirty="0"/>
              <a:t>Thomson on tide prediction</a:t>
            </a:r>
          </a:p>
          <a:p>
            <a:pPr lvl="1">
              <a:defRPr/>
            </a:pPr>
            <a:r>
              <a:rPr lang="en-GB" sz="2400" dirty="0" smtClean="0"/>
              <a:t>Maxwell’s </a:t>
            </a:r>
            <a:r>
              <a:rPr lang="en-GB" sz="2400" dirty="0"/>
              <a:t>work on electricity and magnetism</a:t>
            </a:r>
          </a:p>
          <a:p>
            <a:pPr marL="0" indent="0">
              <a:buFont typeface="Arial" charset="0"/>
              <a:buNone/>
              <a:defRPr/>
            </a:pPr>
            <a:endParaRPr lang="en-GB" dirty="0" smtClean="0"/>
          </a:p>
          <a:p>
            <a:pPr marL="0" indent="0">
              <a:buFont typeface="Arial" charset="0"/>
              <a:buNone/>
              <a:defRPr/>
            </a:pPr>
            <a:r>
              <a:rPr lang="en-GB" dirty="0" smtClean="0"/>
              <a:t> </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GB" b="1" smtClean="0">
                <a:solidFill>
                  <a:srgbClr val="3333CC"/>
                </a:solidFill>
              </a:rPr>
              <a:t>Tide Prediction</a:t>
            </a:r>
          </a:p>
        </p:txBody>
      </p:sp>
      <p:sp>
        <p:nvSpPr>
          <p:cNvPr id="35842" name="Content Placeholder 2"/>
          <p:cNvSpPr>
            <a:spLocks noGrp="1"/>
          </p:cNvSpPr>
          <p:nvPr>
            <p:ph idx="1"/>
          </p:nvPr>
        </p:nvSpPr>
        <p:spPr/>
        <p:txBody>
          <a:bodyPr/>
          <a:lstStyle/>
          <a:p>
            <a:r>
              <a:rPr lang="en-GB" sz="4400" smtClean="0"/>
              <a:t>Describing the tide</a:t>
            </a:r>
          </a:p>
          <a:p>
            <a:r>
              <a:rPr lang="en-GB" sz="4400" smtClean="0"/>
              <a:t>Calculating the tide theoretically</a:t>
            </a:r>
          </a:p>
          <a:p>
            <a:r>
              <a:rPr lang="en-GB" sz="4400" smtClean="0"/>
              <a:t>Calculating the tide practically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14288"/>
            <a:ext cx="8516938" cy="1143000"/>
          </a:xfrm>
        </p:spPr>
        <p:txBody>
          <a:bodyPr>
            <a:normAutofit fontScale="90000"/>
          </a:bodyPr>
          <a:lstStyle/>
          <a:p>
            <a:pPr algn="l">
              <a:defRPr/>
            </a:pPr>
            <a:r>
              <a:rPr lang="en-GB" b="1" dirty="0" smtClean="0">
                <a:solidFill>
                  <a:srgbClr val="3333CC"/>
                </a:solidFill>
              </a:rPr>
              <a:t>Julius Caesar’s 55BC invasion of Britain</a:t>
            </a:r>
            <a:endParaRPr lang="en-GB" b="1" dirty="0">
              <a:solidFill>
                <a:srgbClr val="3333CC"/>
              </a:solidFill>
            </a:endParaRPr>
          </a:p>
        </p:txBody>
      </p:sp>
      <p:pic>
        <p:nvPicPr>
          <p:cNvPr id="36866" name="Content Placeholder 3"/>
          <p:cNvPicPr>
            <a:picLocks noGrp="1" noChangeAspect="1"/>
          </p:cNvPicPr>
          <p:nvPr>
            <p:ph idx="1"/>
          </p:nvPr>
        </p:nvPicPr>
        <p:blipFill>
          <a:blip r:embed="rId2"/>
          <a:srcRect/>
          <a:stretch>
            <a:fillRect/>
          </a:stretch>
        </p:blipFill>
        <p:spPr>
          <a:xfrm>
            <a:off x="4643438" y="4437063"/>
            <a:ext cx="3994150" cy="1600200"/>
          </a:xfrm>
        </p:spPr>
      </p:pic>
      <p:sp>
        <p:nvSpPr>
          <p:cNvPr id="36867" name="TextBox 4"/>
          <p:cNvSpPr txBox="1">
            <a:spLocks noChangeArrowheads="1"/>
          </p:cNvSpPr>
          <p:nvPr/>
        </p:nvSpPr>
        <p:spPr bwMode="auto">
          <a:xfrm>
            <a:off x="468313" y="1052513"/>
            <a:ext cx="3598862" cy="5170487"/>
          </a:xfrm>
          <a:prstGeom prst="rect">
            <a:avLst/>
          </a:prstGeom>
          <a:noFill/>
          <a:ln w="9525">
            <a:noFill/>
            <a:miter lim="800000"/>
            <a:headEnd/>
            <a:tailEnd/>
          </a:ln>
        </p:spPr>
        <p:txBody>
          <a:bodyPr>
            <a:spAutoFit/>
          </a:bodyPr>
          <a:lstStyle/>
          <a:p>
            <a:r>
              <a:rPr lang="en-GB" sz="2400"/>
              <a:t>That night happened to be the night of a full moon, when the Atlantic has the highest tides, and we did not know this. So the longships, which had been pulled up on the beach, were swamped, while the supply ships, moored to anchors, were tossed about by the storm …  Many of the ships were broken up …</a:t>
            </a:r>
          </a:p>
          <a:p>
            <a:r>
              <a:rPr lang="en-GB">
                <a:solidFill>
                  <a:srgbClr val="00B0F0"/>
                </a:solidFill>
              </a:rPr>
              <a:t>From Gallic War IV, 29</a:t>
            </a:r>
          </a:p>
        </p:txBody>
      </p:sp>
      <p:pic>
        <p:nvPicPr>
          <p:cNvPr id="36868" name="Picture 5"/>
          <p:cNvPicPr>
            <a:picLocks noChangeAspect="1"/>
          </p:cNvPicPr>
          <p:nvPr/>
        </p:nvPicPr>
        <p:blipFill>
          <a:blip r:embed="rId3"/>
          <a:srcRect/>
          <a:stretch>
            <a:fillRect/>
          </a:stretch>
        </p:blipFill>
        <p:spPr bwMode="auto">
          <a:xfrm>
            <a:off x="5435600" y="908050"/>
            <a:ext cx="2952750" cy="2881313"/>
          </a:xfrm>
          <a:prstGeom prst="rect">
            <a:avLst/>
          </a:prstGeom>
          <a:noFill/>
          <a:ln w="9525">
            <a:noFill/>
            <a:miter lim="800000"/>
            <a:headEnd/>
            <a:tailEnd/>
          </a:ln>
        </p:spPr>
      </p:pic>
      <p:sp>
        <p:nvSpPr>
          <p:cNvPr id="36869" name="TextBox 6"/>
          <p:cNvSpPr txBox="1">
            <a:spLocks noChangeArrowheads="1"/>
          </p:cNvSpPr>
          <p:nvPr/>
        </p:nvSpPr>
        <p:spPr bwMode="auto">
          <a:xfrm>
            <a:off x="3635375" y="6237288"/>
            <a:ext cx="5794375" cy="369887"/>
          </a:xfrm>
          <a:prstGeom prst="rect">
            <a:avLst/>
          </a:prstGeom>
          <a:noFill/>
          <a:ln w="9525">
            <a:noFill/>
            <a:miter lim="800000"/>
            <a:headEnd/>
            <a:tailEnd/>
          </a:ln>
        </p:spPr>
        <p:txBody>
          <a:bodyPr wrap="none">
            <a:spAutoFit/>
          </a:bodyPr>
          <a:lstStyle/>
          <a:p>
            <a:r>
              <a:rPr lang="en-GB"/>
              <a:t>Deal Beach in Kent where Caesar probably landed in 55BC</a:t>
            </a:r>
          </a:p>
        </p:txBody>
      </p:sp>
      <p:sp>
        <p:nvSpPr>
          <p:cNvPr id="36870" name="TextBox 2"/>
          <p:cNvSpPr txBox="1">
            <a:spLocks noChangeArrowheads="1"/>
          </p:cNvSpPr>
          <p:nvPr/>
        </p:nvSpPr>
        <p:spPr bwMode="auto">
          <a:xfrm>
            <a:off x="4211638" y="3860800"/>
            <a:ext cx="4960937" cy="369888"/>
          </a:xfrm>
          <a:prstGeom prst="rect">
            <a:avLst/>
          </a:prstGeom>
          <a:noFill/>
          <a:ln w="9525">
            <a:noFill/>
            <a:miter lim="800000"/>
            <a:headEnd/>
            <a:tailEnd/>
          </a:ln>
        </p:spPr>
        <p:txBody>
          <a:bodyPr wrap="none">
            <a:spAutoFit/>
          </a:bodyPr>
          <a:lstStyle/>
          <a:p>
            <a:r>
              <a:rPr lang="en-GB"/>
              <a:t>Map of Caesar’s crossings over the English Channel</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GB" b="1" smtClean="0">
                <a:solidFill>
                  <a:srgbClr val="3333CC"/>
                </a:solidFill>
              </a:rPr>
              <a:t>Astronomical frequencies</a:t>
            </a:r>
          </a:p>
        </p:txBody>
      </p:sp>
      <p:sp>
        <p:nvSpPr>
          <p:cNvPr id="5" name="Content Placeholder 4"/>
          <p:cNvSpPr>
            <a:spLocks noGrp="1"/>
          </p:cNvSpPr>
          <p:nvPr>
            <p:ph idx="1"/>
          </p:nvPr>
        </p:nvSpPr>
        <p:spPr/>
        <p:txBody>
          <a:bodyPr/>
          <a:lstStyle/>
          <a:p>
            <a:pPr>
              <a:defRPr/>
            </a:pPr>
            <a:r>
              <a:rPr lang="en-GB" dirty="0" smtClean="0"/>
              <a:t>Length of the year</a:t>
            </a:r>
          </a:p>
          <a:p>
            <a:pPr>
              <a:defRPr/>
            </a:pPr>
            <a:r>
              <a:rPr lang="en-GB" dirty="0" smtClean="0"/>
              <a:t>Length of the day</a:t>
            </a:r>
          </a:p>
          <a:p>
            <a:pPr marL="0" indent="0">
              <a:buFont typeface="Arial" charset="0"/>
              <a:buNone/>
              <a:defRPr/>
            </a:pPr>
            <a:endParaRPr lang="en-GB" dirty="0"/>
          </a:p>
        </p:txBody>
      </p:sp>
      <p:pic>
        <p:nvPicPr>
          <p:cNvPr id="37891" name="Picture 6"/>
          <p:cNvPicPr>
            <a:picLocks noChangeAspect="1"/>
          </p:cNvPicPr>
          <p:nvPr/>
        </p:nvPicPr>
        <p:blipFill>
          <a:blip r:embed="rId2"/>
          <a:srcRect/>
          <a:stretch>
            <a:fillRect/>
          </a:stretch>
        </p:blipFill>
        <p:spPr bwMode="auto">
          <a:xfrm>
            <a:off x="179388" y="3108325"/>
            <a:ext cx="1800225" cy="2768600"/>
          </a:xfrm>
          <a:prstGeom prst="rect">
            <a:avLst/>
          </a:prstGeom>
          <a:noFill/>
          <a:ln w="9525">
            <a:noFill/>
            <a:miter lim="800000"/>
            <a:headEnd/>
            <a:tailEnd/>
          </a:ln>
        </p:spPr>
      </p:pic>
      <p:pic>
        <p:nvPicPr>
          <p:cNvPr id="37892" name="Picture 7"/>
          <p:cNvPicPr>
            <a:picLocks noChangeAspect="1"/>
          </p:cNvPicPr>
          <p:nvPr/>
        </p:nvPicPr>
        <p:blipFill>
          <a:blip r:embed="rId3"/>
          <a:srcRect/>
          <a:stretch>
            <a:fillRect/>
          </a:stretch>
        </p:blipFill>
        <p:spPr bwMode="auto">
          <a:xfrm>
            <a:off x="3276600" y="3068638"/>
            <a:ext cx="1903413" cy="2881312"/>
          </a:xfrm>
          <a:prstGeom prst="rect">
            <a:avLst/>
          </a:prstGeom>
          <a:noFill/>
          <a:ln w="9525">
            <a:noFill/>
            <a:miter lim="800000"/>
            <a:headEnd/>
            <a:tailEnd/>
          </a:ln>
        </p:spPr>
      </p:pic>
      <p:pic>
        <p:nvPicPr>
          <p:cNvPr id="37893" name="Picture 8"/>
          <p:cNvPicPr>
            <a:picLocks noChangeAspect="1"/>
          </p:cNvPicPr>
          <p:nvPr/>
        </p:nvPicPr>
        <p:blipFill>
          <a:blip r:embed="rId4"/>
          <a:srcRect/>
          <a:stretch>
            <a:fillRect/>
          </a:stretch>
        </p:blipFill>
        <p:spPr bwMode="auto">
          <a:xfrm>
            <a:off x="6732588" y="2992438"/>
            <a:ext cx="1801812" cy="2884487"/>
          </a:xfrm>
          <a:prstGeom prst="rect">
            <a:avLst/>
          </a:prstGeom>
          <a:noFill/>
          <a:ln w="9525">
            <a:noFill/>
            <a:miter lim="800000"/>
            <a:headEnd/>
            <a:tailEnd/>
          </a:ln>
        </p:spPr>
      </p:pic>
      <p:sp>
        <p:nvSpPr>
          <p:cNvPr id="37894" name="TextBox 9"/>
          <p:cNvSpPr txBox="1">
            <a:spLocks noChangeArrowheads="1"/>
          </p:cNvSpPr>
          <p:nvPr/>
        </p:nvSpPr>
        <p:spPr bwMode="auto">
          <a:xfrm>
            <a:off x="250825" y="6237288"/>
            <a:ext cx="1752600" cy="369887"/>
          </a:xfrm>
          <a:prstGeom prst="rect">
            <a:avLst/>
          </a:prstGeom>
          <a:noFill/>
          <a:ln w="9525">
            <a:noFill/>
            <a:miter lim="800000"/>
            <a:headEnd/>
            <a:tailEnd/>
          </a:ln>
        </p:spPr>
        <p:txBody>
          <a:bodyPr wrap="none">
            <a:spAutoFit/>
          </a:bodyPr>
          <a:lstStyle/>
          <a:p>
            <a:r>
              <a:rPr lang="en-GB"/>
              <a:t>The lunar month</a:t>
            </a:r>
          </a:p>
        </p:txBody>
      </p:sp>
      <p:sp>
        <p:nvSpPr>
          <p:cNvPr id="37895" name="TextBox 10"/>
          <p:cNvSpPr txBox="1">
            <a:spLocks noChangeArrowheads="1"/>
          </p:cNvSpPr>
          <p:nvPr/>
        </p:nvSpPr>
        <p:spPr bwMode="auto">
          <a:xfrm>
            <a:off x="2724150" y="6021388"/>
            <a:ext cx="2927350" cy="646112"/>
          </a:xfrm>
          <a:prstGeom prst="rect">
            <a:avLst/>
          </a:prstGeom>
          <a:noFill/>
          <a:ln w="9525">
            <a:noFill/>
            <a:miter lim="800000"/>
            <a:headEnd/>
            <a:tailEnd/>
          </a:ln>
        </p:spPr>
        <p:txBody>
          <a:bodyPr wrap="none">
            <a:spAutoFit/>
          </a:bodyPr>
          <a:lstStyle/>
          <a:p>
            <a:r>
              <a:rPr lang="en-GB"/>
              <a:t>The rate of precession of the </a:t>
            </a:r>
          </a:p>
          <a:p>
            <a:r>
              <a:rPr lang="en-GB"/>
              <a:t>axis of the moon’s orbit</a:t>
            </a:r>
          </a:p>
        </p:txBody>
      </p:sp>
      <p:sp>
        <p:nvSpPr>
          <p:cNvPr id="37896" name="TextBox 11"/>
          <p:cNvSpPr txBox="1">
            <a:spLocks noChangeArrowheads="1"/>
          </p:cNvSpPr>
          <p:nvPr/>
        </p:nvSpPr>
        <p:spPr bwMode="auto">
          <a:xfrm>
            <a:off x="6253163" y="6034088"/>
            <a:ext cx="2927350" cy="923925"/>
          </a:xfrm>
          <a:prstGeom prst="rect">
            <a:avLst/>
          </a:prstGeom>
          <a:noFill/>
          <a:ln w="9525">
            <a:noFill/>
            <a:miter lim="800000"/>
            <a:headEnd/>
            <a:tailEnd/>
          </a:ln>
        </p:spPr>
        <p:txBody>
          <a:bodyPr wrap="none">
            <a:spAutoFit/>
          </a:bodyPr>
          <a:lstStyle/>
          <a:p>
            <a:r>
              <a:rPr lang="en-GB"/>
              <a:t>The rate of precession of the </a:t>
            </a:r>
          </a:p>
          <a:p>
            <a:r>
              <a:rPr lang="en-GB"/>
              <a:t>plane of the moon’s orbit</a:t>
            </a:r>
          </a:p>
          <a:p>
            <a:endParaRPr lang="en-GB"/>
          </a:p>
        </p:txBody>
      </p:sp>
      <p:pic>
        <p:nvPicPr>
          <p:cNvPr id="37897" name="Picture 12"/>
          <p:cNvPicPr>
            <a:picLocks noChangeAspect="1"/>
          </p:cNvPicPr>
          <p:nvPr/>
        </p:nvPicPr>
        <p:blipFill>
          <a:blip r:embed="rId5"/>
          <a:srcRect/>
          <a:stretch>
            <a:fillRect/>
          </a:stretch>
        </p:blipFill>
        <p:spPr bwMode="auto">
          <a:xfrm>
            <a:off x="4675188" y="1484313"/>
            <a:ext cx="3497262"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dirty="0" smtClean="0">
                <a:solidFill>
                  <a:srgbClr val="3333CC"/>
                </a:solidFill>
              </a:rPr>
              <a:t>Sine waves with different frequencies</a:t>
            </a:r>
            <a:endParaRPr lang="en-GB" dirty="0">
              <a:solidFill>
                <a:srgbClr val="3333CC"/>
              </a:solidFill>
            </a:endParaRPr>
          </a:p>
        </p:txBody>
      </p:sp>
      <p:pic>
        <p:nvPicPr>
          <p:cNvPr id="38914" name="Content Placeholder 5"/>
          <p:cNvPicPr>
            <a:picLocks noGrp="1" noChangeAspect="1"/>
          </p:cNvPicPr>
          <p:nvPr>
            <p:ph idx="1"/>
          </p:nvPr>
        </p:nvPicPr>
        <p:blipFill>
          <a:blip r:embed="rId2"/>
          <a:srcRect/>
          <a:stretch>
            <a:fillRect/>
          </a:stretch>
        </p:blipFill>
        <p:spPr>
          <a:xfrm>
            <a:off x="371475" y="2060575"/>
            <a:ext cx="8448675" cy="28194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b="1" dirty="0" smtClean="0">
                <a:solidFill>
                  <a:srgbClr val="3333CC"/>
                </a:solidFill>
              </a:rPr>
              <a:t>Height of the tide at a given place is of the form</a:t>
            </a:r>
            <a:endParaRPr lang="en-GB" b="1" dirty="0">
              <a:solidFill>
                <a:srgbClr val="3333CC"/>
              </a:solidFill>
            </a:endParaRPr>
          </a:p>
        </p:txBody>
      </p:sp>
      <p:sp>
        <p:nvSpPr>
          <p:cNvPr id="3" name="Content Placeholder 2"/>
          <p:cNvSpPr>
            <a:spLocks noGrp="1"/>
          </p:cNvSpPr>
          <p:nvPr>
            <p:ph idx="1"/>
          </p:nvPr>
        </p:nvSpPr>
        <p:spPr>
          <a:xfrm>
            <a:off x="179388" y="1600200"/>
            <a:ext cx="8507412" cy="4525963"/>
          </a:xfrm>
        </p:spPr>
        <p:txBody>
          <a:bodyPr>
            <a:normAutofit fontScale="92500" lnSpcReduction="10000"/>
          </a:bodyPr>
          <a:lstStyle/>
          <a:p>
            <a:pPr marL="0" indent="0">
              <a:buFont typeface="Arial" charset="0"/>
              <a:buNone/>
              <a:defRPr/>
            </a:pPr>
            <a:endParaRPr lang="en-GB" dirty="0" smtClean="0"/>
          </a:p>
          <a:p>
            <a:pPr marL="0" indent="0">
              <a:buFont typeface="Arial" charset="0"/>
              <a:buNone/>
              <a:defRPr/>
            </a:pPr>
            <a:r>
              <a:rPr lang="en-GB" dirty="0" smtClean="0"/>
              <a:t>A</a:t>
            </a:r>
            <a:r>
              <a:rPr lang="en-GB" baseline="-25000" dirty="0" smtClean="0"/>
              <a:t>0</a:t>
            </a:r>
            <a:r>
              <a:rPr lang="en-GB" dirty="0" smtClean="0"/>
              <a:t> </a:t>
            </a:r>
            <a:r>
              <a:rPr lang="en-GB" dirty="0"/>
              <a:t>+ A</a:t>
            </a:r>
            <a:r>
              <a:rPr lang="en-GB" baseline="-25000" dirty="0"/>
              <a:t>1</a:t>
            </a:r>
            <a:r>
              <a:rPr lang="en-GB" dirty="0"/>
              <a:t>cos(v</a:t>
            </a:r>
            <a:r>
              <a:rPr lang="en-GB" baseline="-25000" dirty="0"/>
              <a:t>1</a:t>
            </a:r>
            <a:r>
              <a:rPr lang="en-GB" dirty="0"/>
              <a:t>t) + B</a:t>
            </a:r>
            <a:r>
              <a:rPr lang="en-GB" baseline="-25000" dirty="0"/>
              <a:t>1</a:t>
            </a:r>
            <a:r>
              <a:rPr lang="en-GB" dirty="0"/>
              <a:t>sin(v</a:t>
            </a:r>
            <a:r>
              <a:rPr lang="en-GB" baseline="-25000" dirty="0"/>
              <a:t>1</a:t>
            </a:r>
            <a:r>
              <a:rPr lang="en-GB" dirty="0"/>
              <a:t>t) + A</a:t>
            </a:r>
            <a:r>
              <a:rPr lang="en-GB" baseline="-25000" dirty="0"/>
              <a:t>2</a:t>
            </a:r>
            <a:r>
              <a:rPr lang="en-GB" dirty="0"/>
              <a:t>cos(v</a:t>
            </a:r>
            <a:r>
              <a:rPr lang="en-GB" baseline="-25000" dirty="0"/>
              <a:t>2</a:t>
            </a:r>
            <a:r>
              <a:rPr lang="en-GB" dirty="0"/>
              <a:t>t) + </a:t>
            </a:r>
            <a:r>
              <a:rPr lang="en-GB" dirty="0" smtClean="0"/>
              <a:t>B</a:t>
            </a:r>
            <a:r>
              <a:rPr lang="en-GB" baseline="-25000" dirty="0" smtClean="0"/>
              <a:t>2</a:t>
            </a:r>
            <a:r>
              <a:rPr lang="en-GB" dirty="0" smtClean="0"/>
              <a:t>sin(v</a:t>
            </a:r>
            <a:r>
              <a:rPr lang="en-GB" baseline="-25000" dirty="0" smtClean="0"/>
              <a:t>2</a:t>
            </a:r>
            <a:r>
              <a:rPr lang="en-GB" dirty="0" smtClean="0"/>
              <a:t>t</a:t>
            </a:r>
            <a:r>
              <a:rPr lang="en-GB" dirty="0"/>
              <a:t>) + </a:t>
            </a:r>
            <a:r>
              <a:rPr lang="en-GB" dirty="0" smtClean="0"/>
              <a:t>... another 120 similar terms</a:t>
            </a:r>
          </a:p>
          <a:p>
            <a:pPr marL="0" indent="0">
              <a:buFont typeface="Arial" charset="0"/>
              <a:buNone/>
              <a:defRPr/>
            </a:pPr>
            <a:endParaRPr lang="en-GB" dirty="0" smtClean="0"/>
          </a:p>
          <a:p>
            <a:pPr marL="0" indent="0">
              <a:buFont typeface="Arial" charset="0"/>
              <a:buNone/>
              <a:defRPr/>
            </a:pPr>
            <a:endParaRPr lang="en-GB" dirty="0"/>
          </a:p>
          <a:p>
            <a:pPr marL="0" indent="0">
              <a:buFont typeface="Arial" charset="0"/>
              <a:buNone/>
              <a:defRPr/>
            </a:pPr>
            <a:r>
              <a:rPr lang="en-GB" dirty="0" smtClean="0"/>
              <a:t>The Frequencies v</a:t>
            </a:r>
            <a:r>
              <a:rPr lang="en-GB" baseline="-25000" dirty="0" smtClean="0"/>
              <a:t>1,</a:t>
            </a:r>
            <a:r>
              <a:rPr lang="en-GB" dirty="0" smtClean="0"/>
              <a:t>v</a:t>
            </a:r>
            <a:r>
              <a:rPr lang="en-GB" baseline="-25000" dirty="0" smtClean="0"/>
              <a:t>2, </a:t>
            </a:r>
            <a:r>
              <a:rPr lang="en-GB" dirty="0" smtClean="0"/>
              <a:t>etc. are all </a:t>
            </a:r>
            <a:r>
              <a:rPr lang="en-GB" b="1" dirty="0" smtClean="0"/>
              <a:t>known</a:t>
            </a:r>
            <a:r>
              <a:rPr lang="en-GB" dirty="0" smtClean="0"/>
              <a:t> – they are combinations of the astronomical frequencies.</a:t>
            </a:r>
          </a:p>
          <a:p>
            <a:pPr marL="0" indent="0">
              <a:buFont typeface="Arial" charset="0"/>
              <a:buNone/>
              <a:defRPr/>
            </a:pPr>
            <a:r>
              <a:rPr lang="en-GB" dirty="0" smtClean="0"/>
              <a:t>We do </a:t>
            </a:r>
            <a:r>
              <a:rPr lang="en-GB" b="1" dirty="0" smtClean="0"/>
              <a:t>not</a:t>
            </a:r>
            <a:r>
              <a:rPr lang="en-GB" dirty="0" smtClean="0"/>
              <a:t> know the coefficients A</a:t>
            </a:r>
            <a:r>
              <a:rPr lang="en-GB" baseline="-25000" dirty="0" smtClean="0"/>
              <a:t>0</a:t>
            </a:r>
            <a:r>
              <a:rPr lang="en-GB" dirty="0" smtClean="0"/>
              <a:t> ,A</a:t>
            </a:r>
            <a:r>
              <a:rPr lang="en-GB" baseline="-25000" dirty="0" smtClean="0"/>
              <a:t>1 </a:t>
            </a:r>
            <a:r>
              <a:rPr lang="en-GB" dirty="0" smtClean="0"/>
              <a:t> ,A</a:t>
            </a:r>
            <a:r>
              <a:rPr lang="en-GB" baseline="-25000" dirty="0" smtClean="0"/>
              <a:t>2</a:t>
            </a:r>
            <a:r>
              <a:rPr lang="en-GB" dirty="0" smtClean="0"/>
              <a:t> ,</a:t>
            </a:r>
            <a:r>
              <a:rPr lang="en-GB" dirty="0"/>
              <a:t> </a:t>
            </a:r>
            <a:r>
              <a:rPr lang="en-GB" dirty="0" smtClean="0"/>
              <a:t>B</a:t>
            </a:r>
            <a:r>
              <a:rPr lang="en-GB" baseline="-25000" dirty="0" smtClean="0"/>
              <a:t>1 </a:t>
            </a:r>
            <a:r>
              <a:rPr lang="en-GB" dirty="0" smtClean="0"/>
              <a:t> ,</a:t>
            </a:r>
            <a:r>
              <a:rPr lang="en-GB" dirty="0"/>
              <a:t> </a:t>
            </a:r>
            <a:r>
              <a:rPr lang="en-GB" dirty="0" smtClean="0"/>
              <a:t>B</a:t>
            </a:r>
            <a:r>
              <a:rPr lang="en-GB" baseline="-25000" dirty="0" smtClean="0"/>
              <a:t>2 </a:t>
            </a:r>
            <a:r>
              <a:rPr lang="en-GB" dirty="0" smtClean="0"/>
              <a:t> ,…- these numbers depend on the place. </a:t>
            </a:r>
            <a:endParaRPr lang="en-GB"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457200" y="274638"/>
            <a:ext cx="8229600" cy="1498600"/>
          </a:xfrm>
        </p:spPr>
        <p:txBody>
          <a:bodyPr/>
          <a:lstStyle/>
          <a:p>
            <a:r>
              <a:rPr lang="en-US" sz="3600" b="1" smtClean="0">
                <a:solidFill>
                  <a:srgbClr val="3333CC"/>
                </a:solidFill>
              </a:rPr>
              <a:t>Weekly record of the tide in the River Clyde, at the entrance to the Queen’s Dock, Glasgow</a:t>
            </a:r>
            <a:endParaRPr lang="en-GB" sz="3600" b="1" smtClean="0">
              <a:solidFill>
                <a:srgbClr val="3333CC"/>
              </a:solidFill>
            </a:endParaRPr>
          </a:p>
        </p:txBody>
      </p:sp>
      <p:sp>
        <p:nvSpPr>
          <p:cNvPr id="40962" name="Rectangle 3"/>
          <p:cNvSpPr>
            <a:spLocks noGrp="1" noChangeArrowheads="1"/>
          </p:cNvSpPr>
          <p:nvPr>
            <p:ph type="body" idx="1"/>
          </p:nvPr>
        </p:nvSpPr>
        <p:spPr>
          <a:xfrm>
            <a:off x="457200" y="2071688"/>
            <a:ext cx="8229600" cy="4525962"/>
          </a:xfrm>
        </p:spPr>
        <p:txBody>
          <a:bodyPr/>
          <a:lstStyle/>
          <a:p>
            <a:pPr>
              <a:buFont typeface="Arial" charset="0"/>
              <a:buNone/>
            </a:pPr>
            <a:endParaRPr lang="en-GB" smtClean="0"/>
          </a:p>
          <a:p>
            <a:pPr>
              <a:buFont typeface="Arial" charset="0"/>
              <a:buNone/>
            </a:pPr>
            <a:endParaRPr lang="en-GB" smtClean="0"/>
          </a:p>
          <a:p>
            <a:pPr>
              <a:buFont typeface="Arial" charset="0"/>
              <a:buNone/>
            </a:pPr>
            <a:endParaRPr lang="en-GB" smtClean="0"/>
          </a:p>
          <a:p>
            <a:pPr>
              <a:buFont typeface="Arial" charset="0"/>
              <a:buNone/>
            </a:pPr>
            <a:endParaRPr lang="en-GB" smtClean="0"/>
          </a:p>
          <a:p>
            <a:pPr>
              <a:buFont typeface="Arial" charset="0"/>
              <a:buNone/>
            </a:pPr>
            <a:endParaRPr lang="en-GB" smtClean="0"/>
          </a:p>
          <a:p>
            <a:pPr>
              <a:buFont typeface="Arial" charset="0"/>
              <a:buNone/>
            </a:pPr>
            <a:r>
              <a:rPr lang="en-GB" sz="3600" smtClean="0"/>
              <a:t>How to find the coefficients A</a:t>
            </a:r>
            <a:r>
              <a:rPr lang="en-GB" sz="3600" baseline="-25000" smtClean="0"/>
              <a:t>0</a:t>
            </a:r>
            <a:r>
              <a:rPr lang="en-GB" sz="3600" smtClean="0"/>
              <a:t> ,A</a:t>
            </a:r>
            <a:r>
              <a:rPr lang="en-GB" sz="3600" baseline="-25000" smtClean="0"/>
              <a:t>1 </a:t>
            </a:r>
            <a:r>
              <a:rPr lang="en-GB" sz="3600" smtClean="0"/>
              <a:t> ,A</a:t>
            </a:r>
            <a:r>
              <a:rPr lang="en-GB" sz="3600" baseline="-25000" smtClean="0"/>
              <a:t>2</a:t>
            </a:r>
            <a:r>
              <a:rPr lang="en-GB" sz="3600" smtClean="0"/>
              <a:t> , B</a:t>
            </a:r>
            <a:r>
              <a:rPr lang="en-GB" sz="3600" baseline="-25000" smtClean="0"/>
              <a:t>1 </a:t>
            </a:r>
            <a:r>
              <a:rPr lang="en-GB" sz="3600" smtClean="0"/>
              <a:t> , B</a:t>
            </a:r>
            <a:r>
              <a:rPr lang="en-GB" sz="3600" baseline="-25000" smtClean="0"/>
              <a:t>2 </a:t>
            </a:r>
            <a:r>
              <a:rPr lang="en-GB" sz="3600" smtClean="0"/>
              <a:t> ,…?</a:t>
            </a:r>
            <a:endParaRPr lang="en-US" sz="3600" smtClean="0"/>
          </a:p>
        </p:txBody>
      </p:sp>
      <p:pic>
        <p:nvPicPr>
          <p:cNvPr id="40963" name="Picture 4" descr="130"/>
          <p:cNvPicPr>
            <a:picLocks noChangeAspect="1" noChangeArrowheads="1"/>
          </p:cNvPicPr>
          <p:nvPr/>
        </p:nvPicPr>
        <p:blipFill>
          <a:blip r:embed="rId3"/>
          <a:srcRect/>
          <a:stretch>
            <a:fillRect/>
          </a:stretch>
        </p:blipFill>
        <p:spPr bwMode="auto">
          <a:xfrm>
            <a:off x="900113" y="2060575"/>
            <a:ext cx="6938962" cy="2525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179388" y="274638"/>
            <a:ext cx="8785225" cy="1143000"/>
          </a:xfrm>
        </p:spPr>
        <p:txBody>
          <a:bodyPr/>
          <a:lstStyle/>
          <a:p>
            <a:r>
              <a:rPr lang="en-GB" sz="4000" b="1" smtClean="0">
                <a:solidFill>
                  <a:srgbClr val="3333CC"/>
                </a:solidFill>
              </a:rPr>
              <a:t>The French Connection - Fourier Analysis</a:t>
            </a:r>
          </a:p>
        </p:txBody>
      </p:sp>
      <p:pic>
        <p:nvPicPr>
          <p:cNvPr id="43010" name="Content Placeholder 3"/>
          <p:cNvPicPr>
            <a:picLocks noGrp="1" noChangeAspect="1"/>
          </p:cNvPicPr>
          <p:nvPr>
            <p:ph idx="1"/>
          </p:nvPr>
        </p:nvPicPr>
        <p:blipFill>
          <a:blip r:embed="rId2"/>
          <a:srcRect/>
          <a:stretch>
            <a:fillRect/>
          </a:stretch>
        </p:blipFill>
        <p:spPr>
          <a:xfrm>
            <a:off x="5865813" y="2636838"/>
            <a:ext cx="2593975" cy="3176587"/>
          </a:xfrm>
        </p:spPr>
      </p:pic>
      <p:sp>
        <p:nvSpPr>
          <p:cNvPr id="43011" name="TextBox 4"/>
          <p:cNvSpPr txBox="1">
            <a:spLocks noChangeArrowheads="1"/>
          </p:cNvSpPr>
          <p:nvPr/>
        </p:nvSpPr>
        <p:spPr bwMode="auto">
          <a:xfrm>
            <a:off x="5795963" y="5805488"/>
            <a:ext cx="2722562" cy="369887"/>
          </a:xfrm>
          <a:prstGeom prst="rect">
            <a:avLst/>
          </a:prstGeom>
          <a:noFill/>
          <a:ln w="9525">
            <a:noFill/>
            <a:miter lim="800000"/>
            <a:headEnd/>
            <a:tailEnd/>
          </a:ln>
        </p:spPr>
        <p:txBody>
          <a:bodyPr wrap="none">
            <a:spAutoFit/>
          </a:bodyPr>
          <a:lstStyle/>
          <a:p>
            <a:r>
              <a:rPr lang="en-GB"/>
              <a:t>Joseph Fourier 1768 - 1830</a:t>
            </a:r>
          </a:p>
        </p:txBody>
      </p:sp>
      <p:pic>
        <p:nvPicPr>
          <p:cNvPr id="43012" name="Picture 5"/>
          <p:cNvPicPr>
            <a:picLocks noChangeAspect="1"/>
          </p:cNvPicPr>
          <p:nvPr/>
        </p:nvPicPr>
        <p:blipFill>
          <a:blip r:embed="rId3"/>
          <a:srcRect/>
          <a:stretch>
            <a:fillRect/>
          </a:stretch>
        </p:blipFill>
        <p:spPr bwMode="auto">
          <a:xfrm>
            <a:off x="684213" y="1557338"/>
            <a:ext cx="3725862" cy="882650"/>
          </a:xfrm>
          <a:prstGeom prst="rect">
            <a:avLst/>
          </a:prstGeom>
          <a:noFill/>
          <a:ln w="9525">
            <a:noFill/>
            <a:miter lim="800000"/>
            <a:headEnd/>
            <a:tailEnd/>
          </a:ln>
        </p:spPr>
      </p:pic>
      <p:sp>
        <p:nvSpPr>
          <p:cNvPr id="43013" name="TextBox 7"/>
          <p:cNvSpPr txBox="1">
            <a:spLocks noChangeArrowheads="1"/>
          </p:cNvSpPr>
          <p:nvPr/>
        </p:nvSpPr>
        <p:spPr bwMode="auto">
          <a:xfrm>
            <a:off x="5291138" y="1700213"/>
            <a:ext cx="3384550" cy="585787"/>
          </a:xfrm>
          <a:prstGeom prst="rect">
            <a:avLst/>
          </a:prstGeom>
          <a:noFill/>
          <a:ln w="9525">
            <a:noFill/>
            <a:miter lim="800000"/>
            <a:headEnd/>
            <a:tailEnd/>
          </a:ln>
        </p:spPr>
        <p:txBody>
          <a:bodyPr wrap="none">
            <a:spAutoFit/>
          </a:bodyPr>
          <a:lstStyle/>
          <a:p>
            <a:r>
              <a:rPr lang="en-GB" sz="3200"/>
              <a:t>Asin(t) +  Bsin(2</a:t>
            </a:r>
            <a:r>
              <a:rPr lang="en-GB" sz="3200" baseline="30000"/>
              <a:t>1/2</a:t>
            </a:r>
            <a:r>
              <a:rPr lang="en-GB" sz="3200"/>
              <a:t>t</a:t>
            </a:r>
            <a:r>
              <a:rPr lang="en-GB"/>
              <a:t>)</a:t>
            </a:r>
          </a:p>
        </p:txBody>
      </p:sp>
      <p:sp>
        <p:nvSpPr>
          <p:cNvPr id="43014" name="TextBox 8"/>
          <p:cNvSpPr txBox="1">
            <a:spLocks noChangeArrowheads="1"/>
          </p:cNvSpPr>
          <p:nvPr/>
        </p:nvSpPr>
        <p:spPr bwMode="auto">
          <a:xfrm>
            <a:off x="179388" y="3357563"/>
            <a:ext cx="5113337" cy="3108325"/>
          </a:xfrm>
          <a:prstGeom prst="rect">
            <a:avLst/>
          </a:prstGeom>
          <a:noFill/>
          <a:ln w="9525">
            <a:noFill/>
            <a:miter lim="800000"/>
            <a:headEnd/>
            <a:tailEnd/>
          </a:ln>
        </p:spPr>
        <p:txBody>
          <a:bodyPr>
            <a:spAutoFit/>
          </a:bodyPr>
          <a:lstStyle/>
          <a:p>
            <a:r>
              <a:rPr lang="en-GB" sz="2800"/>
              <a:t>In this curve we know that it is made up of  from sin t and sin(2</a:t>
            </a:r>
            <a:r>
              <a:rPr lang="en-GB" sz="2800" baseline="30000"/>
              <a:t>1/2</a:t>
            </a:r>
            <a:r>
              <a:rPr lang="en-GB" sz="2800"/>
              <a:t>t). We do not know how much there is of each of these</a:t>
            </a:r>
          </a:p>
          <a:p>
            <a:r>
              <a:rPr lang="en-GB" sz="2800"/>
              <a:t> two trigonometric waves i.e. we  do not know the coefficients A and B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144463" y="274638"/>
            <a:ext cx="8891587" cy="1143000"/>
          </a:xfrm>
        </p:spPr>
        <p:txBody>
          <a:bodyPr/>
          <a:lstStyle/>
          <a:p>
            <a:r>
              <a:rPr lang="en-GB" sz="4000" b="1" smtClean="0">
                <a:solidFill>
                  <a:srgbClr val="3333CC"/>
                </a:solidFill>
              </a:rPr>
              <a:t>The French Connection - Fourier Analysis</a:t>
            </a:r>
          </a:p>
        </p:txBody>
      </p:sp>
      <p:pic>
        <p:nvPicPr>
          <p:cNvPr id="44034" name="Content Placeholder 3"/>
          <p:cNvPicPr>
            <a:picLocks noGrp="1" noChangeAspect="1"/>
          </p:cNvPicPr>
          <p:nvPr>
            <p:ph idx="1"/>
          </p:nvPr>
        </p:nvPicPr>
        <p:blipFill>
          <a:blip r:embed="rId2"/>
          <a:srcRect/>
          <a:stretch>
            <a:fillRect/>
          </a:stretch>
        </p:blipFill>
        <p:spPr>
          <a:xfrm>
            <a:off x="9685338" y="2012950"/>
            <a:ext cx="2593975" cy="3175000"/>
          </a:xfrm>
        </p:spPr>
      </p:pic>
      <p:sp>
        <p:nvSpPr>
          <p:cNvPr id="44035" name="TextBox 4"/>
          <p:cNvSpPr txBox="1">
            <a:spLocks noChangeArrowheads="1"/>
          </p:cNvSpPr>
          <p:nvPr/>
        </p:nvSpPr>
        <p:spPr bwMode="auto">
          <a:xfrm>
            <a:off x="9410700" y="5805488"/>
            <a:ext cx="2722563" cy="369887"/>
          </a:xfrm>
          <a:prstGeom prst="rect">
            <a:avLst/>
          </a:prstGeom>
          <a:noFill/>
          <a:ln w="9525">
            <a:noFill/>
            <a:miter lim="800000"/>
            <a:headEnd/>
            <a:tailEnd/>
          </a:ln>
        </p:spPr>
        <p:txBody>
          <a:bodyPr wrap="none">
            <a:spAutoFit/>
          </a:bodyPr>
          <a:lstStyle/>
          <a:p>
            <a:r>
              <a:rPr lang="en-GB"/>
              <a:t>Joseph Fourier 1768 - 1830</a:t>
            </a:r>
          </a:p>
        </p:txBody>
      </p:sp>
      <p:pic>
        <p:nvPicPr>
          <p:cNvPr id="44036" name="Picture 5"/>
          <p:cNvPicPr>
            <a:picLocks noChangeAspect="1"/>
          </p:cNvPicPr>
          <p:nvPr/>
        </p:nvPicPr>
        <p:blipFill>
          <a:blip r:embed="rId3"/>
          <a:srcRect/>
          <a:stretch>
            <a:fillRect/>
          </a:stretch>
        </p:blipFill>
        <p:spPr bwMode="auto">
          <a:xfrm>
            <a:off x="684213" y="1557338"/>
            <a:ext cx="3725862" cy="882650"/>
          </a:xfrm>
          <a:prstGeom prst="rect">
            <a:avLst/>
          </a:prstGeom>
          <a:noFill/>
          <a:ln w="9525">
            <a:noFill/>
            <a:miter lim="800000"/>
            <a:headEnd/>
            <a:tailEnd/>
          </a:ln>
        </p:spPr>
      </p:pic>
      <p:sp>
        <p:nvSpPr>
          <p:cNvPr id="44037" name="TextBox 7"/>
          <p:cNvSpPr txBox="1">
            <a:spLocks noChangeArrowheads="1"/>
          </p:cNvSpPr>
          <p:nvPr/>
        </p:nvSpPr>
        <p:spPr bwMode="auto">
          <a:xfrm>
            <a:off x="5291138" y="1700213"/>
            <a:ext cx="3384550" cy="585787"/>
          </a:xfrm>
          <a:prstGeom prst="rect">
            <a:avLst/>
          </a:prstGeom>
          <a:noFill/>
          <a:ln w="9525">
            <a:noFill/>
            <a:miter lim="800000"/>
            <a:headEnd/>
            <a:tailEnd/>
          </a:ln>
        </p:spPr>
        <p:txBody>
          <a:bodyPr wrap="none">
            <a:spAutoFit/>
          </a:bodyPr>
          <a:lstStyle/>
          <a:p>
            <a:r>
              <a:rPr lang="en-GB" sz="3200"/>
              <a:t>Asin(t) +  Bsin(2</a:t>
            </a:r>
            <a:r>
              <a:rPr lang="en-GB" sz="3200" baseline="30000"/>
              <a:t>1/2</a:t>
            </a:r>
            <a:r>
              <a:rPr lang="en-GB" sz="3200"/>
              <a:t>t</a:t>
            </a:r>
            <a:r>
              <a:rPr lang="en-GB"/>
              <a:t>)</a:t>
            </a:r>
          </a:p>
        </p:txBody>
      </p:sp>
      <p:sp>
        <p:nvSpPr>
          <p:cNvPr id="44038" name="TextBox 8"/>
          <p:cNvSpPr txBox="1">
            <a:spLocks noChangeArrowheads="1"/>
          </p:cNvSpPr>
          <p:nvPr/>
        </p:nvSpPr>
        <p:spPr bwMode="auto">
          <a:xfrm>
            <a:off x="179388" y="2636838"/>
            <a:ext cx="8964612" cy="3108325"/>
          </a:xfrm>
          <a:prstGeom prst="rect">
            <a:avLst/>
          </a:prstGeom>
          <a:noFill/>
          <a:ln w="9525">
            <a:noFill/>
            <a:miter lim="800000"/>
            <a:headEnd/>
            <a:tailEnd/>
          </a:ln>
        </p:spPr>
        <p:txBody>
          <a:bodyPr>
            <a:spAutoFit/>
          </a:bodyPr>
          <a:lstStyle/>
          <a:p>
            <a:r>
              <a:rPr lang="en-GB" sz="2800">
                <a:solidFill>
                  <a:srgbClr val="FF0000"/>
                </a:solidFill>
              </a:rPr>
              <a:t>Multiple by sin(t) to get Asin(t)sin(t) +  Bsin(2</a:t>
            </a:r>
            <a:r>
              <a:rPr lang="en-GB" sz="2800" baseline="30000">
                <a:solidFill>
                  <a:srgbClr val="FF0000"/>
                </a:solidFill>
              </a:rPr>
              <a:t>1/2</a:t>
            </a:r>
            <a:r>
              <a:rPr lang="en-GB" sz="2800">
                <a:solidFill>
                  <a:srgbClr val="FF0000"/>
                </a:solidFill>
              </a:rPr>
              <a:t>t) sin(t) Now calculate twice the long term average which gives A because the long term average of Bsin(2</a:t>
            </a:r>
            <a:r>
              <a:rPr lang="en-GB" sz="2800" baseline="30000">
                <a:solidFill>
                  <a:srgbClr val="FF0000"/>
                </a:solidFill>
              </a:rPr>
              <a:t>1/2</a:t>
            </a:r>
            <a:r>
              <a:rPr lang="en-GB" sz="2800">
                <a:solidFill>
                  <a:srgbClr val="FF0000"/>
                </a:solidFill>
              </a:rPr>
              <a:t>t) sin(t) is 0.</a:t>
            </a:r>
          </a:p>
          <a:p>
            <a:endParaRPr lang="en-GB" sz="2800"/>
          </a:p>
          <a:p>
            <a:r>
              <a:rPr lang="en-GB" sz="2800">
                <a:solidFill>
                  <a:srgbClr val="00B050"/>
                </a:solidFill>
              </a:rPr>
              <a:t>Similarly to find B multiple by sin(2</a:t>
            </a:r>
            <a:r>
              <a:rPr lang="en-GB" sz="2800" baseline="30000">
                <a:solidFill>
                  <a:srgbClr val="00B050"/>
                </a:solidFill>
              </a:rPr>
              <a:t>1/2</a:t>
            </a:r>
            <a:r>
              <a:rPr lang="en-GB" sz="2800">
                <a:solidFill>
                  <a:srgbClr val="00B050"/>
                </a:solidFill>
              </a:rPr>
              <a:t>t) and calculate twice the long term average.</a:t>
            </a:r>
          </a:p>
          <a:p>
            <a:endParaRPr lang="en-GB" sz="2800"/>
          </a:p>
        </p:txBody>
      </p:sp>
      <p:pic>
        <p:nvPicPr>
          <p:cNvPr id="44039" name="Picture 2"/>
          <p:cNvPicPr>
            <a:picLocks noChangeAspect="1"/>
          </p:cNvPicPr>
          <p:nvPr/>
        </p:nvPicPr>
        <p:blipFill>
          <a:blip r:embed="rId4"/>
          <a:srcRect/>
          <a:stretch>
            <a:fillRect/>
          </a:stretch>
        </p:blipFill>
        <p:spPr bwMode="auto">
          <a:xfrm>
            <a:off x="250825" y="5229225"/>
            <a:ext cx="6170613" cy="158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225425"/>
            <a:ext cx="8424862" cy="1619250"/>
          </a:xfrm>
        </p:spPr>
        <p:txBody>
          <a:bodyPr>
            <a:normAutofit fontScale="90000"/>
          </a:bodyPr>
          <a:lstStyle/>
          <a:p>
            <a:pPr marL="342900" indent="-342900">
              <a:spcBef>
                <a:spcPct val="20000"/>
              </a:spcBef>
              <a:defRPr/>
            </a:pPr>
            <a:r>
              <a:rPr lang="en-GB" sz="2500" dirty="0" smtClean="0">
                <a:solidFill>
                  <a:prstClr val="black"/>
                </a:solidFill>
                <a:ea typeface="+mn-ea"/>
                <a:cs typeface="+mn-cs"/>
              </a:rPr>
              <a:t/>
            </a:r>
            <a:br>
              <a:rPr lang="en-GB" sz="2500" dirty="0" smtClean="0">
                <a:solidFill>
                  <a:prstClr val="black"/>
                </a:solidFill>
                <a:ea typeface="+mn-ea"/>
                <a:cs typeface="+mn-cs"/>
              </a:rPr>
            </a:br>
            <a:r>
              <a:rPr lang="en-GB" sz="3600" b="1" dirty="0">
                <a:solidFill>
                  <a:srgbClr val="3333CC"/>
                </a:solidFill>
              </a:rPr>
              <a:t>The method followed in the sample problem can be extended to the complete calculation. </a:t>
            </a:r>
            <a:r>
              <a:rPr lang="en-GB" sz="3600" dirty="0"/>
              <a:t>Given the tidal record H(t) over a </a:t>
            </a:r>
            <a:r>
              <a:rPr lang="en-GB" sz="3600" dirty="0" smtClean="0"/>
              <a:t>sufficiently </a:t>
            </a:r>
            <a:r>
              <a:rPr lang="en-GB" sz="3600" dirty="0"/>
              <a:t>long time interval </a:t>
            </a:r>
            <a:r>
              <a:rPr lang="en-GB" sz="3100" dirty="0"/>
              <a:t/>
            </a:r>
            <a:br>
              <a:rPr lang="en-GB" sz="3100" dirty="0"/>
            </a:br>
            <a:endParaRPr lang="en-GB" sz="3100" dirty="0"/>
          </a:p>
        </p:txBody>
      </p:sp>
      <p:sp>
        <p:nvSpPr>
          <p:cNvPr id="3" name="Content Placeholder 2"/>
          <p:cNvSpPr>
            <a:spLocks noGrp="1"/>
          </p:cNvSpPr>
          <p:nvPr>
            <p:ph idx="1"/>
          </p:nvPr>
        </p:nvSpPr>
        <p:spPr>
          <a:xfrm>
            <a:off x="457200" y="2276475"/>
            <a:ext cx="8229600" cy="4465638"/>
          </a:xfrm>
        </p:spPr>
        <p:txBody>
          <a:bodyPr>
            <a:normAutofit lnSpcReduction="10000"/>
          </a:bodyPr>
          <a:lstStyle/>
          <a:p>
            <a:pPr>
              <a:buFont typeface="Arial"/>
              <a:buChar char="•"/>
              <a:defRPr/>
            </a:pPr>
            <a:r>
              <a:rPr lang="en-GB" dirty="0" smtClean="0"/>
              <a:t>A</a:t>
            </a:r>
            <a:r>
              <a:rPr lang="en-GB" baseline="-25000" dirty="0" smtClean="0"/>
              <a:t>0</a:t>
            </a:r>
            <a:r>
              <a:rPr lang="en-GB" dirty="0" smtClean="0"/>
              <a:t> </a:t>
            </a:r>
            <a:r>
              <a:rPr lang="en-GB" dirty="0"/>
              <a:t>is the average value of H(t) over the </a:t>
            </a:r>
            <a:r>
              <a:rPr lang="en-GB" dirty="0" smtClean="0"/>
              <a:t>interval.</a:t>
            </a:r>
            <a:endParaRPr lang="en-GB" dirty="0"/>
          </a:p>
          <a:p>
            <a:pPr>
              <a:buFont typeface="Arial"/>
              <a:buChar char="•"/>
              <a:defRPr/>
            </a:pPr>
            <a:r>
              <a:rPr lang="en-GB" dirty="0"/>
              <a:t>A</a:t>
            </a:r>
            <a:r>
              <a:rPr lang="en-GB" baseline="-25000" dirty="0"/>
              <a:t>1</a:t>
            </a:r>
            <a:r>
              <a:rPr lang="en-GB" dirty="0"/>
              <a:t> is </a:t>
            </a:r>
            <a:r>
              <a:rPr lang="en-GB" dirty="0" smtClean="0"/>
              <a:t>twice the </a:t>
            </a:r>
            <a:r>
              <a:rPr lang="en-GB" dirty="0"/>
              <a:t>average value of H(t)</a:t>
            </a:r>
            <a:r>
              <a:rPr lang="en-GB" dirty="0" err="1"/>
              <a:t>cos</a:t>
            </a:r>
            <a:r>
              <a:rPr lang="en-GB" dirty="0"/>
              <a:t>(v</a:t>
            </a:r>
            <a:r>
              <a:rPr lang="en-GB" baseline="-25000" dirty="0"/>
              <a:t>1</a:t>
            </a:r>
            <a:r>
              <a:rPr lang="en-GB" dirty="0"/>
              <a:t>t) over the </a:t>
            </a:r>
            <a:r>
              <a:rPr lang="en-GB" dirty="0" smtClean="0"/>
              <a:t>interval.</a:t>
            </a:r>
            <a:endParaRPr lang="en-GB" dirty="0"/>
          </a:p>
          <a:p>
            <a:pPr>
              <a:buFont typeface="Arial"/>
              <a:buChar char="•"/>
              <a:defRPr/>
            </a:pPr>
            <a:r>
              <a:rPr lang="en-GB" dirty="0"/>
              <a:t>B</a:t>
            </a:r>
            <a:r>
              <a:rPr lang="en-GB" baseline="-25000" dirty="0"/>
              <a:t>1</a:t>
            </a:r>
            <a:r>
              <a:rPr lang="en-GB" dirty="0"/>
              <a:t> is </a:t>
            </a:r>
            <a:r>
              <a:rPr lang="en-GB" dirty="0">
                <a:solidFill>
                  <a:prstClr val="black"/>
                </a:solidFill>
              </a:rPr>
              <a:t>twice </a:t>
            </a:r>
            <a:r>
              <a:rPr lang="en-GB" dirty="0" smtClean="0"/>
              <a:t>the </a:t>
            </a:r>
            <a:r>
              <a:rPr lang="en-GB" dirty="0"/>
              <a:t>average value of H(t)sin(v</a:t>
            </a:r>
            <a:r>
              <a:rPr lang="en-GB" baseline="-25000" dirty="0"/>
              <a:t>1</a:t>
            </a:r>
            <a:r>
              <a:rPr lang="en-GB" dirty="0"/>
              <a:t>t) over the </a:t>
            </a:r>
            <a:r>
              <a:rPr lang="en-GB" dirty="0" smtClean="0"/>
              <a:t>interval.</a:t>
            </a:r>
            <a:endParaRPr lang="en-GB" dirty="0"/>
          </a:p>
          <a:p>
            <a:pPr>
              <a:buFont typeface="Arial"/>
              <a:buChar char="•"/>
              <a:defRPr/>
            </a:pPr>
            <a:r>
              <a:rPr lang="en-GB" dirty="0"/>
              <a:t>A</a:t>
            </a:r>
            <a:r>
              <a:rPr lang="en-GB" baseline="-25000" dirty="0"/>
              <a:t>2</a:t>
            </a:r>
            <a:r>
              <a:rPr lang="en-GB" dirty="0"/>
              <a:t> is twice the average value of H(t)</a:t>
            </a:r>
            <a:r>
              <a:rPr lang="en-GB" dirty="0" err="1"/>
              <a:t>cos</a:t>
            </a:r>
            <a:r>
              <a:rPr lang="en-GB" dirty="0"/>
              <a:t>(v</a:t>
            </a:r>
            <a:r>
              <a:rPr lang="en-GB" baseline="-25000" dirty="0"/>
              <a:t>2</a:t>
            </a:r>
            <a:r>
              <a:rPr lang="en-GB" dirty="0"/>
              <a:t>t) over the </a:t>
            </a:r>
            <a:r>
              <a:rPr lang="en-GB" dirty="0" smtClean="0"/>
              <a:t>interval.</a:t>
            </a:r>
            <a:endParaRPr lang="en-GB" dirty="0"/>
          </a:p>
          <a:p>
            <a:pPr>
              <a:buFont typeface="Arial"/>
              <a:buChar char="•"/>
              <a:defRPr/>
            </a:pPr>
            <a:r>
              <a:rPr lang="en-GB" dirty="0"/>
              <a:t>etc.</a:t>
            </a:r>
          </a:p>
          <a:p>
            <a:pPr>
              <a:defRPr/>
            </a:pPr>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457200" y="44450"/>
            <a:ext cx="8229600" cy="927100"/>
          </a:xfrm>
        </p:spPr>
        <p:txBody>
          <a:bodyPr/>
          <a:lstStyle/>
          <a:p>
            <a:pPr eaLnBrk="1" hangingPunct="1"/>
            <a:r>
              <a:rPr lang="en-GB" sz="3600" b="1" smtClean="0">
                <a:solidFill>
                  <a:srgbClr val="3333CC"/>
                </a:solidFill>
              </a:rPr>
              <a:t>The tide predictor.</a:t>
            </a:r>
            <a:r>
              <a:rPr lang="en-GB" sz="4000" b="1" smtClean="0">
                <a:solidFill>
                  <a:srgbClr val="3333CC"/>
                </a:solidFill>
              </a:rPr>
              <a:t> </a:t>
            </a:r>
            <a:endParaRPr lang="en-US" sz="4000" b="1" smtClean="0">
              <a:solidFill>
                <a:srgbClr val="3333CC"/>
              </a:solidFill>
            </a:endParaRPr>
          </a:p>
        </p:txBody>
      </p:sp>
      <p:sp>
        <p:nvSpPr>
          <p:cNvPr id="46082" name="Text Box 6"/>
          <p:cNvSpPr txBox="1">
            <a:spLocks noChangeArrowheads="1"/>
          </p:cNvSpPr>
          <p:nvPr/>
        </p:nvSpPr>
        <p:spPr bwMode="auto">
          <a:xfrm>
            <a:off x="971550" y="6329363"/>
            <a:ext cx="6913563" cy="366712"/>
          </a:xfrm>
          <a:prstGeom prst="rect">
            <a:avLst/>
          </a:prstGeom>
          <a:noFill/>
          <a:ln w="9525">
            <a:noFill/>
            <a:miter lim="800000"/>
            <a:headEnd/>
            <a:tailEnd/>
          </a:ln>
        </p:spPr>
        <p:txBody>
          <a:bodyPr>
            <a:spAutoFit/>
          </a:bodyPr>
          <a:lstStyle/>
          <a:p>
            <a:endParaRPr lang="en-GB">
              <a:latin typeface="Arial" charset="0"/>
            </a:endParaRPr>
          </a:p>
        </p:txBody>
      </p:sp>
      <p:sp>
        <p:nvSpPr>
          <p:cNvPr id="46083" name="Rectangle 7"/>
          <p:cNvSpPr>
            <a:spLocks noChangeArrowheads="1"/>
          </p:cNvSpPr>
          <p:nvPr/>
        </p:nvSpPr>
        <p:spPr bwMode="auto">
          <a:xfrm>
            <a:off x="1612900" y="6380163"/>
            <a:ext cx="5233988" cy="369887"/>
          </a:xfrm>
          <a:prstGeom prst="rect">
            <a:avLst/>
          </a:prstGeom>
          <a:noFill/>
          <a:ln w="9525">
            <a:noFill/>
            <a:miter lim="800000"/>
            <a:headEnd/>
            <a:tailEnd/>
          </a:ln>
        </p:spPr>
        <p:txBody>
          <a:bodyPr wrap="none" anchor="ctr">
            <a:spAutoFit/>
          </a:bodyPr>
          <a:lstStyle/>
          <a:p>
            <a:r>
              <a:rPr lang="en-US" b="1">
                <a:solidFill>
                  <a:srgbClr val="00B0F0"/>
                </a:solidFill>
              </a:rPr>
              <a:t>www.ams.org/featurecolumn/archive/tidesIII2.html</a:t>
            </a:r>
            <a:endParaRPr lang="en-GB">
              <a:solidFill>
                <a:srgbClr val="00B0F0"/>
              </a:solidFill>
            </a:endParaRPr>
          </a:p>
        </p:txBody>
      </p:sp>
      <p:pic>
        <p:nvPicPr>
          <p:cNvPr id="46084" name="Content Placeholder 2"/>
          <p:cNvPicPr>
            <a:picLocks noGrp="1" noChangeAspect="1"/>
          </p:cNvPicPr>
          <p:nvPr>
            <p:ph idx="1"/>
          </p:nvPr>
        </p:nvPicPr>
        <p:blipFill>
          <a:blip r:embed="rId3"/>
          <a:srcRect/>
          <a:stretch>
            <a:fillRect/>
          </a:stretch>
        </p:blipFill>
        <p:spPr>
          <a:xfrm>
            <a:off x="1187450" y="908050"/>
            <a:ext cx="6543675" cy="521811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GB" b="1" smtClean="0">
                <a:solidFill>
                  <a:srgbClr val="3333CC"/>
                </a:solidFill>
              </a:rPr>
              <a:t>Joseph Fourier (1768–1830)</a:t>
            </a:r>
            <a:endParaRPr lang="en-GB" smtClean="0">
              <a:solidFill>
                <a:srgbClr val="3333CC"/>
              </a:solidFill>
            </a:endParaRPr>
          </a:p>
        </p:txBody>
      </p:sp>
      <p:sp>
        <p:nvSpPr>
          <p:cNvPr id="17410" name="Content Placeholder 2"/>
          <p:cNvSpPr>
            <a:spLocks noGrp="1"/>
          </p:cNvSpPr>
          <p:nvPr>
            <p:ph idx="1"/>
          </p:nvPr>
        </p:nvSpPr>
        <p:spPr/>
        <p:txBody>
          <a:bodyPr/>
          <a:lstStyle/>
          <a:p>
            <a:endParaRPr lang="en-GB" smtClean="0"/>
          </a:p>
        </p:txBody>
      </p:sp>
      <p:pic>
        <p:nvPicPr>
          <p:cNvPr id="17411" name="Picture 2"/>
          <p:cNvPicPr>
            <a:picLocks noChangeAspect="1" noChangeArrowheads="1"/>
          </p:cNvPicPr>
          <p:nvPr/>
        </p:nvPicPr>
        <p:blipFill>
          <a:blip r:embed="rId2"/>
          <a:srcRect/>
          <a:stretch>
            <a:fillRect/>
          </a:stretch>
        </p:blipFill>
        <p:spPr bwMode="auto">
          <a:xfrm>
            <a:off x="2393950" y="1612900"/>
            <a:ext cx="4049713" cy="4840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endParaRPr lang="en-GB" smtClean="0"/>
          </a:p>
        </p:txBody>
      </p:sp>
      <p:pic>
        <p:nvPicPr>
          <p:cNvPr id="48130" name="Content Placeholder 3"/>
          <p:cNvPicPr>
            <a:picLocks noGrp="1" noChangeAspect="1"/>
          </p:cNvPicPr>
          <p:nvPr>
            <p:ph idx="1"/>
          </p:nvPr>
        </p:nvPicPr>
        <p:blipFill>
          <a:blip r:embed="rId2"/>
          <a:srcRect/>
          <a:stretch>
            <a:fillRect/>
          </a:stretch>
        </p:blipFill>
        <p:spPr>
          <a:xfrm>
            <a:off x="468313" y="44450"/>
            <a:ext cx="2951162" cy="4208463"/>
          </a:xfrm>
        </p:spPr>
      </p:pic>
      <p:pic>
        <p:nvPicPr>
          <p:cNvPr id="48131" name="Picture 4"/>
          <p:cNvPicPr>
            <a:picLocks noChangeAspect="1"/>
          </p:cNvPicPr>
          <p:nvPr/>
        </p:nvPicPr>
        <p:blipFill>
          <a:blip r:embed="rId3"/>
          <a:srcRect/>
          <a:stretch>
            <a:fillRect/>
          </a:stretch>
        </p:blipFill>
        <p:spPr bwMode="auto">
          <a:xfrm>
            <a:off x="4179888" y="44450"/>
            <a:ext cx="4495800" cy="4038600"/>
          </a:xfrm>
          <a:prstGeom prst="rect">
            <a:avLst/>
          </a:prstGeom>
          <a:noFill/>
          <a:ln w="9525">
            <a:noFill/>
            <a:miter lim="800000"/>
            <a:headEnd/>
            <a:tailEnd/>
          </a:ln>
        </p:spPr>
      </p:pic>
      <p:sp>
        <p:nvSpPr>
          <p:cNvPr id="48132" name="TextBox 6"/>
          <p:cNvSpPr txBox="1">
            <a:spLocks noChangeArrowheads="1"/>
          </p:cNvSpPr>
          <p:nvPr/>
        </p:nvSpPr>
        <p:spPr bwMode="auto">
          <a:xfrm>
            <a:off x="4067175" y="4292600"/>
            <a:ext cx="4057650" cy="2062163"/>
          </a:xfrm>
          <a:prstGeom prst="rect">
            <a:avLst/>
          </a:prstGeom>
          <a:noFill/>
          <a:ln w="9525">
            <a:noFill/>
            <a:miter lim="800000"/>
            <a:headEnd/>
            <a:tailEnd/>
          </a:ln>
        </p:spPr>
        <p:txBody>
          <a:bodyPr>
            <a:spAutoFit/>
          </a:bodyPr>
          <a:lstStyle/>
          <a:p>
            <a:r>
              <a:rPr lang="en-GB" sz="1600"/>
              <a:t>Kelvin’s tide machine, the mechanical calculator built for William Thomson (later Lord Kelvin) in 1872 but shown here as overhauled in 1942 to handle 26 tidal constituents. It was one of the two machines used by Arthur Doodson (above) at the Liverpool Tidal Institute to predict tides for the Normandy invasion</a:t>
            </a:r>
          </a:p>
        </p:txBody>
      </p:sp>
      <p:sp>
        <p:nvSpPr>
          <p:cNvPr id="48133" name="TextBox 7"/>
          <p:cNvSpPr txBox="1">
            <a:spLocks noChangeArrowheads="1"/>
          </p:cNvSpPr>
          <p:nvPr/>
        </p:nvSpPr>
        <p:spPr bwMode="auto">
          <a:xfrm>
            <a:off x="107950" y="4292600"/>
            <a:ext cx="3743325" cy="2554288"/>
          </a:xfrm>
          <a:prstGeom prst="rect">
            <a:avLst/>
          </a:prstGeom>
          <a:noFill/>
          <a:ln w="9525">
            <a:noFill/>
            <a:miter lim="800000"/>
            <a:headEnd/>
            <a:tailEnd/>
          </a:ln>
        </p:spPr>
        <p:txBody>
          <a:bodyPr>
            <a:spAutoFit/>
          </a:bodyPr>
          <a:lstStyle/>
          <a:p>
            <a:r>
              <a:rPr lang="en-GB" sz="1600"/>
              <a:t>A “most urgent” October 1943 note to Arthur Doodson from William Farquharson, the Admiralty’s superintendent of tides, listing 11 pairs of tidal harmonic constants for a location, code-named “Position Z,” for which he was to prepare hourly tide predictions for April through July 1944. Doodson was not told that the predictions were for the Normandy coast, but he guessed as much.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0" y="274638"/>
            <a:ext cx="4427538" cy="1143000"/>
          </a:xfrm>
        </p:spPr>
        <p:txBody>
          <a:bodyPr/>
          <a:lstStyle/>
          <a:p>
            <a:pPr eaLnBrk="1" hangingPunct="1"/>
            <a:r>
              <a:rPr lang="en-GB" sz="3200" b="1" smtClean="0">
                <a:solidFill>
                  <a:srgbClr val="0000FF"/>
                </a:solidFill>
              </a:rPr>
              <a:t>James with his mother, Frances, in about 1834</a:t>
            </a:r>
          </a:p>
        </p:txBody>
      </p:sp>
      <p:pic>
        <p:nvPicPr>
          <p:cNvPr id="49154" name="Content Placeholder 3"/>
          <p:cNvPicPr>
            <a:picLocks noGrp="1" noChangeAspect="1"/>
          </p:cNvPicPr>
          <p:nvPr>
            <p:ph idx="1"/>
          </p:nvPr>
        </p:nvPicPr>
        <p:blipFill>
          <a:blip r:embed="rId2"/>
          <a:srcRect/>
          <a:stretch>
            <a:fillRect/>
          </a:stretch>
        </p:blipFill>
        <p:spPr>
          <a:xfrm>
            <a:off x="250825" y="1484313"/>
            <a:ext cx="3971925" cy="5168900"/>
          </a:xfrm>
        </p:spPr>
      </p:pic>
      <p:pic>
        <p:nvPicPr>
          <p:cNvPr id="49155" name="Picture 4"/>
          <p:cNvPicPr>
            <a:picLocks noChangeAspect="1"/>
          </p:cNvPicPr>
          <p:nvPr/>
        </p:nvPicPr>
        <p:blipFill>
          <a:blip r:embed="rId3"/>
          <a:srcRect/>
          <a:stretch>
            <a:fillRect/>
          </a:stretch>
        </p:blipFill>
        <p:spPr bwMode="auto">
          <a:xfrm>
            <a:off x="4932363" y="1484313"/>
            <a:ext cx="3763962" cy="4857750"/>
          </a:xfrm>
          <a:prstGeom prst="rect">
            <a:avLst/>
          </a:prstGeom>
          <a:noFill/>
          <a:ln w="9525">
            <a:noFill/>
            <a:miter lim="800000"/>
            <a:headEnd/>
            <a:tailEnd/>
          </a:ln>
        </p:spPr>
      </p:pic>
      <p:sp>
        <p:nvSpPr>
          <p:cNvPr id="49156" name="TextBox 5"/>
          <p:cNvSpPr txBox="1">
            <a:spLocks noChangeArrowheads="1"/>
          </p:cNvSpPr>
          <p:nvPr/>
        </p:nvSpPr>
        <p:spPr bwMode="auto">
          <a:xfrm>
            <a:off x="4859338" y="260350"/>
            <a:ext cx="3625850" cy="1077913"/>
          </a:xfrm>
          <a:prstGeom prst="rect">
            <a:avLst/>
          </a:prstGeom>
          <a:noFill/>
          <a:ln w="9525">
            <a:noFill/>
            <a:miter lim="800000"/>
            <a:headEnd/>
            <a:tailEnd/>
          </a:ln>
        </p:spPr>
        <p:txBody>
          <a:bodyPr wrap="none">
            <a:spAutoFit/>
          </a:bodyPr>
          <a:lstStyle/>
          <a:p>
            <a:pPr algn="ctr"/>
            <a:r>
              <a:rPr lang="en-GB" sz="3200" b="1">
                <a:solidFill>
                  <a:srgbClr val="0000FF"/>
                </a:solidFill>
              </a:rPr>
              <a:t>James’ father, John, </a:t>
            </a:r>
          </a:p>
          <a:p>
            <a:pPr algn="ctr"/>
            <a:r>
              <a:rPr lang="en-GB" sz="3200" b="1">
                <a:solidFill>
                  <a:srgbClr val="0000FF"/>
                </a:solidFill>
              </a:rPr>
              <a:t>in about 1850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GB" b="1" smtClean="0">
                <a:solidFill>
                  <a:srgbClr val="0000FF"/>
                </a:solidFill>
              </a:rPr>
              <a:t>Colour Vision </a:t>
            </a:r>
            <a:endParaRPr lang="en-GB" smtClean="0"/>
          </a:p>
        </p:txBody>
      </p:sp>
      <p:sp>
        <p:nvSpPr>
          <p:cNvPr id="50178" name="Content Placeholder 2"/>
          <p:cNvSpPr>
            <a:spLocks noGrp="1"/>
          </p:cNvSpPr>
          <p:nvPr>
            <p:ph idx="1"/>
          </p:nvPr>
        </p:nvSpPr>
        <p:spPr/>
        <p:txBody>
          <a:bodyPr/>
          <a:lstStyle/>
          <a:p>
            <a:pPr marL="0" indent="0">
              <a:buFont typeface="Arial" charset="0"/>
              <a:buNone/>
            </a:pPr>
            <a:endParaRPr lang="en-GB" smtClean="0"/>
          </a:p>
        </p:txBody>
      </p:sp>
      <p:pic>
        <p:nvPicPr>
          <p:cNvPr id="50179" name="Picture 3"/>
          <p:cNvPicPr>
            <a:picLocks noChangeAspect="1" noChangeArrowheads="1"/>
          </p:cNvPicPr>
          <p:nvPr/>
        </p:nvPicPr>
        <p:blipFill>
          <a:blip r:embed="rId2"/>
          <a:srcRect/>
          <a:stretch>
            <a:fillRect/>
          </a:stretch>
        </p:blipFill>
        <p:spPr bwMode="auto">
          <a:xfrm>
            <a:off x="2195513" y="2311400"/>
            <a:ext cx="4562475" cy="363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GB" b="1" smtClean="0">
                <a:solidFill>
                  <a:srgbClr val="0000FF"/>
                </a:solidFill>
              </a:rPr>
              <a:t>Tartan Ribbon – first colour photograph</a:t>
            </a:r>
          </a:p>
        </p:txBody>
      </p:sp>
      <p:pic>
        <p:nvPicPr>
          <p:cNvPr id="51202" name="Content Placeholder 3"/>
          <p:cNvPicPr>
            <a:picLocks noGrp="1" noChangeAspect="1"/>
          </p:cNvPicPr>
          <p:nvPr>
            <p:ph idx="1"/>
          </p:nvPr>
        </p:nvPicPr>
        <p:blipFill>
          <a:blip r:embed="rId2"/>
          <a:srcRect/>
          <a:stretch>
            <a:fillRect/>
          </a:stretch>
        </p:blipFill>
        <p:spPr>
          <a:xfrm>
            <a:off x="1806575" y="1600200"/>
            <a:ext cx="5530850" cy="4525963"/>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468313" y="1493838"/>
            <a:ext cx="3455987" cy="1143000"/>
          </a:xfrm>
        </p:spPr>
        <p:txBody>
          <a:bodyPr/>
          <a:lstStyle/>
          <a:p>
            <a:r>
              <a:rPr lang="en-GB" smtClean="0"/>
              <a:t>Oersted’s experiment</a:t>
            </a:r>
          </a:p>
        </p:txBody>
      </p:sp>
      <p:pic>
        <p:nvPicPr>
          <p:cNvPr id="52226" name="Content Placeholder 3"/>
          <p:cNvPicPr>
            <a:picLocks noGrp="1" noChangeAspect="1"/>
          </p:cNvPicPr>
          <p:nvPr>
            <p:ph idx="1"/>
          </p:nvPr>
        </p:nvPicPr>
        <p:blipFill>
          <a:blip r:embed="rId2"/>
          <a:srcRect/>
          <a:stretch>
            <a:fillRect/>
          </a:stretch>
        </p:blipFill>
        <p:spPr>
          <a:xfrm>
            <a:off x="179388" y="3068638"/>
            <a:ext cx="4321175" cy="2160587"/>
          </a:xfrm>
        </p:spPr>
      </p:pic>
      <p:pic>
        <p:nvPicPr>
          <p:cNvPr id="52227" name="Picture 4"/>
          <p:cNvPicPr>
            <a:picLocks noChangeAspect="1"/>
          </p:cNvPicPr>
          <p:nvPr/>
        </p:nvPicPr>
        <p:blipFill>
          <a:blip r:embed="rId3"/>
          <a:srcRect/>
          <a:stretch>
            <a:fillRect/>
          </a:stretch>
        </p:blipFill>
        <p:spPr bwMode="auto">
          <a:xfrm>
            <a:off x="5565775" y="1341438"/>
            <a:ext cx="2751138" cy="4175125"/>
          </a:xfrm>
          <a:prstGeom prst="rect">
            <a:avLst/>
          </a:prstGeom>
          <a:noFill/>
          <a:ln w="9525">
            <a:noFill/>
            <a:miter lim="800000"/>
            <a:headEnd/>
            <a:tailEnd/>
          </a:ln>
        </p:spPr>
      </p:pic>
      <p:sp>
        <p:nvSpPr>
          <p:cNvPr id="52228" name="TextBox 5"/>
          <p:cNvSpPr txBox="1">
            <a:spLocks noChangeArrowheads="1"/>
          </p:cNvSpPr>
          <p:nvPr/>
        </p:nvSpPr>
        <p:spPr bwMode="auto">
          <a:xfrm>
            <a:off x="4932363" y="5373688"/>
            <a:ext cx="4054475" cy="1446212"/>
          </a:xfrm>
          <a:prstGeom prst="rect">
            <a:avLst/>
          </a:prstGeom>
          <a:noFill/>
          <a:ln w="9525">
            <a:noFill/>
            <a:miter lim="800000"/>
            <a:headEnd/>
            <a:tailEnd/>
          </a:ln>
        </p:spPr>
        <p:txBody>
          <a:bodyPr wrap="none">
            <a:spAutoFit/>
          </a:bodyPr>
          <a:lstStyle/>
          <a:p>
            <a:pPr algn="ctr"/>
            <a:r>
              <a:rPr lang="en-GB" sz="4400"/>
              <a:t>Michael Faraday </a:t>
            </a:r>
          </a:p>
          <a:p>
            <a:pPr algn="ctr"/>
            <a:r>
              <a:rPr lang="en-GB" sz="4400"/>
              <a:t>1791 - 1867</a:t>
            </a:r>
          </a:p>
        </p:txBody>
      </p:sp>
      <p:sp>
        <p:nvSpPr>
          <p:cNvPr id="52229" name="TextBox 1"/>
          <p:cNvSpPr txBox="1">
            <a:spLocks noChangeArrowheads="1"/>
          </p:cNvSpPr>
          <p:nvPr/>
        </p:nvSpPr>
        <p:spPr bwMode="auto">
          <a:xfrm>
            <a:off x="1933575" y="260350"/>
            <a:ext cx="4799013" cy="831850"/>
          </a:xfrm>
          <a:prstGeom prst="rect">
            <a:avLst/>
          </a:prstGeom>
          <a:noFill/>
          <a:ln w="9525">
            <a:noFill/>
            <a:miter lim="800000"/>
            <a:headEnd/>
            <a:tailEnd/>
          </a:ln>
        </p:spPr>
        <p:txBody>
          <a:bodyPr wrap="none">
            <a:spAutoFit/>
          </a:bodyPr>
          <a:lstStyle/>
          <a:p>
            <a:r>
              <a:rPr lang="en-GB" sz="4800" b="1">
                <a:solidFill>
                  <a:srgbClr val="0000FF"/>
                </a:solidFill>
              </a:rPr>
              <a:t>Electromagnetism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endParaRPr lang="en-GB" smtClean="0"/>
          </a:p>
        </p:txBody>
      </p:sp>
      <p:pic>
        <p:nvPicPr>
          <p:cNvPr id="53250" name="Content Placeholder 3"/>
          <p:cNvPicPr>
            <a:picLocks noGrp="1" noChangeAspect="1"/>
          </p:cNvPicPr>
          <p:nvPr>
            <p:ph idx="1"/>
          </p:nvPr>
        </p:nvPicPr>
        <p:blipFill>
          <a:blip r:embed="rId3"/>
          <a:srcRect/>
          <a:stretch>
            <a:fillRect/>
          </a:stretch>
        </p:blipFill>
        <p:spPr>
          <a:xfrm>
            <a:off x="3321050" y="115888"/>
            <a:ext cx="5643563" cy="3700462"/>
          </a:xfrm>
        </p:spPr>
      </p:pic>
      <p:sp>
        <p:nvSpPr>
          <p:cNvPr id="53251" name="TextBox 4"/>
          <p:cNvSpPr txBox="1">
            <a:spLocks noChangeArrowheads="1"/>
          </p:cNvSpPr>
          <p:nvPr/>
        </p:nvSpPr>
        <p:spPr bwMode="auto">
          <a:xfrm>
            <a:off x="3321050" y="3933825"/>
            <a:ext cx="5859463" cy="954088"/>
          </a:xfrm>
          <a:prstGeom prst="rect">
            <a:avLst/>
          </a:prstGeom>
          <a:noFill/>
          <a:ln w="9525">
            <a:noFill/>
            <a:miter lim="800000"/>
            <a:headEnd/>
            <a:tailEnd/>
          </a:ln>
        </p:spPr>
        <p:txBody>
          <a:bodyPr wrap="none">
            <a:spAutoFit/>
          </a:bodyPr>
          <a:lstStyle/>
          <a:p>
            <a:r>
              <a:rPr lang="en-GB" sz="2800"/>
              <a:t>Faraday delivering a Christmas Lecture </a:t>
            </a:r>
          </a:p>
          <a:p>
            <a:r>
              <a:rPr lang="en-GB" sz="2800"/>
              <a:t>at the Royal institution in 1856</a:t>
            </a:r>
          </a:p>
        </p:txBody>
      </p:sp>
      <p:pic>
        <p:nvPicPr>
          <p:cNvPr id="53252" name="Picture 5"/>
          <p:cNvPicPr>
            <a:picLocks noChangeAspect="1"/>
          </p:cNvPicPr>
          <p:nvPr/>
        </p:nvPicPr>
        <p:blipFill>
          <a:blip r:embed="rId4"/>
          <a:srcRect/>
          <a:stretch>
            <a:fillRect/>
          </a:stretch>
        </p:blipFill>
        <p:spPr bwMode="auto">
          <a:xfrm>
            <a:off x="4716463" y="4868863"/>
            <a:ext cx="2879725" cy="1931987"/>
          </a:xfrm>
          <a:prstGeom prst="rect">
            <a:avLst/>
          </a:prstGeom>
          <a:noFill/>
          <a:ln w="9525">
            <a:noFill/>
            <a:miter lim="800000"/>
            <a:headEnd/>
            <a:tailEnd/>
          </a:ln>
        </p:spPr>
      </p:pic>
      <p:sp>
        <p:nvSpPr>
          <p:cNvPr id="53253" name="TextBox 6"/>
          <p:cNvSpPr txBox="1">
            <a:spLocks noChangeArrowheads="1"/>
          </p:cNvSpPr>
          <p:nvPr/>
        </p:nvSpPr>
        <p:spPr bwMode="auto">
          <a:xfrm>
            <a:off x="107950" y="5084763"/>
            <a:ext cx="4152900" cy="1385887"/>
          </a:xfrm>
          <a:prstGeom prst="rect">
            <a:avLst/>
          </a:prstGeom>
          <a:noFill/>
          <a:ln w="9525">
            <a:noFill/>
            <a:miter lim="800000"/>
            <a:headEnd/>
            <a:tailEnd/>
          </a:ln>
        </p:spPr>
        <p:txBody>
          <a:bodyPr wrap="none">
            <a:spAutoFit/>
          </a:bodyPr>
          <a:lstStyle/>
          <a:p>
            <a:r>
              <a:rPr lang="en-GB" sz="2800"/>
              <a:t>Iron filings scattered on</a:t>
            </a:r>
          </a:p>
          <a:p>
            <a:r>
              <a:rPr lang="en-GB" sz="2800"/>
              <a:t> paper over a magnet show</a:t>
            </a:r>
          </a:p>
          <a:p>
            <a:r>
              <a:rPr lang="en-GB" sz="2800"/>
              <a:t> the lines of force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74638"/>
            <a:ext cx="5194300" cy="1143000"/>
          </a:xfrm>
        </p:spPr>
        <p:txBody>
          <a:bodyPr/>
          <a:lstStyle/>
          <a:p>
            <a:r>
              <a:rPr lang="en-GB" sz="3200" b="1" smtClean="0">
                <a:solidFill>
                  <a:srgbClr val="0000FF"/>
                </a:solidFill>
              </a:rPr>
              <a:t>Model of molecular vortices and electric particles</a:t>
            </a:r>
          </a:p>
        </p:txBody>
      </p:sp>
      <p:pic>
        <p:nvPicPr>
          <p:cNvPr id="55298" name="Content Placeholder 3"/>
          <p:cNvPicPr>
            <a:picLocks noGrp="1" noChangeAspect="1"/>
          </p:cNvPicPr>
          <p:nvPr>
            <p:ph idx="1"/>
          </p:nvPr>
        </p:nvPicPr>
        <p:blipFill>
          <a:blip r:embed="rId2"/>
          <a:srcRect/>
          <a:stretch>
            <a:fillRect/>
          </a:stretch>
        </p:blipFill>
        <p:spPr>
          <a:xfrm>
            <a:off x="6011863" y="188913"/>
            <a:ext cx="2971800" cy="2338387"/>
          </a:xfrm>
        </p:spPr>
      </p:pic>
      <p:pic>
        <p:nvPicPr>
          <p:cNvPr id="55299" name="Picture 4"/>
          <p:cNvPicPr>
            <a:picLocks noChangeAspect="1"/>
          </p:cNvPicPr>
          <p:nvPr/>
        </p:nvPicPr>
        <p:blipFill>
          <a:blip r:embed="rId3"/>
          <a:srcRect/>
          <a:stretch>
            <a:fillRect/>
          </a:stretch>
        </p:blipFill>
        <p:spPr bwMode="auto">
          <a:xfrm>
            <a:off x="107950" y="1557338"/>
            <a:ext cx="5683250" cy="4795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GB" b="1" smtClean="0">
                <a:solidFill>
                  <a:srgbClr val="3333CC"/>
                </a:solidFill>
              </a:rPr>
              <a:t>Light </a:t>
            </a:r>
          </a:p>
        </p:txBody>
      </p:sp>
      <p:sp>
        <p:nvSpPr>
          <p:cNvPr id="56322" name="Content Placeholder 2"/>
          <p:cNvSpPr>
            <a:spLocks noGrp="1"/>
          </p:cNvSpPr>
          <p:nvPr>
            <p:ph idx="1"/>
          </p:nvPr>
        </p:nvSpPr>
        <p:spPr/>
        <p:txBody>
          <a:bodyPr/>
          <a:lstStyle/>
          <a:p>
            <a:pPr marL="0" indent="0" algn="ctr">
              <a:buFont typeface="Arial" charset="0"/>
              <a:buNone/>
            </a:pPr>
            <a:r>
              <a:rPr lang="en-GB" b="1" smtClean="0">
                <a:solidFill>
                  <a:srgbClr val="0000FF"/>
                </a:solidFill>
              </a:rPr>
              <a:t>we can scarcely avoid the inference that light consists in the transverse undulations of the same medium which is the cause of electric and magnetic phenomena</a:t>
            </a:r>
          </a:p>
          <a:p>
            <a:pPr marL="0" indent="0" algn="ctr">
              <a:buFont typeface="Arial" charset="0"/>
              <a:buNone/>
            </a:pPr>
            <a:endParaRPr lang="en-GB"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GB" b="1" smtClean="0">
                <a:solidFill>
                  <a:srgbClr val="3333CC"/>
                </a:solidFill>
              </a:rPr>
              <a:t>Light</a:t>
            </a:r>
          </a:p>
        </p:txBody>
      </p:sp>
      <p:sp>
        <p:nvSpPr>
          <p:cNvPr id="57346" name="Content Placeholder 2"/>
          <p:cNvSpPr>
            <a:spLocks noGrp="1"/>
          </p:cNvSpPr>
          <p:nvPr>
            <p:ph idx="1"/>
          </p:nvPr>
        </p:nvSpPr>
        <p:spPr/>
        <p:txBody>
          <a:bodyPr/>
          <a:lstStyle/>
          <a:p>
            <a:pPr marL="0" indent="0" algn="ctr">
              <a:buFont typeface="Arial" charset="0"/>
              <a:buNone/>
            </a:pPr>
            <a:r>
              <a:rPr lang="en-GB" b="1" smtClean="0">
                <a:solidFill>
                  <a:srgbClr val="0000FF"/>
                </a:solidFill>
              </a:rPr>
              <a:t>we can scarcely avoid the inference that light consists in the transverse undulations of the same medium which is the cause of electric and magnetic phenomena</a:t>
            </a:r>
          </a:p>
          <a:p>
            <a:pPr marL="0" indent="0" algn="ctr">
              <a:buFont typeface="Arial" charset="0"/>
              <a:buNone/>
            </a:pPr>
            <a:endParaRPr lang="en-GB" smtClean="0"/>
          </a:p>
        </p:txBody>
      </p:sp>
      <p:pic>
        <p:nvPicPr>
          <p:cNvPr id="57347" name="Picture 2"/>
          <p:cNvPicPr>
            <a:picLocks noChangeAspect="1" noChangeArrowheads="1"/>
          </p:cNvPicPr>
          <p:nvPr/>
        </p:nvPicPr>
        <p:blipFill>
          <a:blip r:embed="rId2"/>
          <a:srcRect/>
          <a:stretch>
            <a:fillRect/>
          </a:stretch>
        </p:blipFill>
        <p:spPr bwMode="auto">
          <a:xfrm>
            <a:off x="395288" y="3573463"/>
            <a:ext cx="8424862"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GB" b="1" smtClean="0">
                <a:solidFill>
                  <a:srgbClr val="0000FF"/>
                </a:solidFill>
              </a:rPr>
              <a:t>Einstein on Maxwell</a:t>
            </a:r>
          </a:p>
        </p:txBody>
      </p:sp>
      <p:sp>
        <p:nvSpPr>
          <p:cNvPr id="58370" name="Content Placeholder 2"/>
          <p:cNvSpPr>
            <a:spLocks noGrp="1"/>
          </p:cNvSpPr>
          <p:nvPr>
            <p:ph idx="1"/>
          </p:nvPr>
        </p:nvSpPr>
        <p:spPr/>
        <p:txBody>
          <a:bodyPr/>
          <a:lstStyle/>
          <a:p>
            <a:pPr marL="0" indent="0">
              <a:buFont typeface="Arial" charset="0"/>
              <a:buNone/>
            </a:pPr>
            <a:r>
              <a:rPr lang="en-GB" smtClean="0"/>
              <a:t>Since Maxwell’s time, physical reality has been thought of as represented by continuous fields, and not capable of any mechanical interpretation. This change in the conception of reality is the most profound and the most fruitful that physics has experienced since the time of Newton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endParaRPr lang="en-GB" smtClean="0"/>
          </a:p>
        </p:txBody>
      </p:sp>
      <p:pic>
        <p:nvPicPr>
          <p:cNvPr id="18434" name="Content Placeholder 4"/>
          <p:cNvPicPr>
            <a:picLocks noGrp="1" noChangeAspect="1"/>
          </p:cNvPicPr>
          <p:nvPr>
            <p:ph sz="half" idx="1"/>
          </p:nvPr>
        </p:nvPicPr>
        <p:blipFill>
          <a:blip r:embed="rId2"/>
          <a:srcRect/>
          <a:stretch>
            <a:fillRect/>
          </a:stretch>
        </p:blipFill>
        <p:spPr>
          <a:xfrm>
            <a:off x="323850" y="549275"/>
            <a:ext cx="3994150" cy="5576888"/>
          </a:xfrm>
        </p:spPr>
      </p:pic>
      <p:pic>
        <p:nvPicPr>
          <p:cNvPr id="18435" name="Picture 2"/>
          <p:cNvPicPr>
            <a:picLocks noGrp="1" noChangeAspect="1" noChangeArrowheads="1"/>
          </p:cNvPicPr>
          <p:nvPr>
            <p:ph sz="half" idx="2"/>
          </p:nvPr>
        </p:nvPicPr>
        <p:blipFill>
          <a:blip r:embed="rId3"/>
          <a:srcRect/>
          <a:stretch>
            <a:fillRect/>
          </a:stretch>
        </p:blipFill>
        <p:spPr>
          <a:xfrm>
            <a:off x="4648200" y="44450"/>
            <a:ext cx="4405313" cy="2795588"/>
          </a:xfrm>
        </p:spPr>
      </p:pic>
      <p:pic>
        <p:nvPicPr>
          <p:cNvPr id="18436" name="Picture 3"/>
          <p:cNvPicPr>
            <a:picLocks noChangeAspect="1" noChangeArrowheads="1"/>
          </p:cNvPicPr>
          <p:nvPr/>
        </p:nvPicPr>
        <p:blipFill>
          <a:blip r:embed="rId4"/>
          <a:srcRect/>
          <a:stretch>
            <a:fillRect/>
          </a:stretch>
        </p:blipFill>
        <p:spPr bwMode="auto">
          <a:xfrm>
            <a:off x="4787900" y="2924175"/>
            <a:ext cx="4248150" cy="390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07950" y="44450"/>
            <a:ext cx="3743325" cy="1296988"/>
          </a:xfrm>
        </p:spPr>
        <p:txBody>
          <a:bodyPr/>
          <a:lstStyle/>
          <a:p>
            <a:r>
              <a:rPr lang="en-GB" sz="3200" b="1" smtClean="0">
                <a:solidFill>
                  <a:srgbClr val="3333CC"/>
                </a:solidFill>
              </a:rPr>
              <a:t>James Clerk Maxwell</a:t>
            </a:r>
            <a:br>
              <a:rPr lang="en-GB" sz="3200" b="1" smtClean="0">
                <a:solidFill>
                  <a:srgbClr val="3333CC"/>
                </a:solidFill>
              </a:rPr>
            </a:br>
            <a:r>
              <a:rPr lang="en-GB" sz="3200" b="1" smtClean="0">
                <a:solidFill>
                  <a:srgbClr val="3333CC"/>
                </a:solidFill>
              </a:rPr>
              <a:t>1831 - 1879</a:t>
            </a:r>
          </a:p>
        </p:txBody>
      </p:sp>
      <p:pic>
        <p:nvPicPr>
          <p:cNvPr id="59394" name="Picture 2"/>
          <p:cNvPicPr>
            <a:picLocks noChangeAspect="1" noChangeArrowheads="1"/>
          </p:cNvPicPr>
          <p:nvPr/>
        </p:nvPicPr>
        <p:blipFill>
          <a:blip r:embed="rId2"/>
          <a:srcRect/>
          <a:stretch>
            <a:fillRect/>
          </a:stretch>
        </p:blipFill>
        <p:spPr bwMode="auto">
          <a:xfrm>
            <a:off x="3949700" y="223838"/>
            <a:ext cx="4943475" cy="6410325"/>
          </a:xfrm>
          <a:prstGeom prst="rect">
            <a:avLst/>
          </a:prstGeom>
          <a:noFill/>
          <a:ln w="9525">
            <a:noFill/>
            <a:miter lim="800000"/>
            <a:headEnd/>
            <a:tailEnd/>
          </a:ln>
        </p:spPr>
      </p:pic>
      <p:pic>
        <p:nvPicPr>
          <p:cNvPr id="59395" name="Picture 2"/>
          <p:cNvPicPr>
            <a:picLocks noGrp="1" noChangeAspect="1" noChangeArrowheads="1"/>
          </p:cNvPicPr>
          <p:nvPr>
            <p:ph idx="1"/>
          </p:nvPr>
        </p:nvPicPr>
        <p:blipFill>
          <a:blip r:embed="rId3"/>
          <a:srcRect/>
          <a:stretch>
            <a:fillRect/>
          </a:stretch>
        </p:blipFill>
        <p:spPr>
          <a:xfrm>
            <a:off x="684213" y="1179513"/>
            <a:ext cx="2592387" cy="4049712"/>
          </a:xfrm>
        </p:spPr>
      </p:pic>
      <p:sp>
        <p:nvSpPr>
          <p:cNvPr id="59396" name="Title 1"/>
          <p:cNvSpPr txBox="1">
            <a:spLocks/>
          </p:cNvSpPr>
          <p:nvPr/>
        </p:nvSpPr>
        <p:spPr bwMode="auto">
          <a:xfrm>
            <a:off x="107950" y="5157788"/>
            <a:ext cx="3671888" cy="1655762"/>
          </a:xfrm>
          <a:prstGeom prst="rect">
            <a:avLst/>
          </a:prstGeom>
          <a:noFill/>
          <a:ln w="9525">
            <a:noFill/>
            <a:miter lim="800000"/>
            <a:headEnd/>
            <a:tailEnd/>
          </a:ln>
        </p:spPr>
        <p:txBody>
          <a:bodyPr anchor="ctr"/>
          <a:lstStyle/>
          <a:p>
            <a:pPr algn="ctr"/>
            <a:r>
              <a:rPr lang="en-GB" sz="2400" b="1">
                <a:solidFill>
                  <a:srgbClr val="0000FF"/>
                </a:solidFill>
              </a:rPr>
              <a:t>James Clerk Maxwell buried with his parents and wife in Parton Churchyard near Glenlair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b="1" dirty="0" smtClean="0">
                <a:solidFill>
                  <a:srgbClr val="0000FF"/>
                </a:solidFill>
              </a:rPr>
              <a:t>Maxwell, Katherine and Toby in 1869</a:t>
            </a:r>
          </a:p>
        </p:txBody>
      </p:sp>
      <p:pic>
        <p:nvPicPr>
          <p:cNvPr id="60418" name="Content Placeholder 3"/>
          <p:cNvPicPr>
            <a:picLocks noGrp="1" noChangeAspect="1"/>
          </p:cNvPicPr>
          <p:nvPr>
            <p:ph idx="1"/>
          </p:nvPr>
        </p:nvPicPr>
        <p:blipFill>
          <a:blip r:embed="rId2"/>
          <a:srcRect/>
          <a:stretch>
            <a:fillRect/>
          </a:stretch>
        </p:blipFill>
        <p:spPr>
          <a:xfrm>
            <a:off x="2339975" y="1462088"/>
            <a:ext cx="4173538" cy="5207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274638"/>
            <a:ext cx="5227638" cy="1354137"/>
          </a:xfrm>
        </p:spPr>
        <p:txBody>
          <a:bodyPr/>
          <a:lstStyle/>
          <a:p>
            <a:r>
              <a:rPr lang="en-GB" sz="3200" b="1" smtClean="0">
                <a:solidFill>
                  <a:srgbClr val="3333CC"/>
                </a:solidFill>
              </a:rPr>
              <a:t>One dimensional partial differential equation of heat diffusion</a:t>
            </a:r>
          </a:p>
        </p:txBody>
      </p:sp>
      <p:sp>
        <p:nvSpPr>
          <p:cNvPr id="19458" name="Content Placeholder 2"/>
          <p:cNvSpPr>
            <a:spLocks noGrp="1"/>
          </p:cNvSpPr>
          <p:nvPr>
            <p:ph sz="half" idx="1"/>
          </p:nvPr>
        </p:nvSpPr>
        <p:spPr/>
        <p:txBody>
          <a:bodyPr/>
          <a:lstStyle/>
          <a:p>
            <a:endParaRPr lang="en-GB" smtClean="0"/>
          </a:p>
        </p:txBody>
      </p:sp>
      <p:sp>
        <p:nvSpPr>
          <p:cNvPr id="19459" name="Content Placeholder 3"/>
          <p:cNvSpPr>
            <a:spLocks noGrp="1"/>
          </p:cNvSpPr>
          <p:nvPr>
            <p:ph sz="half" idx="2"/>
          </p:nvPr>
        </p:nvSpPr>
        <p:spPr>
          <a:xfrm>
            <a:off x="4648200" y="1600200"/>
            <a:ext cx="4495800" cy="5006975"/>
          </a:xfrm>
        </p:spPr>
        <p:txBody>
          <a:bodyPr/>
          <a:lstStyle/>
          <a:p>
            <a:r>
              <a:rPr lang="en-GB" i="1" smtClean="0"/>
              <a:t>u(x , t) is the temperature at depth x at time t.</a:t>
            </a:r>
          </a:p>
          <a:p>
            <a:r>
              <a:rPr lang="en-GB" i="1" smtClean="0"/>
              <a:t>The left hand side is the change of temperature over time at depth x.</a:t>
            </a:r>
          </a:p>
          <a:p>
            <a:r>
              <a:rPr lang="en-GB" i="1" smtClean="0"/>
              <a:t>The right hand side is the flow of heat into the point at depth x.</a:t>
            </a:r>
          </a:p>
          <a:p>
            <a:r>
              <a:rPr lang="en-GB" i="1" smtClean="0"/>
              <a:t>K is a constant depending on the soil.</a:t>
            </a:r>
          </a:p>
          <a:p>
            <a:endParaRPr lang="en-GB" i="1" smtClean="0"/>
          </a:p>
        </p:txBody>
      </p:sp>
      <p:pic>
        <p:nvPicPr>
          <p:cNvPr id="19460" name="Picture 2"/>
          <p:cNvPicPr>
            <a:picLocks noChangeAspect="1" noChangeArrowheads="1"/>
          </p:cNvPicPr>
          <p:nvPr/>
        </p:nvPicPr>
        <p:blipFill>
          <a:blip r:embed="rId2"/>
          <a:srcRect/>
          <a:stretch>
            <a:fillRect/>
          </a:stretch>
        </p:blipFill>
        <p:spPr bwMode="auto">
          <a:xfrm>
            <a:off x="323850" y="2112963"/>
            <a:ext cx="4248150" cy="3619500"/>
          </a:xfrm>
          <a:prstGeom prst="rect">
            <a:avLst/>
          </a:prstGeom>
          <a:noFill/>
          <a:ln w="9525">
            <a:noFill/>
            <a:miter lim="800000"/>
            <a:headEnd/>
            <a:tailEnd/>
          </a:ln>
        </p:spPr>
      </p:pic>
      <p:pic>
        <p:nvPicPr>
          <p:cNvPr id="19461" name="Picture 3"/>
          <p:cNvPicPr>
            <a:picLocks noChangeAspect="1" noChangeArrowheads="1"/>
          </p:cNvPicPr>
          <p:nvPr/>
        </p:nvPicPr>
        <p:blipFill>
          <a:blip r:embed="rId3"/>
          <a:srcRect/>
          <a:stretch>
            <a:fillRect/>
          </a:stretch>
        </p:blipFill>
        <p:spPr bwMode="auto">
          <a:xfrm>
            <a:off x="5580063" y="155575"/>
            <a:ext cx="3233737" cy="1473200"/>
          </a:xfrm>
          <a:prstGeom prst="rect">
            <a:avLst/>
          </a:prstGeom>
          <a:noFill/>
          <a:ln w="9525">
            <a:noFill/>
            <a:miter lim="800000"/>
            <a:headEnd/>
            <a:tailEnd/>
          </a:ln>
        </p:spPr>
      </p:pic>
      <p:sp>
        <p:nvSpPr>
          <p:cNvPr id="19462" name="TextBox 4"/>
          <p:cNvSpPr txBox="1">
            <a:spLocks noChangeArrowheads="1"/>
          </p:cNvSpPr>
          <p:nvPr/>
        </p:nvSpPr>
        <p:spPr bwMode="auto">
          <a:xfrm>
            <a:off x="827088" y="6237288"/>
            <a:ext cx="2979737" cy="369887"/>
          </a:xfrm>
          <a:prstGeom prst="rect">
            <a:avLst/>
          </a:prstGeom>
          <a:noFill/>
          <a:ln w="9525">
            <a:noFill/>
            <a:miter lim="800000"/>
            <a:headEnd/>
            <a:tailEnd/>
          </a:ln>
        </p:spPr>
        <p:txBody>
          <a:bodyPr wrap="none">
            <a:spAutoFit/>
          </a:bodyPr>
          <a:lstStyle/>
          <a:p>
            <a:r>
              <a:rPr lang="en-GB"/>
              <a:t>Drawing by Enrico Bomberieri</a:t>
            </a:r>
          </a:p>
        </p:txBody>
      </p:sp>
      <p:pic>
        <p:nvPicPr>
          <p:cNvPr id="19463" name="Picture 3"/>
          <p:cNvPicPr>
            <a:picLocks noChangeAspect="1" noChangeArrowheads="1"/>
          </p:cNvPicPr>
          <p:nvPr/>
        </p:nvPicPr>
        <p:blipFill>
          <a:blip r:embed="rId3"/>
          <a:srcRect/>
          <a:stretch>
            <a:fillRect/>
          </a:stretch>
        </p:blipFill>
        <p:spPr bwMode="auto">
          <a:xfrm>
            <a:off x="5732463" y="115888"/>
            <a:ext cx="3233737" cy="147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115888"/>
            <a:ext cx="8229600" cy="1143000"/>
          </a:xfrm>
        </p:spPr>
        <p:txBody>
          <a:bodyPr/>
          <a:lstStyle/>
          <a:p>
            <a:r>
              <a:rPr lang="en-GB" b="1" smtClean="0">
                <a:solidFill>
                  <a:srgbClr val="3333CC"/>
                </a:solidFill>
              </a:rPr>
              <a:t>Approximating a square waveform by a Fourier series</a:t>
            </a:r>
            <a:endParaRPr lang="en-GB" smtClean="0"/>
          </a:p>
        </p:txBody>
      </p:sp>
      <p:pic>
        <p:nvPicPr>
          <p:cNvPr id="20482" name="Content Placeholder 4"/>
          <p:cNvPicPr>
            <a:picLocks noGrp="1" noChangeAspect="1"/>
          </p:cNvPicPr>
          <p:nvPr>
            <p:ph idx="1"/>
          </p:nvPr>
        </p:nvPicPr>
        <p:blipFill>
          <a:blip r:embed="rId2"/>
          <a:srcRect/>
          <a:stretch>
            <a:fillRect/>
          </a:stretch>
        </p:blipFill>
        <p:spPr>
          <a:xfrm>
            <a:off x="539750" y="1412875"/>
            <a:ext cx="3000375" cy="1371600"/>
          </a:xfrm>
        </p:spPr>
      </p:pic>
      <p:sp>
        <p:nvSpPr>
          <p:cNvPr id="20483" name="TextBox 5"/>
          <p:cNvSpPr txBox="1">
            <a:spLocks noChangeArrowheads="1"/>
          </p:cNvSpPr>
          <p:nvPr/>
        </p:nvSpPr>
        <p:spPr bwMode="auto">
          <a:xfrm>
            <a:off x="3851275" y="1700213"/>
            <a:ext cx="893763" cy="739775"/>
          </a:xfrm>
          <a:prstGeom prst="rect">
            <a:avLst/>
          </a:prstGeom>
          <a:noFill/>
          <a:ln w="9525">
            <a:noFill/>
            <a:miter lim="800000"/>
            <a:headEnd/>
            <a:tailEnd/>
          </a:ln>
        </p:spPr>
        <p:txBody>
          <a:bodyPr wrap="none">
            <a:spAutoFit/>
          </a:bodyPr>
          <a:lstStyle/>
          <a:p>
            <a:r>
              <a:rPr lang="en-GB" sz="2400"/>
              <a:t>cos u </a:t>
            </a:r>
          </a:p>
          <a:p>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15888"/>
            <a:ext cx="8229600" cy="1143000"/>
          </a:xfrm>
        </p:spPr>
        <p:txBody>
          <a:bodyPr/>
          <a:lstStyle/>
          <a:p>
            <a:r>
              <a:rPr lang="en-GB" b="1" smtClean="0">
                <a:solidFill>
                  <a:srgbClr val="3333CC"/>
                </a:solidFill>
              </a:rPr>
              <a:t>Approximating a square waveform by a Fourier series</a:t>
            </a:r>
            <a:endParaRPr lang="en-GB" smtClean="0"/>
          </a:p>
        </p:txBody>
      </p:sp>
      <p:pic>
        <p:nvPicPr>
          <p:cNvPr id="21506" name="Content Placeholder 3"/>
          <p:cNvPicPr>
            <a:picLocks noGrp="1" noChangeAspect="1"/>
          </p:cNvPicPr>
          <p:nvPr>
            <p:ph idx="1"/>
          </p:nvPr>
        </p:nvPicPr>
        <p:blipFill>
          <a:blip r:embed="rId2"/>
          <a:srcRect/>
          <a:stretch>
            <a:fillRect/>
          </a:stretch>
        </p:blipFill>
        <p:spPr>
          <a:xfrm>
            <a:off x="539750" y="1412875"/>
            <a:ext cx="3000375" cy="2714625"/>
          </a:xfrm>
        </p:spPr>
      </p:pic>
      <p:sp>
        <p:nvSpPr>
          <p:cNvPr id="5" name="TextBox 4"/>
          <p:cNvSpPr txBox="1">
            <a:spLocks noRot="1" noChangeAspect="1" noMove="1" noResize="1" noEditPoints="1" noAdjustHandles="1" noChangeArrowheads="1" noChangeShapeType="1" noTextEdit="1"/>
          </p:cNvSpPr>
          <p:nvPr/>
        </p:nvSpPr>
        <p:spPr>
          <a:xfrm>
            <a:off x="3851920" y="2996952"/>
            <a:ext cx="2120773" cy="892745"/>
          </a:xfrm>
          <a:prstGeom prst="rect">
            <a:avLst/>
          </a:prstGeom>
          <a:blipFill rotWithShape="1">
            <a:blip r:embed="rId3"/>
            <a:stretch>
              <a:fillRect l="-4598" r="-3161"/>
            </a:stretch>
          </a:blipFill>
        </p:spPr>
        <p:txBody>
          <a:bodyPr/>
          <a:lstStyle/>
          <a:p>
            <a:pPr>
              <a:defRPr/>
            </a:pPr>
            <a:r>
              <a:rPr lang="en-GB">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115888"/>
            <a:ext cx="8229600" cy="1143000"/>
          </a:xfrm>
        </p:spPr>
        <p:txBody>
          <a:bodyPr/>
          <a:lstStyle/>
          <a:p>
            <a:r>
              <a:rPr lang="en-GB" b="1" smtClean="0">
                <a:solidFill>
                  <a:srgbClr val="3333CC"/>
                </a:solidFill>
              </a:rPr>
              <a:t>Approximating a square waveform by a Fourier series</a:t>
            </a:r>
            <a:endParaRPr lang="en-GB" smtClean="0"/>
          </a:p>
        </p:txBody>
      </p:sp>
      <p:pic>
        <p:nvPicPr>
          <p:cNvPr id="22530" name="Content Placeholder 3"/>
          <p:cNvPicPr>
            <a:picLocks noGrp="1" noChangeAspect="1"/>
          </p:cNvPicPr>
          <p:nvPr>
            <p:ph idx="1"/>
          </p:nvPr>
        </p:nvPicPr>
        <p:blipFill>
          <a:blip r:embed="rId2"/>
          <a:srcRect/>
          <a:stretch>
            <a:fillRect/>
          </a:stretch>
        </p:blipFill>
        <p:spPr>
          <a:xfrm>
            <a:off x="539750" y="1412875"/>
            <a:ext cx="3000375" cy="4048125"/>
          </a:xfrm>
        </p:spPr>
      </p:pic>
      <p:sp>
        <p:nvSpPr>
          <p:cNvPr id="5" name="TextBox 4"/>
          <p:cNvSpPr txBox="1">
            <a:spLocks noRot="1" noChangeAspect="1" noMove="1" noResize="1" noEditPoints="1" noAdjustHandles="1" noChangeArrowheads="1" noChangeShapeType="1" noTextEdit="1"/>
          </p:cNvSpPr>
          <p:nvPr/>
        </p:nvSpPr>
        <p:spPr>
          <a:xfrm>
            <a:off x="3851920" y="4221088"/>
            <a:ext cx="3475952" cy="893193"/>
          </a:xfrm>
          <a:prstGeom prst="rect">
            <a:avLst/>
          </a:prstGeom>
          <a:blipFill rotWithShape="1">
            <a:blip r:embed="rId3"/>
            <a:stretch>
              <a:fillRect l="-2807" r="-1579"/>
            </a:stretch>
          </a:blipFill>
        </p:spPr>
        <p:txBody>
          <a:bodyPr/>
          <a:lstStyle/>
          <a:p>
            <a:pPr>
              <a:defRPr/>
            </a:pPr>
            <a:r>
              <a:rPr lang="en-GB">
                <a:noFill/>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115888"/>
            <a:ext cx="8229600" cy="1143000"/>
          </a:xfrm>
        </p:spPr>
        <p:txBody>
          <a:bodyPr/>
          <a:lstStyle/>
          <a:p>
            <a:r>
              <a:rPr lang="en-GB" b="1" smtClean="0">
                <a:solidFill>
                  <a:srgbClr val="3333CC"/>
                </a:solidFill>
              </a:rPr>
              <a:t>Approximating a square waveform by a Fourier series</a:t>
            </a:r>
            <a:endParaRPr lang="en-GB" smtClean="0"/>
          </a:p>
        </p:txBody>
      </p:sp>
      <p:sp>
        <p:nvSpPr>
          <p:cNvPr id="23554" name="Content Placeholder 2"/>
          <p:cNvSpPr>
            <a:spLocks noGrp="1"/>
          </p:cNvSpPr>
          <p:nvPr>
            <p:ph idx="1"/>
          </p:nvPr>
        </p:nvSpPr>
        <p:spPr/>
        <p:txBody>
          <a:bodyPr/>
          <a:lstStyle/>
          <a:p>
            <a:endParaRPr lang="en-GB" smtClean="0"/>
          </a:p>
        </p:txBody>
      </p:sp>
      <p:pic>
        <p:nvPicPr>
          <p:cNvPr id="23555" name="Picture 5"/>
          <p:cNvPicPr>
            <a:picLocks noChangeAspect="1" noChangeArrowheads="1"/>
          </p:cNvPicPr>
          <p:nvPr/>
        </p:nvPicPr>
        <p:blipFill>
          <a:blip r:embed="rId2"/>
          <a:srcRect/>
          <a:stretch>
            <a:fillRect/>
          </a:stretch>
        </p:blipFill>
        <p:spPr bwMode="auto">
          <a:xfrm>
            <a:off x="539750" y="1412875"/>
            <a:ext cx="3000375" cy="5343525"/>
          </a:xfrm>
          <a:prstGeom prst="rect">
            <a:avLst/>
          </a:prstGeom>
          <a:noFill/>
          <a:ln w="9525">
            <a:noFill/>
            <a:miter lim="800000"/>
            <a:headEnd/>
            <a:tailEnd/>
          </a:ln>
        </p:spPr>
      </p:pic>
      <p:sp>
        <p:nvSpPr>
          <p:cNvPr id="4" name="TextBox 3"/>
          <p:cNvSpPr txBox="1">
            <a:spLocks noRot="1" noChangeAspect="1" noMove="1" noResize="1" noEditPoints="1" noAdjustHandles="1" noChangeArrowheads="1" noChangeShapeType="1" noTextEdit="1"/>
          </p:cNvSpPr>
          <p:nvPr/>
        </p:nvSpPr>
        <p:spPr>
          <a:xfrm>
            <a:off x="3848925" y="5949280"/>
            <a:ext cx="4827531" cy="616194"/>
          </a:xfrm>
          <a:prstGeom prst="rect">
            <a:avLst/>
          </a:prstGeom>
          <a:blipFill rotWithShape="1">
            <a:blip r:embed="rId3"/>
            <a:stretch>
              <a:fillRect l="-1894" r="-1263" b="-9901"/>
            </a:stretch>
          </a:blipFill>
        </p:spPr>
        <p:txBody>
          <a:bodyPr/>
          <a:lstStyle/>
          <a:p>
            <a:pPr>
              <a:defRPr/>
            </a:pPr>
            <a:r>
              <a:rPr lang="en-GB">
                <a:noFill/>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17551</TotalTime>
  <Words>1287</Words>
  <Application>Microsoft Office PowerPoint</Application>
  <PresentationFormat>On-screen Show (4:3)</PresentationFormat>
  <Paragraphs>148</Paragraphs>
  <Slides>41</Slides>
  <Notes>4</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41</vt:i4>
      </vt:variant>
    </vt:vector>
  </HeadingPairs>
  <TitlesOfParts>
    <vt:vector size="46" baseType="lpstr">
      <vt:lpstr>Calibri</vt:lpstr>
      <vt:lpstr>Arial</vt:lpstr>
      <vt:lpstr>Garamond</vt:lpstr>
      <vt:lpstr>ＭＳ Ｐゴシック</vt:lpstr>
      <vt:lpstr>Office Theme</vt:lpstr>
      <vt:lpstr>Shaping Modern Mathematics: Modelling the World</vt:lpstr>
      <vt:lpstr>OVERVIEW</vt:lpstr>
      <vt:lpstr>Joseph Fourier (1768–1830)</vt:lpstr>
      <vt:lpstr>Slide 4</vt:lpstr>
      <vt:lpstr>One dimensional partial differential equation of heat diffusion</vt:lpstr>
      <vt:lpstr>Approximating a square waveform by a Fourier series</vt:lpstr>
      <vt:lpstr>Approximating a square waveform by a Fourier series</vt:lpstr>
      <vt:lpstr>Approximating a square waveform by a Fourier series</vt:lpstr>
      <vt:lpstr>Approximating a square waveform by a Fourier series</vt:lpstr>
      <vt:lpstr>One dimensional partial differential equation of heat diffusion</vt:lpstr>
      <vt:lpstr>Queen Victoria</vt:lpstr>
      <vt:lpstr>Slide 12</vt:lpstr>
      <vt:lpstr>Navier–Stokes Equation A Clay Millennium Prize problem</vt:lpstr>
      <vt:lpstr>Thomson and Tait</vt:lpstr>
      <vt:lpstr>Slide 15</vt:lpstr>
      <vt:lpstr>Tait to Thomson in June 1864</vt:lpstr>
      <vt:lpstr>Thomson and Tait’s motivation for the Treatise of Natural Philosophy</vt:lpstr>
      <vt:lpstr>James Clerk Maxwell’s comments in his review of volume 1 of the second edition in Nature, 1879 published shortly before his death.</vt:lpstr>
      <vt:lpstr>William Thomson (1824 – 1907), soon after graduating at Cambridge in 1845. He became Lord Kelvin in 1892.</vt:lpstr>
      <vt:lpstr>Tide Prediction</vt:lpstr>
      <vt:lpstr>Julius Caesar’s 55BC invasion of Britain</vt:lpstr>
      <vt:lpstr>Astronomical frequencies</vt:lpstr>
      <vt:lpstr>Sine waves with different frequencies</vt:lpstr>
      <vt:lpstr>Height of the tide at a given place is of the form</vt:lpstr>
      <vt:lpstr>Weekly record of the tide in the River Clyde, at the entrance to the Queen’s Dock, Glasgow</vt:lpstr>
      <vt:lpstr>The French Connection - Fourier Analysis</vt:lpstr>
      <vt:lpstr>The French Connection - Fourier Analysis</vt:lpstr>
      <vt:lpstr> The method followed in the sample problem can be extended to the complete calculation. Given the tidal record H(t) over a sufficiently long time interval  </vt:lpstr>
      <vt:lpstr>The tide predictor. </vt:lpstr>
      <vt:lpstr>Slide 30</vt:lpstr>
      <vt:lpstr>James with his mother, Frances, in about 1834</vt:lpstr>
      <vt:lpstr>Colour Vision </vt:lpstr>
      <vt:lpstr>Tartan Ribbon – first colour photograph</vt:lpstr>
      <vt:lpstr>Oersted’s experiment</vt:lpstr>
      <vt:lpstr>Slide 35</vt:lpstr>
      <vt:lpstr>Model of molecular vortices and electric particles</vt:lpstr>
      <vt:lpstr>Light </vt:lpstr>
      <vt:lpstr>Light</vt:lpstr>
      <vt:lpstr>Einstein on Maxwell</vt:lpstr>
      <vt:lpstr>James Clerk Maxwell 1831 - 1879</vt:lpstr>
      <vt:lpstr>Maxwell, Katherine and Toby in 1869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Ghosts of Departed Quantities: Calculus and its Limits</dc:title>
  <dc:creator>Raymond</dc:creator>
  <cp:lastModifiedBy>S.Morris</cp:lastModifiedBy>
  <cp:revision>451</cp:revision>
  <cp:lastPrinted>2013-03-17T17:44:24Z</cp:lastPrinted>
  <dcterms:created xsi:type="dcterms:W3CDTF">2012-07-24T09:09:03Z</dcterms:created>
  <dcterms:modified xsi:type="dcterms:W3CDTF">2013-03-18T10:01:55Z</dcterms:modified>
</cp:coreProperties>
</file>