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34"/>
  </p:notesMasterIdLst>
  <p:handoutMasterIdLst>
    <p:handoutMasterId r:id="rId35"/>
  </p:handoutMasterIdLst>
  <p:sldIdLst>
    <p:sldId id="842" r:id="rId4"/>
    <p:sldId id="987" r:id="rId5"/>
    <p:sldId id="1050" r:id="rId6"/>
    <p:sldId id="1091" r:id="rId7"/>
    <p:sldId id="1128" r:id="rId8"/>
    <p:sldId id="1127" r:id="rId9"/>
    <p:sldId id="1126" r:id="rId10"/>
    <p:sldId id="1125" r:id="rId11"/>
    <p:sldId id="1123" r:id="rId12"/>
    <p:sldId id="1124" r:id="rId13"/>
    <p:sldId id="1129" r:id="rId14"/>
    <p:sldId id="1130" r:id="rId15"/>
    <p:sldId id="1131" r:id="rId16"/>
    <p:sldId id="1132" r:id="rId17"/>
    <p:sldId id="1133" r:id="rId18"/>
    <p:sldId id="1134" r:id="rId19"/>
    <p:sldId id="1135" r:id="rId20"/>
    <p:sldId id="1120" r:id="rId21"/>
    <p:sldId id="1136" r:id="rId22"/>
    <p:sldId id="1139" r:id="rId23"/>
    <p:sldId id="1137" r:id="rId24"/>
    <p:sldId id="1138" r:id="rId25"/>
    <p:sldId id="1140" r:id="rId26"/>
    <p:sldId id="1122" r:id="rId27"/>
    <p:sldId id="1141" r:id="rId28"/>
    <p:sldId id="1142" r:id="rId29"/>
    <p:sldId id="1143" r:id="rId30"/>
    <p:sldId id="1144" r:id="rId31"/>
    <p:sldId id="1145" r:id="rId32"/>
    <p:sldId id="930" r:id="rId33"/>
  </p:sldIdLst>
  <p:sldSz cx="9906000" cy="6858000" type="A4"/>
  <p:notesSz cx="9863138" cy="6731000"/>
  <p:defaultTextStyle>
    <a:defPPr>
      <a:defRPr lang="en-US"/>
    </a:defPPr>
    <a:lvl1pPr algn="l" rtl="0" fontAlgn="base">
      <a:spcBef>
        <a:spcPct val="20000"/>
      </a:spcBef>
      <a:spcAft>
        <a:spcPct val="0"/>
      </a:spcAft>
      <a:buClr>
        <a:srgbClr val="000000"/>
      </a:buClr>
      <a:defRPr sz="1400" b="1" kern="1200">
        <a:solidFill>
          <a:schemeClr val="tx1"/>
        </a:solidFill>
        <a:latin typeface="Arial" pitchFamily="34" charset="0"/>
        <a:ea typeface="+mn-ea"/>
        <a:cs typeface="+mn-cs"/>
      </a:defRPr>
    </a:lvl1pPr>
    <a:lvl2pPr marL="457200" algn="l" rtl="0" fontAlgn="base">
      <a:spcBef>
        <a:spcPct val="20000"/>
      </a:spcBef>
      <a:spcAft>
        <a:spcPct val="0"/>
      </a:spcAft>
      <a:buClr>
        <a:srgbClr val="000000"/>
      </a:buClr>
      <a:defRPr sz="1400" b="1" kern="1200">
        <a:solidFill>
          <a:schemeClr val="tx1"/>
        </a:solidFill>
        <a:latin typeface="Arial" pitchFamily="34" charset="0"/>
        <a:ea typeface="+mn-ea"/>
        <a:cs typeface="+mn-cs"/>
      </a:defRPr>
    </a:lvl2pPr>
    <a:lvl3pPr marL="914400" algn="l" rtl="0" fontAlgn="base">
      <a:spcBef>
        <a:spcPct val="20000"/>
      </a:spcBef>
      <a:spcAft>
        <a:spcPct val="0"/>
      </a:spcAft>
      <a:buClr>
        <a:srgbClr val="000000"/>
      </a:buClr>
      <a:defRPr sz="1400" b="1" kern="1200">
        <a:solidFill>
          <a:schemeClr val="tx1"/>
        </a:solidFill>
        <a:latin typeface="Arial" pitchFamily="34" charset="0"/>
        <a:ea typeface="+mn-ea"/>
        <a:cs typeface="+mn-cs"/>
      </a:defRPr>
    </a:lvl3pPr>
    <a:lvl4pPr marL="1371600" algn="l" rtl="0" fontAlgn="base">
      <a:spcBef>
        <a:spcPct val="20000"/>
      </a:spcBef>
      <a:spcAft>
        <a:spcPct val="0"/>
      </a:spcAft>
      <a:buClr>
        <a:srgbClr val="000000"/>
      </a:buClr>
      <a:defRPr sz="1400" b="1" kern="1200">
        <a:solidFill>
          <a:schemeClr val="tx1"/>
        </a:solidFill>
        <a:latin typeface="Arial" pitchFamily="34" charset="0"/>
        <a:ea typeface="+mn-ea"/>
        <a:cs typeface="+mn-cs"/>
      </a:defRPr>
    </a:lvl4pPr>
    <a:lvl5pPr marL="1828800" algn="l" rtl="0" fontAlgn="base">
      <a:spcBef>
        <a:spcPct val="20000"/>
      </a:spcBef>
      <a:spcAft>
        <a:spcPct val="0"/>
      </a:spcAft>
      <a:buClr>
        <a:srgbClr val="000000"/>
      </a:buClr>
      <a:defRPr sz="1400" b="1" kern="1200">
        <a:solidFill>
          <a:schemeClr val="tx1"/>
        </a:solidFill>
        <a:latin typeface="Arial" pitchFamily="34" charset="0"/>
        <a:ea typeface="+mn-ea"/>
        <a:cs typeface="+mn-cs"/>
      </a:defRPr>
    </a:lvl5pPr>
    <a:lvl6pPr marL="2286000" algn="l" defTabSz="914400" rtl="0" eaLnBrk="1" latinLnBrk="0" hangingPunct="1">
      <a:defRPr sz="1400" b="1" kern="1200">
        <a:solidFill>
          <a:schemeClr val="tx1"/>
        </a:solidFill>
        <a:latin typeface="Arial" pitchFamily="34" charset="0"/>
        <a:ea typeface="+mn-ea"/>
        <a:cs typeface="+mn-cs"/>
      </a:defRPr>
    </a:lvl6pPr>
    <a:lvl7pPr marL="2743200" algn="l" defTabSz="914400" rtl="0" eaLnBrk="1" latinLnBrk="0" hangingPunct="1">
      <a:defRPr sz="1400" b="1" kern="1200">
        <a:solidFill>
          <a:schemeClr val="tx1"/>
        </a:solidFill>
        <a:latin typeface="Arial" pitchFamily="34" charset="0"/>
        <a:ea typeface="+mn-ea"/>
        <a:cs typeface="+mn-cs"/>
      </a:defRPr>
    </a:lvl7pPr>
    <a:lvl8pPr marL="3200400" algn="l" defTabSz="914400" rtl="0" eaLnBrk="1" latinLnBrk="0" hangingPunct="1">
      <a:defRPr sz="1400" b="1" kern="1200">
        <a:solidFill>
          <a:schemeClr val="tx1"/>
        </a:solidFill>
        <a:latin typeface="Arial" pitchFamily="34" charset="0"/>
        <a:ea typeface="+mn-ea"/>
        <a:cs typeface="+mn-cs"/>
      </a:defRPr>
    </a:lvl8pPr>
    <a:lvl9pPr marL="3657600" algn="l" defTabSz="914400" rtl="0" eaLnBrk="1" latinLnBrk="0" hangingPunct="1">
      <a:defRPr sz="14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CCFF"/>
    <a:srgbClr val="FFFF66"/>
    <a:srgbClr val="00FFFF"/>
    <a:srgbClr val="0099FF"/>
    <a:srgbClr val="FF9933"/>
    <a:srgbClr val="99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66" autoAdjust="0"/>
    <p:restoredTop sz="93241" autoAdjust="0"/>
  </p:normalViewPr>
  <p:slideViewPr>
    <p:cSldViewPr snapToGrid="0">
      <p:cViewPr varScale="1">
        <p:scale>
          <a:sx n="74" d="100"/>
          <a:sy n="74" d="100"/>
        </p:scale>
        <p:origin x="-1230" y="-90"/>
      </p:cViewPr>
      <p:guideLst>
        <p:guide orient="horz" pos="2160"/>
        <p:guide pos="312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2.xlsx"/><Relationship Id="rId1" Type="http://schemas.openxmlformats.org/officeDocument/2006/relationships/themeOverride" Target="../theme/themeOverride2.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3.xlsx"/><Relationship Id="rId1" Type="http://schemas.openxmlformats.org/officeDocument/2006/relationships/themeOverride" Target="../theme/themeOverride3.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Excel_Worksheet4.xlsx"/><Relationship Id="rId1" Type="http://schemas.openxmlformats.org/officeDocument/2006/relationships/themeOverride" Target="../theme/themeOverride4.xml"/><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package" Target="../embeddings/Microsoft_Excel_Worksheet5.xlsx"/><Relationship Id="rId1" Type="http://schemas.openxmlformats.org/officeDocument/2006/relationships/themeOverride" Target="../theme/themeOverride5.xml"/><Relationship Id="rId4" Type="http://schemas.microsoft.com/office/2011/relationships/chartStyle" Target="style5.xm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package" Target="../embeddings/Microsoft_Excel_Worksheet6.xlsx"/><Relationship Id="rId1" Type="http://schemas.openxmlformats.org/officeDocument/2006/relationships/themeOverride" Target="../theme/themeOverride6.xml"/><Relationship Id="rId4" Type="http://schemas.microsoft.com/office/2011/relationships/chartStyle" Target="style6.xm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aseline="0"/>
              <a:t>Shares of total income received by wealthy groups % of total income USA</a:t>
            </a:r>
          </a:p>
        </c:rich>
      </c:tx>
      <c:layout>
        <c:manualLayout>
          <c:xMode val="edge"/>
          <c:yMode val="edge"/>
          <c:x val="0.10105525149104412"/>
          <c:y val="1.1993169295175802E-2"/>
        </c:manualLayout>
      </c:layout>
      <c:overlay val="0"/>
      <c:spPr>
        <a:noFill/>
        <a:ln>
          <a:noFill/>
        </a:ln>
        <a:effectLst/>
      </c:spPr>
    </c:title>
    <c:autoTitleDeleted val="0"/>
    <c:plotArea>
      <c:layout/>
      <c:lineChart>
        <c:grouping val="standard"/>
        <c:varyColors val="0"/>
        <c:ser>
          <c:idx val="0"/>
          <c:order val="0"/>
          <c:tx>
            <c:v>100 to 50</c:v>
          </c:tx>
          <c:spPr>
            <a:ln w="28575" cap="rnd">
              <a:solidFill>
                <a:schemeClr val="tx1"/>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charts'!$C$5:$C$104</c:f>
              <c:numCache>
                <c:formatCode>General</c:formatCode>
                <c:ptCount val="100"/>
                <c:pt idx="4">
                  <c:v>9.9499999999999993</c:v>
                </c:pt>
                <c:pt idx="5">
                  <c:v>10.61</c:v>
                </c:pt>
                <c:pt idx="6">
                  <c:v>10.17</c:v>
                </c:pt>
                <c:pt idx="7">
                  <c:v>10.63</c:v>
                </c:pt>
                <c:pt idx="8">
                  <c:v>12.4</c:v>
                </c:pt>
                <c:pt idx="9">
                  <c:v>11.9</c:v>
                </c:pt>
                <c:pt idx="10">
                  <c:v>11.64</c:v>
                </c:pt>
                <c:pt idx="11">
                  <c:v>12.34</c:v>
                </c:pt>
                <c:pt idx="12">
                  <c:v>11.7</c:v>
                </c:pt>
                <c:pt idx="13">
                  <c:v>11.32</c:v>
                </c:pt>
                <c:pt idx="14">
                  <c:v>11.23</c:v>
                </c:pt>
                <c:pt idx="15">
                  <c:v>11.32</c:v>
                </c:pt>
                <c:pt idx="16">
                  <c:v>10.71</c:v>
                </c:pt>
                <c:pt idx="17">
                  <c:v>11.89</c:v>
                </c:pt>
                <c:pt idx="18">
                  <c:v>13.39</c:v>
                </c:pt>
                <c:pt idx="19">
                  <c:v>13.71</c:v>
                </c:pt>
                <c:pt idx="20">
                  <c:v>12.54</c:v>
                </c:pt>
                <c:pt idx="21">
                  <c:v>12.16</c:v>
                </c:pt>
                <c:pt idx="22">
                  <c:v>12.4</c:v>
                </c:pt>
                <c:pt idx="23">
                  <c:v>12.12</c:v>
                </c:pt>
                <c:pt idx="24">
                  <c:v>11.97</c:v>
                </c:pt>
                <c:pt idx="25">
                  <c:v>12.82</c:v>
                </c:pt>
                <c:pt idx="26">
                  <c:v>13.28</c:v>
                </c:pt>
                <c:pt idx="27">
                  <c:v>13.14</c:v>
                </c:pt>
                <c:pt idx="28">
                  <c:v>12</c:v>
                </c:pt>
                <c:pt idx="29">
                  <c:v>10.39</c:v>
                </c:pt>
                <c:pt idx="30">
                  <c:v>9.65</c:v>
                </c:pt>
                <c:pt idx="31">
                  <c:v>9.7899999999999991</c:v>
                </c:pt>
                <c:pt idx="32">
                  <c:v>9.74</c:v>
                </c:pt>
                <c:pt idx="33">
                  <c:v>9.9600000000000009</c:v>
                </c:pt>
                <c:pt idx="34">
                  <c:v>9.7200000000000006</c:v>
                </c:pt>
                <c:pt idx="35">
                  <c:v>10.02</c:v>
                </c:pt>
                <c:pt idx="36">
                  <c:v>10.3</c:v>
                </c:pt>
                <c:pt idx="37">
                  <c:v>10</c:v>
                </c:pt>
                <c:pt idx="38">
                  <c:v>10.15</c:v>
                </c:pt>
                <c:pt idx="39">
                  <c:v>10.23</c:v>
                </c:pt>
                <c:pt idx="40">
                  <c:v>10.37</c:v>
                </c:pt>
                <c:pt idx="41">
                  <c:v>10.56</c:v>
                </c:pt>
                <c:pt idx="42">
                  <c:v>10.39</c:v>
                </c:pt>
                <c:pt idx="43">
                  <c:v>10.46</c:v>
                </c:pt>
                <c:pt idx="44">
                  <c:v>10.52</c:v>
                </c:pt>
                <c:pt idx="45">
                  <c:v>10.85</c:v>
                </c:pt>
                <c:pt idx="46">
                  <c:v>11.01</c:v>
                </c:pt>
                <c:pt idx="47">
                  <c:v>11.15</c:v>
                </c:pt>
                <c:pt idx="48">
                  <c:v>10.99</c:v>
                </c:pt>
                <c:pt idx="49">
                  <c:v>11.1</c:v>
                </c:pt>
                <c:pt idx="50">
                  <c:v>11.11</c:v>
                </c:pt>
                <c:pt idx="51">
                  <c:v>11.02</c:v>
                </c:pt>
                <c:pt idx="52">
                  <c:v>10.82</c:v>
                </c:pt>
                <c:pt idx="53">
                  <c:v>10.99</c:v>
                </c:pt>
                <c:pt idx="54">
                  <c:v>10.97</c:v>
                </c:pt>
                <c:pt idx="55">
                  <c:v>11.01</c:v>
                </c:pt>
                <c:pt idx="56">
                  <c:v>11.14</c:v>
                </c:pt>
                <c:pt idx="57">
                  <c:v>11.13</c:v>
                </c:pt>
                <c:pt idx="58">
                  <c:v>11.26</c:v>
                </c:pt>
                <c:pt idx="59">
                  <c:v>11.25</c:v>
                </c:pt>
                <c:pt idx="60">
                  <c:v>11.28</c:v>
                </c:pt>
                <c:pt idx="61">
                  <c:v>11.32</c:v>
                </c:pt>
                <c:pt idx="62">
                  <c:v>11.6</c:v>
                </c:pt>
                <c:pt idx="63">
                  <c:v>11.57</c:v>
                </c:pt>
                <c:pt idx="64">
                  <c:v>11.6</c:v>
                </c:pt>
                <c:pt idx="65">
                  <c:v>11.58</c:v>
                </c:pt>
                <c:pt idx="66">
                  <c:v>11.52</c:v>
                </c:pt>
                <c:pt idx="67">
                  <c:v>11.7</c:v>
                </c:pt>
                <c:pt idx="68">
                  <c:v>11.75</c:v>
                </c:pt>
                <c:pt idx="69">
                  <c:v>11.82</c:v>
                </c:pt>
                <c:pt idx="70">
                  <c:v>11.91</c:v>
                </c:pt>
                <c:pt idx="71">
                  <c:v>11.85</c:v>
                </c:pt>
                <c:pt idx="72">
                  <c:v>11.87</c:v>
                </c:pt>
                <c:pt idx="73">
                  <c:v>11.98</c:v>
                </c:pt>
                <c:pt idx="74">
                  <c:v>11.99</c:v>
                </c:pt>
                <c:pt idx="75">
                  <c:v>11.68</c:v>
                </c:pt>
                <c:pt idx="76">
                  <c:v>11.81</c:v>
                </c:pt>
                <c:pt idx="77">
                  <c:v>11.78</c:v>
                </c:pt>
                <c:pt idx="78">
                  <c:v>11.95</c:v>
                </c:pt>
                <c:pt idx="79">
                  <c:v>11.94</c:v>
                </c:pt>
                <c:pt idx="80">
                  <c:v>12.07</c:v>
                </c:pt>
                <c:pt idx="81">
                  <c:v>12.09</c:v>
                </c:pt>
                <c:pt idx="82">
                  <c:v>12.08</c:v>
                </c:pt>
                <c:pt idx="83">
                  <c:v>12</c:v>
                </c:pt>
                <c:pt idx="84">
                  <c:v>11.88</c:v>
                </c:pt>
                <c:pt idx="85">
                  <c:v>11.76</c:v>
                </c:pt>
                <c:pt idx="86">
                  <c:v>11.7</c:v>
                </c:pt>
                <c:pt idx="87">
                  <c:v>11.6</c:v>
                </c:pt>
                <c:pt idx="88">
                  <c:v>11.83</c:v>
                </c:pt>
                <c:pt idx="89">
                  <c:v>12</c:v>
                </c:pt>
                <c:pt idx="90">
                  <c:v>12.11</c:v>
                </c:pt>
                <c:pt idx="91">
                  <c:v>11.94</c:v>
                </c:pt>
                <c:pt idx="92">
                  <c:v>11.82</c:v>
                </c:pt>
                <c:pt idx="93">
                  <c:v>11.91</c:v>
                </c:pt>
                <c:pt idx="94">
                  <c:v>11.82</c:v>
                </c:pt>
                <c:pt idx="95">
                  <c:v>12.19</c:v>
                </c:pt>
                <c:pt idx="96">
                  <c:v>12.66</c:v>
                </c:pt>
                <c:pt idx="97">
                  <c:v>12.62</c:v>
                </c:pt>
                <c:pt idx="98">
                  <c:v>12.65</c:v>
                </c:pt>
                <c:pt idx="99">
                  <c:v>12.4</c:v>
                </c:pt>
              </c:numCache>
            </c:numRef>
          </c:val>
          <c:smooth val="0"/>
        </c:ser>
        <c:ser>
          <c:idx val="1"/>
          <c:order val="1"/>
          <c:tx>
            <c:v>50 to 10</c:v>
          </c:tx>
          <c:spPr>
            <a:ln w="28575" cap="rnd">
              <a:solidFill>
                <a:schemeClr val="accent2"/>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charts'!$D$5:$D$104</c:f>
              <c:numCache>
                <c:formatCode>General</c:formatCode>
                <c:ptCount val="100"/>
              </c:numCache>
            </c:numRef>
          </c:val>
          <c:smooth val="0"/>
        </c:ser>
        <c:ser>
          <c:idx val="2"/>
          <c:order val="2"/>
          <c:tx>
            <c:v>10 to 5</c:v>
          </c:tx>
          <c:spPr>
            <a:ln w="28575" cap="rnd">
              <a:solidFill>
                <a:schemeClr val="accent3"/>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charts'!$E$5:$E$104</c:f>
              <c:numCache>
                <c:formatCode>General</c:formatCode>
                <c:ptCount val="100"/>
              </c:numCache>
            </c:numRef>
          </c:val>
          <c:smooth val="0"/>
        </c:ser>
        <c:ser>
          <c:idx val="3"/>
          <c:order val="3"/>
          <c:tx>
            <c:v>5 to 2</c:v>
          </c:tx>
          <c:spPr>
            <a:ln w="28575" cap="rnd">
              <a:solidFill>
                <a:schemeClr val="accent4"/>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charts'!$F$5:$F$104</c:f>
              <c:numCache>
                <c:formatCode>General</c:formatCode>
                <c:ptCount val="100"/>
              </c:numCache>
            </c:numRef>
          </c:val>
          <c:smooth val="0"/>
        </c:ser>
        <c:ser>
          <c:idx val="4"/>
          <c:order val="4"/>
          <c:tx>
            <c:v>Top 0.1%</c:v>
          </c:tx>
          <c:spPr>
            <a:ln w="28575" cap="rnd">
              <a:solidFill>
                <a:schemeClr val="accent5"/>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charts'!$G$5:$G$104</c:f>
              <c:numCache>
                <c:formatCode>General</c:formatCode>
                <c:ptCount val="100"/>
              </c:numCache>
            </c:numRef>
          </c:val>
          <c:smooth val="0"/>
        </c:ser>
        <c:ser>
          <c:idx val="5"/>
          <c:order val="5"/>
          <c:tx>
            <c:v>Top 0.01%</c:v>
          </c:tx>
          <c:spPr>
            <a:ln w="28575" cap="rnd">
              <a:solidFill>
                <a:schemeClr val="accent6"/>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charts'!$H$5:$H$104</c:f>
              <c:numCache>
                <c:formatCode>General</c:formatCode>
                <c:ptCount val="100"/>
              </c:numCache>
            </c:numRef>
          </c:val>
          <c:smooth val="0"/>
        </c:ser>
        <c:dLbls>
          <c:showLegendKey val="0"/>
          <c:showVal val="0"/>
          <c:showCatName val="0"/>
          <c:showSerName val="0"/>
          <c:showPercent val="0"/>
          <c:showBubbleSize val="0"/>
        </c:dLbls>
        <c:marker val="1"/>
        <c:smooth val="0"/>
        <c:axId val="75426048"/>
        <c:axId val="77799424"/>
        <c:extLst>
          <c:ext xmlns:c15="http://schemas.microsoft.com/office/drawing/2012/chart" uri="{02D57815-91ED-43cb-92C2-25804820EDAC}">
            <c15:filteredLineSeries>
              <c15:ser>
                <c:idx val="6"/>
                <c:order val="6"/>
                <c:spPr>
                  <a:ln w="28575" cap="rnd">
                    <a:solidFill>
                      <a:schemeClr val="accent1">
                        <a:lumMod val="60000"/>
                      </a:schemeClr>
                    </a:solidFill>
                    <a:round/>
                  </a:ln>
                  <a:effectLst/>
                </c:spPr>
                <c:marker>
                  <c:symbol val="none"/>
                </c:marker>
                <c:cat>
                  <c:numRef>
                    <c:extLst>
                      <c:ex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c:ext uri="{02D57815-91ED-43cb-92C2-25804820EDAC}">
                        <c15:formulaRef>
                          <c15:sqref>'Data for charts'!$G$5:$G$104</c15:sqref>
                        </c15:formulaRef>
                      </c:ext>
                    </c:extLst>
                    <c:numCache>
                      <c:formatCode>General</c:formatCode>
                      <c:ptCount val="100"/>
                    </c:numCache>
                  </c:numRef>
                </c:val>
                <c:smooth val="0"/>
              </c15:ser>
            </c15:filteredLineSeries>
            <c15:filteredLineSeries>
              <c15:ser>
                <c:idx val="7"/>
                <c:order val="7"/>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xmlns:c15="http://schemas.microsoft.com/office/drawing/2012/chart">
                      <c:ext xmlns:c15="http://schemas.microsoft.com/office/drawing/2012/chart" uri="{02D57815-91ED-43cb-92C2-25804820EDAC}">
                        <c15:formulaRef>
                          <c15:sqref>'Data for charts'!$H$5:$H$104</c15:sqref>
                        </c15:formulaRef>
                      </c:ext>
                    </c:extLst>
                    <c:numCache>
                      <c:formatCode>General</c:formatCode>
                      <c:ptCount val="100"/>
                    </c:numCache>
                  </c:numRef>
                </c:val>
                <c:smooth val="0"/>
              </c15:ser>
            </c15:filteredLineSeries>
          </c:ext>
        </c:extLst>
      </c:lineChart>
      <c:catAx>
        <c:axId val="7542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799424"/>
        <c:crosses val="autoZero"/>
        <c:auto val="1"/>
        <c:lblAlgn val="ctr"/>
        <c:lblOffset val="100"/>
        <c:noMultiLvlLbl val="0"/>
      </c:catAx>
      <c:valAx>
        <c:axId val="77799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5426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Income in 2010 £</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Sheet1!$A$10:$A$12</c:f>
              <c:strCache>
                <c:ptCount val="3"/>
                <c:pt idx="0">
                  <c:v>1968/69</c:v>
                </c:pt>
                <c:pt idx="1">
                  <c:v>1987/88</c:v>
                </c:pt>
                <c:pt idx="2">
                  <c:v>2012/13</c:v>
                </c:pt>
              </c:strCache>
            </c:strRef>
          </c:cat>
          <c:val>
            <c:numRef>
              <c:f>Sheet1!$I$10:$I$12</c:f>
              <c:numCache>
                <c:formatCode>#,##0</c:formatCode>
                <c:ptCount val="3"/>
                <c:pt idx="0">
                  <c:v>4200000</c:v>
                </c:pt>
                <c:pt idx="1">
                  <c:v>16000000</c:v>
                </c:pt>
                <c:pt idx="2">
                  <c:v>290000000</c:v>
                </c:pt>
              </c:numCache>
            </c:numRef>
          </c:val>
        </c:ser>
        <c:dLbls>
          <c:showLegendKey val="0"/>
          <c:showVal val="0"/>
          <c:showCatName val="0"/>
          <c:showSerName val="0"/>
          <c:showPercent val="0"/>
          <c:showBubbleSize val="0"/>
        </c:dLbls>
        <c:gapWidth val="219"/>
        <c:overlap val="-27"/>
        <c:axId val="181991680"/>
        <c:axId val="182231424"/>
      </c:barChart>
      <c:catAx>
        <c:axId val="18199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2231424"/>
        <c:crosses val="autoZero"/>
        <c:auto val="1"/>
        <c:lblAlgn val="ctr"/>
        <c:lblOffset val="100"/>
        <c:noMultiLvlLbl val="0"/>
      </c:catAx>
      <c:valAx>
        <c:axId val="182231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1991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Average weekly</a:t>
            </a:r>
            <a:r>
              <a:rPr lang="en-GB" baseline="0"/>
              <a:t> wages in 1st Division/Premier League</a:t>
            </a:r>
            <a:endParaRPr lang="en-GB"/>
          </a:p>
        </c:rich>
      </c:tx>
      <c:overlay val="0"/>
      <c:spPr>
        <a:noFill/>
        <a:ln>
          <a:noFill/>
        </a:ln>
        <a:effectLst/>
      </c:spPr>
    </c:title>
    <c:autoTitleDeleted val="0"/>
    <c:plotArea>
      <c:layout>
        <c:manualLayout>
          <c:layoutTarget val="inner"/>
          <c:xMode val="edge"/>
          <c:yMode val="edge"/>
          <c:x val="0.10821874470088914"/>
          <c:y val="0.11134832017689075"/>
          <c:w val="0.87979206303671842"/>
          <c:h val="0.77042785830343108"/>
        </c:manualLayout>
      </c:layout>
      <c:barChart>
        <c:barDir val="col"/>
        <c:grouping val="clustered"/>
        <c:varyColors val="0"/>
        <c:ser>
          <c:idx val="0"/>
          <c:order val="0"/>
          <c:spPr>
            <a:solidFill>
              <a:schemeClr val="accent1"/>
            </a:solidFill>
            <a:ln>
              <a:noFill/>
            </a:ln>
            <a:effectLst/>
          </c:spPr>
          <c:invertIfNegative val="0"/>
          <c:cat>
            <c:numRef>
              <c:f>Sheet2!$C$13:$C$62</c:f>
              <c:numCache>
                <c:formatCode>General</c:formatCode>
                <c:ptCount val="5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numCache>
            </c:numRef>
          </c:cat>
          <c:val>
            <c:numRef>
              <c:f>Sheet2!$D$13:$D$62</c:f>
              <c:numCache>
                <c:formatCode>General</c:formatCode>
                <c:ptCount val="50"/>
                <c:pt idx="0">
                  <c:v>20</c:v>
                </c:pt>
                <c:pt idx="1">
                  <c:v>25</c:v>
                </c:pt>
                <c:pt idx="2">
                  <c:v>29</c:v>
                </c:pt>
                <c:pt idx="3">
                  <c:v>34</c:v>
                </c:pt>
                <c:pt idx="4">
                  <c:v>38</c:v>
                </c:pt>
                <c:pt idx="5">
                  <c:v>44</c:v>
                </c:pt>
                <c:pt idx="6">
                  <c:v>51</c:v>
                </c:pt>
                <c:pt idx="7">
                  <c:v>59</c:v>
                </c:pt>
                <c:pt idx="8">
                  <c:v>64</c:v>
                </c:pt>
                <c:pt idx="9">
                  <c:v>70</c:v>
                </c:pt>
                <c:pt idx="10">
                  <c:v>77</c:v>
                </c:pt>
                <c:pt idx="11">
                  <c:v>85</c:v>
                </c:pt>
                <c:pt idx="12">
                  <c:v>90</c:v>
                </c:pt>
                <c:pt idx="13">
                  <c:v>102</c:v>
                </c:pt>
                <c:pt idx="14">
                  <c:v>116</c:v>
                </c:pt>
                <c:pt idx="15">
                  <c:v>140</c:v>
                </c:pt>
                <c:pt idx="16">
                  <c:v>220</c:v>
                </c:pt>
                <c:pt idx="17">
                  <c:v>330</c:v>
                </c:pt>
                <c:pt idx="18">
                  <c:v>440</c:v>
                </c:pt>
                <c:pt idx="19">
                  <c:v>550</c:v>
                </c:pt>
                <c:pt idx="20">
                  <c:v>660</c:v>
                </c:pt>
                <c:pt idx="21">
                  <c:v>750</c:v>
                </c:pt>
                <c:pt idx="22">
                  <c:v>840</c:v>
                </c:pt>
                <c:pt idx="23">
                  <c:v>910</c:v>
                </c:pt>
                <c:pt idx="24">
                  <c:v>1000</c:v>
                </c:pt>
                <c:pt idx="25">
                  <c:v>1100</c:v>
                </c:pt>
                <c:pt idx="26">
                  <c:v>1200</c:v>
                </c:pt>
                <c:pt idx="27">
                  <c:v>1300</c:v>
                </c:pt>
                <c:pt idx="28">
                  <c:v>1400</c:v>
                </c:pt>
                <c:pt idx="29">
                  <c:v>1500</c:v>
                </c:pt>
                <c:pt idx="30">
                  <c:v>1600</c:v>
                </c:pt>
                <c:pt idx="31">
                  <c:v>1755</c:v>
                </c:pt>
                <c:pt idx="32">
                  <c:v>2246</c:v>
                </c:pt>
                <c:pt idx="33">
                  <c:v>2738</c:v>
                </c:pt>
                <c:pt idx="34">
                  <c:v>3393</c:v>
                </c:pt>
                <c:pt idx="35">
                  <c:v>3814</c:v>
                </c:pt>
                <c:pt idx="36">
                  <c:v>5101</c:v>
                </c:pt>
                <c:pt idx="37">
                  <c:v>7136</c:v>
                </c:pt>
                <c:pt idx="38">
                  <c:v>9148</c:v>
                </c:pt>
                <c:pt idx="39">
                  <c:v>11184</c:v>
                </c:pt>
                <c:pt idx="40">
                  <c:v>13149</c:v>
                </c:pt>
                <c:pt idx="41">
                  <c:v>16519</c:v>
                </c:pt>
                <c:pt idx="42">
                  <c:v>17805</c:v>
                </c:pt>
                <c:pt idx="43">
                  <c:v>18975</c:v>
                </c:pt>
                <c:pt idx="44">
                  <c:v>18367</c:v>
                </c:pt>
                <c:pt idx="45">
                  <c:v>19981</c:v>
                </c:pt>
                <c:pt idx="46">
                  <c:v>22672</c:v>
                </c:pt>
                <c:pt idx="47">
                  <c:v>27983</c:v>
                </c:pt>
                <c:pt idx="48">
                  <c:v>31072</c:v>
                </c:pt>
                <c:pt idx="49">
                  <c:v>33868</c:v>
                </c:pt>
              </c:numCache>
            </c:numRef>
          </c:val>
        </c:ser>
        <c:dLbls>
          <c:showLegendKey val="0"/>
          <c:showVal val="0"/>
          <c:showCatName val="0"/>
          <c:showSerName val="0"/>
          <c:showPercent val="0"/>
          <c:showBubbleSize val="0"/>
        </c:dLbls>
        <c:gapWidth val="219"/>
        <c:overlap val="-27"/>
        <c:axId val="182245632"/>
        <c:axId val="182247424"/>
      </c:barChart>
      <c:catAx>
        <c:axId val="18224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2247424"/>
        <c:crosses val="autoZero"/>
        <c:auto val="1"/>
        <c:lblAlgn val="ctr"/>
        <c:lblOffset val="100"/>
        <c:noMultiLvlLbl val="0"/>
      </c:catAx>
      <c:valAx>
        <c:axId val="182247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2245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Annual pay in 1971</a:t>
            </a: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cat>
            <c:strRef>
              <c:f>Sheet1!$C$20:$E$20</c:f>
              <c:strCache>
                <c:ptCount val="3"/>
                <c:pt idx="0">
                  <c:v>Average earnings</c:v>
                </c:pt>
                <c:pt idx="1">
                  <c:v>Lower league</c:v>
                </c:pt>
                <c:pt idx="2">
                  <c:v>Top league</c:v>
                </c:pt>
              </c:strCache>
            </c:strRef>
          </c:cat>
          <c:val>
            <c:numRef>
              <c:f>Sheet1!$C$21:$E$21</c:f>
              <c:numCache>
                <c:formatCode>#,##0</c:formatCode>
                <c:ptCount val="3"/>
                <c:pt idx="0">
                  <c:v>2000</c:v>
                </c:pt>
                <c:pt idx="1">
                  <c:v>1750</c:v>
                </c:pt>
                <c:pt idx="2">
                  <c:v>7500</c:v>
                </c:pt>
              </c:numCache>
            </c:numRef>
          </c:val>
        </c:ser>
        <c:dLbls>
          <c:showLegendKey val="0"/>
          <c:showVal val="0"/>
          <c:showCatName val="0"/>
          <c:showSerName val="0"/>
          <c:showPercent val="0"/>
          <c:showBubbleSize val="0"/>
        </c:dLbls>
        <c:gapWidth val="219"/>
        <c:overlap val="-27"/>
        <c:axId val="191006208"/>
        <c:axId val="191283968"/>
      </c:barChart>
      <c:catAx>
        <c:axId val="1910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1283968"/>
        <c:crosses val="autoZero"/>
        <c:auto val="1"/>
        <c:lblAlgn val="ctr"/>
        <c:lblOffset val="100"/>
        <c:noMultiLvlLbl val="0"/>
      </c:catAx>
      <c:valAx>
        <c:axId val="191283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1006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aseline="0"/>
              <a:t>Annual pay in 2012</a:t>
            </a: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cat>
            <c:strRef>
              <c:f>Sheet1!$C$20:$E$20</c:f>
              <c:strCache>
                <c:ptCount val="3"/>
                <c:pt idx="0">
                  <c:v>Average earnings</c:v>
                </c:pt>
                <c:pt idx="1">
                  <c:v>Lower league</c:v>
                </c:pt>
                <c:pt idx="2">
                  <c:v>Top league</c:v>
                </c:pt>
              </c:strCache>
            </c:strRef>
          </c:cat>
          <c:val>
            <c:numRef>
              <c:f>Sheet1!$C$22:$E$22</c:f>
              <c:numCache>
                <c:formatCode>#,##0</c:formatCode>
                <c:ptCount val="3"/>
                <c:pt idx="0">
                  <c:v>26500</c:v>
                </c:pt>
                <c:pt idx="1">
                  <c:v>30280</c:v>
                </c:pt>
                <c:pt idx="2">
                  <c:v>1440000</c:v>
                </c:pt>
              </c:numCache>
            </c:numRef>
          </c:val>
        </c:ser>
        <c:dLbls>
          <c:showLegendKey val="0"/>
          <c:showVal val="0"/>
          <c:showCatName val="0"/>
          <c:showSerName val="0"/>
          <c:showPercent val="0"/>
          <c:showBubbleSize val="0"/>
        </c:dLbls>
        <c:gapWidth val="219"/>
        <c:overlap val="-27"/>
        <c:axId val="192402944"/>
        <c:axId val="192423808"/>
      </c:barChart>
      <c:catAx>
        <c:axId val="19240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2423808"/>
        <c:crosses val="autoZero"/>
        <c:auto val="1"/>
        <c:lblAlgn val="ctr"/>
        <c:lblOffset val="100"/>
        <c:noMultiLvlLbl val="0"/>
      </c:catAx>
      <c:valAx>
        <c:axId val="192423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2402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aseline="0"/>
              <a:t>Shares of total income received by wealthy groups % of total income USA</a:t>
            </a:r>
          </a:p>
        </c:rich>
      </c:tx>
      <c:layout>
        <c:manualLayout>
          <c:xMode val="edge"/>
          <c:yMode val="edge"/>
          <c:x val="0.10105525149104412"/>
          <c:y val="1.1993169295175802E-2"/>
        </c:manualLayout>
      </c:layout>
      <c:overlay val="0"/>
      <c:spPr>
        <a:noFill/>
        <a:ln>
          <a:noFill/>
        </a:ln>
        <a:effectLst/>
      </c:spPr>
    </c:title>
    <c:autoTitleDeleted val="0"/>
    <c:plotArea>
      <c:layout/>
      <c:lineChart>
        <c:grouping val="standard"/>
        <c:varyColors val="0"/>
        <c:ser>
          <c:idx val="0"/>
          <c:order val="0"/>
          <c:tx>
            <c:v>100 to 50</c:v>
          </c:tx>
          <c:spPr>
            <a:ln w="28575" cap="rnd">
              <a:solidFill>
                <a:schemeClr val="tx1"/>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charts'!$C$5:$C$104</c:f>
              <c:numCache>
                <c:formatCode>General</c:formatCode>
                <c:ptCount val="100"/>
                <c:pt idx="4">
                  <c:v>9.9499999999999993</c:v>
                </c:pt>
                <c:pt idx="5">
                  <c:v>10.61</c:v>
                </c:pt>
                <c:pt idx="6">
                  <c:v>10.17</c:v>
                </c:pt>
                <c:pt idx="7">
                  <c:v>10.63</c:v>
                </c:pt>
                <c:pt idx="8">
                  <c:v>12.4</c:v>
                </c:pt>
                <c:pt idx="9">
                  <c:v>11.9</c:v>
                </c:pt>
                <c:pt idx="10">
                  <c:v>11.64</c:v>
                </c:pt>
                <c:pt idx="11">
                  <c:v>12.34</c:v>
                </c:pt>
                <c:pt idx="12">
                  <c:v>11.7</c:v>
                </c:pt>
                <c:pt idx="13">
                  <c:v>11.32</c:v>
                </c:pt>
                <c:pt idx="14">
                  <c:v>11.23</c:v>
                </c:pt>
                <c:pt idx="15">
                  <c:v>11.32</c:v>
                </c:pt>
                <c:pt idx="16">
                  <c:v>10.71</c:v>
                </c:pt>
                <c:pt idx="17">
                  <c:v>11.89</c:v>
                </c:pt>
                <c:pt idx="18">
                  <c:v>13.39</c:v>
                </c:pt>
                <c:pt idx="19">
                  <c:v>13.71</c:v>
                </c:pt>
                <c:pt idx="20">
                  <c:v>12.54</c:v>
                </c:pt>
                <c:pt idx="21">
                  <c:v>12.16</c:v>
                </c:pt>
                <c:pt idx="22">
                  <c:v>12.4</c:v>
                </c:pt>
                <c:pt idx="23">
                  <c:v>12.12</c:v>
                </c:pt>
                <c:pt idx="24">
                  <c:v>11.97</c:v>
                </c:pt>
                <c:pt idx="25">
                  <c:v>12.82</c:v>
                </c:pt>
                <c:pt idx="26">
                  <c:v>13.28</c:v>
                </c:pt>
                <c:pt idx="27">
                  <c:v>13.14</c:v>
                </c:pt>
                <c:pt idx="28">
                  <c:v>12</c:v>
                </c:pt>
                <c:pt idx="29">
                  <c:v>10.39</c:v>
                </c:pt>
                <c:pt idx="30">
                  <c:v>9.65</c:v>
                </c:pt>
                <c:pt idx="31">
                  <c:v>9.7899999999999991</c:v>
                </c:pt>
                <c:pt idx="32">
                  <c:v>9.74</c:v>
                </c:pt>
                <c:pt idx="33">
                  <c:v>9.9600000000000009</c:v>
                </c:pt>
                <c:pt idx="34">
                  <c:v>9.7200000000000006</c:v>
                </c:pt>
                <c:pt idx="35">
                  <c:v>10.02</c:v>
                </c:pt>
                <c:pt idx="36">
                  <c:v>10.3</c:v>
                </c:pt>
                <c:pt idx="37">
                  <c:v>10</c:v>
                </c:pt>
                <c:pt idx="38">
                  <c:v>10.15</c:v>
                </c:pt>
                <c:pt idx="39">
                  <c:v>10.23</c:v>
                </c:pt>
                <c:pt idx="40">
                  <c:v>10.37</c:v>
                </c:pt>
                <c:pt idx="41">
                  <c:v>10.56</c:v>
                </c:pt>
                <c:pt idx="42">
                  <c:v>10.39</c:v>
                </c:pt>
                <c:pt idx="43">
                  <c:v>10.46</c:v>
                </c:pt>
                <c:pt idx="44">
                  <c:v>10.52</c:v>
                </c:pt>
                <c:pt idx="45">
                  <c:v>10.85</c:v>
                </c:pt>
                <c:pt idx="46">
                  <c:v>11.01</c:v>
                </c:pt>
                <c:pt idx="47">
                  <c:v>11.15</c:v>
                </c:pt>
                <c:pt idx="48">
                  <c:v>10.99</c:v>
                </c:pt>
                <c:pt idx="49">
                  <c:v>11.1</c:v>
                </c:pt>
                <c:pt idx="50">
                  <c:v>11.11</c:v>
                </c:pt>
                <c:pt idx="51">
                  <c:v>11.02</c:v>
                </c:pt>
                <c:pt idx="52">
                  <c:v>10.82</c:v>
                </c:pt>
                <c:pt idx="53">
                  <c:v>10.99</c:v>
                </c:pt>
                <c:pt idx="54">
                  <c:v>10.97</c:v>
                </c:pt>
                <c:pt idx="55">
                  <c:v>11.01</c:v>
                </c:pt>
                <c:pt idx="56">
                  <c:v>11.14</c:v>
                </c:pt>
                <c:pt idx="57">
                  <c:v>11.13</c:v>
                </c:pt>
                <c:pt idx="58">
                  <c:v>11.26</c:v>
                </c:pt>
                <c:pt idx="59">
                  <c:v>11.25</c:v>
                </c:pt>
                <c:pt idx="60">
                  <c:v>11.28</c:v>
                </c:pt>
                <c:pt idx="61">
                  <c:v>11.32</c:v>
                </c:pt>
                <c:pt idx="62">
                  <c:v>11.6</c:v>
                </c:pt>
                <c:pt idx="63">
                  <c:v>11.57</c:v>
                </c:pt>
                <c:pt idx="64">
                  <c:v>11.6</c:v>
                </c:pt>
                <c:pt idx="65">
                  <c:v>11.58</c:v>
                </c:pt>
                <c:pt idx="66">
                  <c:v>11.52</c:v>
                </c:pt>
                <c:pt idx="67">
                  <c:v>11.7</c:v>
                </c:pt>
                <c:pt idx="68">
                  <c:v>11.75</c:v>
                </c:pt>
                <c:pt idx="69">
                  <c:v>11.82</c:v>
                </c:pt>
                <c:pt idx="70">
                  <c:v>11.91</c:v>
                </c:pt>
                <c:pt idx="71">
                  <c:v>11.85</c:v>
                </c:pt>
                <c:pt idx="72">
                  <c:v>11.87</c:v>
                </c:pt>
                <c:pt idx="73">
                  <c:v>11.98</c:v>
                </c:pt>
                <c:pt idx="74">
                  <c:v>11.99</c:v>
                </c:pt>
                <c:pt idx="75">
                  <c:v>11.68</c:v>
                </c:pt>
                <c:pt idx="76">
                  <c:v>11.81</c:v>
                </c:pt>
                <c:pt idx="77">
                  <c:v>11.78</c:v>
                </c:pt>
                <c:pt idx="78">
                  <c:v>11.95</c:v>
                </c:pt>
                <c:pt idx="79">
                  <c:v>11.94</c:v>
                </c:pt>
                <c:pt idx="80">
                  <c:v>12.07</c:v>
                </c:pt>
                <c:pt idx="81">
                  <c:v>12.09</c:v>
                </c:pt>
                <c:pt idx="82">
                  <c:v>12.08</c:v>
                </c:pt>
                <c:pt idx="83">
                  <c:v>12</c:v>
                </c:pt>
                <c:pt idx="84">
                  <c:v>11.88</c:v>
                </c:pt>
                <c:pt idx="85">
                  <c:v>11.76</c:v>
                </c:pt>
                <c:pt idx="86">
                  <c:v>11.7</c:v>
                </c:pt>
                <c:pt idx="87">
                  <c:v>11.6</c:v>
                </c:pt>
                <c:pt idx="88">
                  <c:v>11.83</c:v>
                </c:pt>
                <c:pt idx="89">
                  <c:v>12</c:v>
                </c:pt>
                <c:pt idx="90">
                  <c:v>12.11</c:v>
                </c:pt>
                <c:pt idx="91">
                  <c:v>11.94</c:v>
                </c:pt>
                <c:pt idx="92">
                  <c:v>11.82</c:v>
                </c:pt>
                <c:pt idx="93">
                  <c:v>11.91</c:v>
                </c:pt>
                <c:pt idx="94">
                  <c:v>11.82</c:v>
                </c:pt>
                <c:pt idx="95">
                  <c:v>12.19</c:v>
                </c:pt>
                <c:pt idx="96">
                  <c:v>12.66</c:v>
                </c:pt>
                <c:pt idx="97">
                  <c:v>12.62</c:v>
                </c:pt>
                <c:pt idx="98">
                  <c:v>12.65</c:v>
                </c:pt>
                <c:pt idx="99">
                  <c:v>12.4</c:v>
                </c:pt>
              </c:numCache>
            </c:numRef>
          </c:val>
          <c:smooth val="0"/>
        </c:ser>
        <c:ser>
          <c:idx val="1"/>
          <c:order val="1"/>
          <c:tx>
            <c:v>50 to 10</c:v>
          </c:tx>
          <c:spPr>
            <a:ln w="28575" cap="rnd">
              <a:solidFill>
                <a:schemeClr val="accent2"/>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charts'!$D$5:$D$104</c:f>
              <c:numCache>
                <c:formatCode>General</c:formatCode>
                <c:ptCount val="100"/>
                <c:pt idx="4">
                  <c:v>12.74</c:v>
                </c:pt>
                <c:pt idx="5">
                  <c:v>13.41</c:v>
                </c:pt>
                <c:pt idx="6">
                  <c:v>13.44</c:v>
                </c:pt>
                <c:pt idx="7">
                  <c:v>13.01</c:v>
                </c:pt>
                <c:pt idx="8">
                  <c:v>14.98</c:v>
                </c:pt>
                <c:pt idx="9">
                  <c:v>14.76</c:v>
                </c:pt>
                <c:pt idx="10">
                  <c:v>13.96</c:v>
                </c:pt>
                <c:pt idx="11">
                  <c:v>14.61</c:v>
                </c:pt>
                <c:pt idx="12">
                  <c:v>14.86</c:v>
                </c:pt>
                <c:pt idx="13">
                  <c:v>14.74</c:v>
                </c:pt>
                <c:pt idx="14">
                  <c:v>14.75</c:v>
                </c:pt>
                <c:pt idx="15">
                  <c:v>15.17</c:v>
                </c:pt>
                <c:pt idx="16">
                  <c:v>14.63</c:v>
                </c:pt>
                <c:pt idx="17">
                  <c:v>14.76</c:v>
                </c:pt>
                <c:pt idx="18">
                  <c:v>15.74</c:v>
                </c:pt>
                <c:pt idx="19">
                  <c:v>17.11</c:v>
                </c:pt>
                <c:pt idx="20">
                  <c:v>16.72</c:v>
                </c:pt>
                <c:pt idx="21">
                  <c:v>17.13</c:v>
                </c:pt>
                <c:pt idx="22">
                  <c:v>15.36</c:v>
                </c:pt>
                <c:pt idx="23">
                  <c:v>15.02</c:v>
                </c:pt>
                <c:pt idx="24">
                  <c:v>14.93</c:v>
                </c:pt>
                <c:pt idx="25">
                  <c:v>15.45</c:v>
                </c:pt>
                <c:pt idx="26">
                  <c:v>15.89</c:v>
                </c:pt>
                <c:pt idx="27">
                  <c:v>15.55</c:v>
                </c:pt>
                <c:pt idx="28">
                  <c:v>14.01</c:v>
                </c:pt>
                <c:pt idx="29">
                  <c:v>12.2</c:v>
                </c:pt>
                <c:pt idx="30">
                  <c:v>11.54</c:v>
                </c:pt>
                <c:pt idx="31">
                  <c:v>11.22</c:v>
                </c:pt>
                <c:pt idx="32">
                  <c:v>11.83</c:v>
                </c:pt>
                <c:pt idx="33">
                  <c:v>12.9</c:v>
                </c:pt>
                <c:pt idx="34">
                  <c:v>12.35</c:v>
                </c:pt>
                <c:pt idx="35">
                  <c:v>12.43</c:v>
                </c:pt>
                <c:pt idx="36">
                  <c:v>12.52</c:v>
                </c:pt>
                <c:pt idx="37">
                  <c:v>12.51</c:v>
                </c:pt>
                <c:pt idx="38">
                  <c:v>12.15</c:v>
                </c:pt>
                <c:pt idx="39">
                  <c:v>12.09</c:v>
                </c:pt>
                <c:pt idx="40">
                  <c:v>11.93</c:v>
                </c:pt>
                <c:pt idx="41">
                  <c:v>12.17</c:v>
                </c:pt>
                <c:pt idx="42">
                  <c:v>12.2</c:v>
                </c:pt>
                <c:pt idx="43">
                  <c:v>12.26</c:v>
                </c:pt>
                <c:pt idx="44">
                  <c:v>12.19</c:v>
                </c:pt>
                <c:pt idx="45">
                  <c:v>12.43</c:v>
                </c:pt>
                <c:pt idx="46">
                  <c:v>12.28</c:v>
                </c:pt>
                <c:pt idx="47">
                  <c:v>12.15</c:v>
                </c:pt>
                <c:pt idx="48">
                  <c:v>12.57</c:v>
                </c:pt>
                <c:pt idx="49">
                  <c:v>12.67</c:v>
                </c:pt>
                <c:pt idx="50">
                  <c:v>12.73</c:v>
                </c:pt>
                <c:pt idx="51">
                  <c:v>12.6</c:v>
                </c:pt>
                <c:pt idx="52">
                  <c:v>12.63</c:v>
                </c:pt>
                <c:pt idx="53">
                  <c:v>12.62</c:v>
                </c:pt>
                <c:pt idx="54">
                  <c:v>12.65</c:v>
                </c:pt>
                <c:pt idx="55">
                  <c:v>12.62</c:v>
                </c:pt>
                <c:pt idx="56">
                  <c:v>12.66</c:v>
                </c:pt>
                <c:pt idx="57">
                  <c:v>12.58</c:v>
                </c:pt>
                <c:pt idx="58">
                  <c:v>12.71</c:v>
                </c:pt>
                <c:pt idx="59">
                  <c:v>12.62</c:v>
                </c:pt>
                <c:pt idx="60">
                  <c:v>12.83</c:v>
                </c:pt>
                <c:pt idx="61">
                  <c:v>12.91</c:v>
                </c:pt>
                <c:pt idx="62">
                  <c:v>13.02</c:v>
                </c:pt>
                <c:pt idx="63">
                  <c:v>12.96</c:v>
                </c:pt>
                <c:pt idx="64">
                  <c:v>12.93</c:v>
                </c:pt>
                <c:pt idx="65">
                  <c:v>12.91</c:v>
                </c:pt>
                <c:pt idx="66">
                  <c:v>12.8</c:v>
                </c:pt>
                <c:pt idx="67">
                  <c:v>12.99</c:v>
                </c:pt>
                <c:pt idx="68">
                  <c:v>12.94</c:v>
                </c:pt>
                <c:pt idx="69">
                  <c:v>13.01</c:v>
                </c:pt>
                <c:pt idx="70">
                  <c:v>13.19</c:v>
                </c:pt>
                <c:pt idx="71">
                  <c:v>13.21</c:v>
                </c:pt>
                <c:pt idx="72">
                  <c:v>13.28</c:v>
                </c:pt>
                <c:pt idx="73">
                  <c:v>13.46</c:v>
                </c:pt>
                <c:pt idx="74">
                  <c:v>13.74</c:v>
                </c:pt>
                <c:pt idx="75">
                  <c:v>13.78</c:v>
                </c:pt>
                <c:pt idx="76">
                  <c:v>14.05</c:v>
                </c:pt>
                <c:pt idx="77">
                  <c:v>14.07</c:v>
                </c:pt>
                <c:pt idx="78">
                  <c:v>14.26</c:v>
                </c:pt>
                <c:pt idx="79">
                  <c:v>14.4</c:v>
                </c:pt>
                <c:pt idx="80">
                  <c:v>14.59</c:v>
                </c:pt>
                <c:pt idx="81">
                  <c:v>14.65</c:v>
                </c:pt>
                <c:pt idx="82">
                  <c:v>14.93</c:v>
                </c:pt>
                <c:pt idx="83">
                  <c:v>15.05</c:v>
                </c:pt>
                <c:pt idx="84">
                  <c:v>15.08</c:v>
                </c:pt>
                <c:pt idx="85">
                  <c:v>15.07</c:v>
                </c:pt>
                <c:pt idx="86">
                  <c:v>15.1</c:v>
                </c:pt>
                <c:pt idx="87">
                  <c:v>15.02</c:v>
                </c:pt>
                <c:pt idx="88">
                  <c:v>15.03</c:v>
                </c:pt>
                <c:pt idx="89">
                  <c:v>15.37</c:v>
                </c:pt>
                <c:pt idx="90">
                  <c:v>15.44</c:v>
                </c:pt>
                <c:pt idx="91">
                  <c:v>15.37</c:v>
                </c:pt>
                <c:pt idx="92">
                  <c:v>15.44</c:v>
                </c:pt>
                <c:pt idx="93">
                  <c:v>15.53</c:v>
                </c:pt>
                <c:pt idx="94">
                  <c:v>15.52</c:v>
                </c:pt>
                <c:pt idx="95">
                  <c:v>15.89</c:v>
                </c:pt>
                <c:pt idx="96">
                  <c:v>16.13</c:v>
                </c:pt>
                <c:pt idx="97">
                  <c:v>16.28</c:v>
                </c:pt>
                <c:pt idx="98">
                  <c:v>16.510000000000002</c:v>
                </c:pt>
                <c:pt idx="99">
                  <c:v>16.420000000000002</c:v>
                </c:pt>
              </c:numCache>
            </c:numRef>
          </c:val>
          <c:smooth val="0"/>
        </c:ser>
        <c:ser>
          <c:idx val="2"/>
          <c:order val="2"/>
          <c:tx>
            <c:v>10 to 5</c:v>
          </c:tx>
          <c:spPr>
            <a:ln w="28575" cap="rnd">
              <a:solidFill>
                <a:schemeClr val="accent3"/>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charts'!$E$5:$E$104</c:f>
              <c:numCache>
                <c:formatCode>General</c:formatCode>
                <c:ptCount val="100"/>
              </c:numCache>
            </c:numRef>
          </c:val>
          <c:smooth val="0"/>
        </c:ser>
        <c:ser>
          <c:idx val="3"/>
          <c:order val="3"/>
          <c:tx>
            <c:v>5 to 2</c:v>
          </c:tx>
          <c:spPr>
            <a:ln w="28575" cap="rnd">
              <a:solidFill>
                <a:schemeClr val="accent4"/>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charts'!$F$5:$F$104</c:f>
              <c:numCache>
                <c:formatCode>General</c:formatCode>
                <c:ptCount val="100"/>
              </c:numCache>
            </c:numRef>
          </c:val>
          <c:smooth val="0"/>
        </c:ser>
        <c:ser>
          <c:idx val="4"/>
          <c:order val="4"/>
          <c:tx>
            <c:v>Top 0.1%</c:v>
          </c:tx>
          <c:spPr>
            <a:ln w="28575" cap="rnd">
              <a:solidFill>
                <a:schemeClr val="accent5"/>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charts'!$G$5:$G$104</c:f>
              <c:numCache>
                <c:formatCode>General</c:formatCode>
                <c:ptCount val="100"/>
              </c:numCache>
            </c:numRef>
          </c:val>
          <c:smooth val="0"/>
        </c:ser>
        <c:ser>
          <c:idx val="5"/>
          <c:order val="5"/>
          <c:tx>
            <c:v>Top 0.01%</c:v>
          </c:tx>
          <c:spPr>
            <a:ln w="28575" cap="rnd">
              <a:solidFill>
                <a:schemeClr val="accent6"/>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charts'!$H$5:$H$104</c:f>
              <c:numCache>
                <c:formatCode>General</c:formatCode>
                <c:ptCount val="100"/>
              </c:numCache>
            </c:numRef>
          </c:val>
          <c:smooth val="0"/>
        </c:ser>
        <c:dLbls>
          <c:showLegendKey val="0"/>
          <c:showVal val="0"/>
          <c:showCatName val="0"/>
          <c:showSerName val="0"/>
          <c:showPercent val="0"/>
          <c:showBubbleSize val="0"/>
        </c:dLbls>
        <c:marker val="1"/>
        <c:smooth val="0"/>
        <c:axId val="77877248"/>
        <c:axId val="77878784"/>
        <c:extLst>
          <c:ext xmlns:c15="http://schemas.microsoft.com/office/drawing/2012/chart" uri="{02D57815-91ED-43cb-92C2-25804820EDAC}">
            <c15:filteredLineSeries>
              <c15:ser>
                <c:idx val="6"/>
                <c:order val="6"/>
                <c:spPr>
                  <a:ln w="28575" cap="rnd">
                    <a:solidFill>
                      <a:schemeClr val="accent1">
                        <a:lumMod val="60000"/>
                      </a:schemeClr>
                    </a:solidFill>
                    <a:round/>
                  </a:ln>
                  <a:effectLst/>
                </c:spPr>
                <c:marker>
                  <c:symbol val="none"/>
                </c:marker>
                <c:cat>
                  <c:numRef>
                    <c:extLst>
                      <c:ex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c:ext uri="{02D57815-91ED-43cb-92C2-25804820EDAC}">
                        <c15:formulaRef>
                          <c15:sqref>'Data for charts'!$G$5:$G$104</c15:sqref>
                        </c15:formulaRef>
                      </c:ext>
                    </c:extLst>
                    <c:numCache>
                      <c:formatCode>General</c:formatCode>
                      <c:ptCount val="100"/>
                    </c:numCache>
                  </c:numRef>
                </c:val>
                <c:smooth val="0"/>
              </c15:ser>
            </c15:filteredLineSeries>
            <c15:filteredLineSeries>
              <c15:ser>
                <c:idx val="7"/>
                <c:order val="7"/>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xmlns:c15="http://schemas.microsoft.com/office/drawing/2012/chart">
                      <c:ext xmlns:c15="http://schemas.microsoft.com/office/drawing/2012/chart" uri="{02D57815-91ED-43cb-92C2-25804820EDAC}">
                        <c15:formulaRef>
                          <c15:sqref>'Data for charts'!$H$5:$H$104</c15:sqref>
                        </c15:formulaRef>
                      </c:ext>
                    </c:extLst>
                    <c:numCache>
                      <c:formatCode>General</c:formatCode>
                      <c:ptCount val="100"/>
                    </c:numCache>
                  </c:numRef>
                </c:val>
                <c:smooth val="0"/>
              </c15:ser>
            </c15:filteredLineSeries>
          </c:ext>
        </c:extLst>
      </c:lineChart>
      <c:catAx>
        <c:axId val="7787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878784"/>
        <c:crosses val="autoZero"/>
        <c:auto val="1"/>
        <c:lblAlgn val="ctr"/>
        <c:lblOffset val="100"/>
        <c:noMultiLvlLbl val="0"/>
      </c:catAx>
      <c:valAx>
        <c:axId val="77878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78772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aseline="0"/>
              <a:t>Shares of total income received by wealthy groups % of total income USA</a:t>
            </a:r>
          </a:p>
        </c:rich>
      </c:tx>
      <c:layout>
        <c:manualLayout>
          <c:xMode val="edge"/>
          <c:yMode val="edge"/>
          <c:x val="0.10105525149104412"/>
          <c:y val="1.1993169295175802E-2"/>
        </c:manualLayout>
      </c:layout>
      <c:overlay val="0"/>
      <c:spPr>
        <a:noFill/>
        <a:ln>
          <a:noFill/>
        </a:ln>
        <a:effectLst/>
      </c:spPr>
    </c:title>
    <c:autoTitleDeleted val="0"/>
    <c:plotArea>
      <c:layout/>
      <c:lineChart>
        <c:grouping val="standard"/>
        <c:varyColors val="0"/>
        <c:ser>
          <c:idx val="0"/>
          <c:order val="0"/>
          <c:tx>
            <c:v>100 to 50</c:v>
          </c:tx>
          <c:spPr>
            <a:ln w="28575" cap="rnd">
              <a:solidFill>
                <a:schemeClr val="tx1"/>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charts'!$C$5:$C$104</c:f>
              <c:numCache>
                <c:formatCode>General</c:formatCode>
                <c:ptCount val="100"/>
                <c:pt idx="4">
                  <c:v>9.9499999999999993</c:v>
                </c:pt>
                <c:pt idx="5">
                  <c:v>10.61</c:v>
                </c:pt>
                <c:pt idx="6">
                  <c:v>10.17</c:v>
                </c:pt>
                <c:pt idx="7">
                  <c:v>10.63</c:v>
                </c:pt>
                <c:pt idx="8">
                  <c:v>12.4</c:v>
                </c:pt>
                <c:pt idx="9">
                  <c:v>11.9</c:v>
                </c:pt>
                <c:pt idx="10">
                  <c:v>11.64</c:v>
                </c:pt>
                <c:pt idx="11">
                  <c:v>12.34</c:v>
                </c:pt>
                <c:pt idx="12">
                  <c:v>11.7</c:v>
                </c:pt>
                <c:pt idx="13">
                  <c:v>11.32</c:v>
                </c:pt>
                <c:pt idx="14">
                  <c:v>11.23</c:v>
                </c:pt>
                <c:pt idx="15">
                  <c:v>11.32</c:v>
                </c:pt>
                <c:pt idx="16">
                  <c:v>10.71</c:v>
                </c:pt>
                <c:pt idx="17">
                  <c:v>11.89</c:v>
                </c:pt>
                <c:pt idx="18">
                  <c:v>13.39</c:v>
                </c:pt>
                <c:pt idx="19">
                  <c:v>13.71</c:v>
                </c:pt>
                <c:pt idx="20">
                  <c:v>12.54</c:v>
                </c:pt>
                <c:pt idx="21">
                  <c:v>12.16</c:v>
                </c:pt>
                <c:pt idx="22">
                  <c:v>12.4</c:v>
                </c:pt>
                <c:pt idx="23">
                  <c:v>12.12</c:v>
                </c:pt>
                <c:pt idx="24">
                  <c:v>11.97</c:v>
                </c:pt>
                <c:pt idx="25">
                  <c:v>12.82</c:v>
                </c:pt>
                <c:pt idx="26">
                  <c:v>13.28</c:v>
                </c:pt>
                <c:pt idx="27">
                  <c:v>13.14</c:v>
                </c:pt>
                <c:pt idx="28">
                  <c:v>12</c:v>
                </c:pt>
                <c:pt idx="29">
                  <c:v>10.39</c:v>
                </c:pt>
                <c:pt idx="30">
                  <c:v>9.65</c:v>
                </c:pt>
                <c:pt idx="31">
                  <c:v>9.7899999999999991</c:v>
                </c:pt>
                <c:pt idx="32">
                  <c:v>9.74</c:v>
                </c:pt>
                <c:pt idx="33">
                  <c:v>9.9600000000000009</c:v>
                </c:pt>
                <c:pt idx="34">
                  <c:v>9.7200000000000006</c:v>
                </c:pt>
                <c:pt idx="35">
                  <c:v>10.02</c:v>
                </c:pt>
                <c:pt idx="36">
                  <c:v>10.3</c:v>
                </c:pt>
                <c:pt idx="37">
                  <c:v>10</c:v>
                </c:pt>
                <c:pt idx="38">
                  <c:v>10.15</c:v>
                </c:pt>
                <c:pt idx="39">
                  <c:v>10.23</c:v>
                </c:pt>
                <c:pt idx="40">
                  <c:v>10.37</c:v>
                </c:pt>
                <c:pt idx="41">
                  <c:v>10.56</c:v>
                </c:pt>
                <c:pt idx="42">
                  <c:v>10.39</c:v>
                </c:pt>
                <c:pt idx="43">
                  <c:v>10.46</c:v>
                </c:pt>
                <c:pt idx="44">
                  <c:v>10.52</c:v>
                </c:pt>
                <c:pt idx="45">
                  <c:v>10.85</c:v>
                </c:pt>
                <c:pt idx="46">
                  <c:v>11.01</c:v>
                </c:pt>
                <c:pt idx="47">
                  <c:v>11.15</c:v>
                </c:pt>
                <c:pt idx="48">
                  <c:v>10.99</c:v>
                </c:pt>
                <c:pt idx="49">
                  <c:v>11.1</c:v>
                </c:pt>
                <c:pt idx="50">
                  <c:v>11.11</c:v>
                </c:pt>
                <c:pt idx="51">
                  <c:v>11.02</c:v>
                </c:pt>
                <c:pt idx="52">
                  <c:v>10.82</c:v>
                </c:pt>
                <c:pt idx="53">
                  <c:v>10.99</c:v>
                </c:pt>
                <c:pt idx="54">
                  <c:v>10.97</c:v>
                </c:pt>
                <c:pt idx="55">
                  <c:v>11.01</c:v>
                </c:pt>
                <c:pt idx="56">
                  <c:v>11.14</c:v>
                </c:pt>
                <c:pt idx="57">
                  <c:v>11.13</c:v>
                </c:pt>
                <c:pt idx="58">
                  <c:v>11.26</c:v>
                </c:pt>
                <c:pt idx="59">
                  <c:v>11.25</c:v>
                </c:pt>
                <c:pt idx="60">
                  <c:v>11.28</c:v>
                </c:pt>
                <c:pt idx="61">
                  <c:v>11.32</c:v>
                </c:pt>
                <c:pt idx="62">
                  <c:v>11.6</c:v>
                </c:pt>
                <c:pt idx="63">
                  <c:v>11.57</c:v>
                </c:pt>
                <c:pt idx="64">
                  <c:v>11.6</c:v>
                </c:pt>
                <c:pt idx="65">
                  <c:v>11.58</c:v>
                </c:pt>
                <c:pt idx="66">
                  <c:v>11.52</c:v>
                </c:pt>
                <c:pt idx="67">
                  <c:v>11.7</c:v>
                </c:pt>
                <c:pt idx="68">
                  <c:v>11.75</c:v>
                </c:pt>
                <c:pt idx="69">
                  <c:v>11.82</c:v>
                </c:pt>
                <c:pt idx="70">
                  <c:v>11.91</c:v>
                </c:pt>
                <c:pt idx="71">
                  <c:v>11.85</c:v>
                </c:pt>
                <c:pt idx="72">
                  <c:v>11.87</c:v>
                </c:pt>
                <c:pt idx="73">
                  <c:v>11.98</c:v>
                </c:pt>
                <c:pt idx="74">
                  <c:v>11.99</c:v>
                </c:pt>
                <c:pt idx="75">
                  <c:v>11.68</c:v>
                </c:pt>
                <c:pt idx="76">
                  <c:v>11.81</c:v>
                </c:pt>
                <c:pt idx="77">
                  <c:v>11.78</c:v>
                </c:pt>
                <c:pt idx="78">
                  <c:v>11.95</c:v>
                </c:pt>
                <c:pt idx="79">
                  <c:v>11.94</c:v>
                </c:pt>
                <c:pt idx="80">
                  <c:v>12.07</c:v>
                </c:pt>
                <c:pt idx="81">
                  <c:v>12.09</c:v>
                </c:pt>
                <c:pt idx="82">
                  <c:v>12.08</c:v>
                </c:pt>
                <c:pt idx="83">
                  <c:v>12</c:v>
                </c:pt>
                <c:pt idx="84">
                  <c:v>11.88</c:v>
                </c:pt>
                <c:pt idx="85">
                  <c:v>11.76</c:v>
                </c:pt>
                <c:pt idx="86">
                  <c:v>11.7</c:v>
                </c:pt>
                <c:pt idx="87">
                  <c:v>11.6</c:v>
                </c:pt>
                <c:pt idx="88">
                  <c:v>11.83</c:v>
                </c:pt>
                <c:pt idx="89">
                  <c:v>12</c:v>
                </c:pt>
                <c:pt idx="90">
                  <c:v>12.11</c:v>
                </c:pt>
                <c:pt idx="91">
                  <c:v>11.94</c:v>
                </c:pt>
                <c:pt idx="92">
                  <c:v>11.82</c:v>
                </c:pt>
                <c:pt idx="93">
                  <c:v>11.91</c:v>
                </c:pt>
                <c:pt idx="94">
                  <c:v>11.82</c:v>
                </c:pt>
                <c:pt idx="95">
                  <c:v>12.19</c:v>
                </c:pt>
                <c:pt idx="96">
                  <c:v>12.66</c:v>
                </c:pt>
                <c:pt idx="97">
                  <c:v>12.62</c:v>
                </c:pt>
                <c:pt idx="98">
                  <c:v>12.65</c:v>
                </c:pt>
                <c:pt idx="99">
                  <c:v>12.4</c:v>
                </c:pt>
              </c:numCache>
            </c:numRef>
          </c:val>
          <c:smooth val="0"/>
        </c:ser>
        <c:ser>
          <c:idx val="1"/>
          <c:order val="1"/>
          <c:tx>
            <c:v>50 to 10</c:v>
          </c:tx>
          <c:spPr>
            <a:ln w="28575" cap="rnd">
              <a:solidFill>
                <a:schemeClr val="accent2"/>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charts'!$D$5:$D$104</c:f>
              <c:numCache>
                <c:formatCode>General</c:formatCode>
                <c:ptCount val="100"/>
                <c:pt idx="4">
                  <c:v>12.74</c:v>
                </c:pt>
                <c:pt idx="5">
                  <c:v>13.41</c:v>
                </c:pt>
                <c:pt idx="6">
                  <c:v>13.44</c:v>
                </c:pt>
                <c:pt idx="7">
                  <c:v>13.01</c:v>
                </c:pt>
                <c:pt idx="8">
                  <c:v>14.98</c:v>
                </c:pt>
                <c:pt idx="9">
                  <c:v>14.76</c:v>
                </c:pt>
                <c:pt idx="10">
                  <c:v>13.96</c:v>
                </c:pt>
                <c:pt idx="11">
                  <c:v>14.61</c:v>
                </c:pt>
                <c:pt idx="12">
                  <c:v>14.86</c:v>
                </c:pt>
                <c:pt idx="13">
                  <c:v>14.74</c:v>
                </c:pt>
                <c:pt idx="14">
                  <c:v>14.75</c:v>
                </c:pt>
                <c:pt idx="15">
                  <c:v>15.17</c:v>
                </c:pt>
                <c:pt idx="16">
                  <c:v>14.63</c:v>
                </c:pt>
                <c:pt idx="17">
                  <c:v>14.76</c:v>
                </c:pt>
                <c:pt idx="18">
                  <c:v>15.74</c:v>
                </c:pt>
                <c:pt idx="19">
                  <c:v>17.11</c:v>
                </c:pt>
                <c:pt idx="20">
                  <c:v>16.72</c:v>
                </c:pt>
                <c:pt idx="21">
                  <c:v>17.13</c:v>
                </c:pt>
                <c:pt idx="22">
                  <c:v>15.36</c:v>
                </c:pt>
                <c:pt idx="23">
                  <c:v>15.02</c:v>
                </c:pt>
                <c:pt idx="24">
                  <c:v>14.93</c:v>
                </c:pt>
                <c:pt idx="25">
                  <c:v>15.45</c:v>
                </c:pt>
                <c:pt idx="26">
                  <c:v>15.89</c:v>
                </c:pt>
                <c:pt idx="27">
                  <c:v>15.55</c:v>
                </c:pt>
                <c:pt idx="28">
                  <c:v>14.01</c:v>
                </c:pt>
                <c:pt idx="29">
                  <c:v>12.2</c:v>
                </c:pt>
                <c:pt idx="30">
                  <c:v>11.54</c:v>
                </c:pt>
                <c:pt idx="31">
                  <c:v>11.22</c:v>
                </c:pt>
                <c:pt idx="32">
                  <c:v>11.83</c:v>
                </c:pt>
                <c:pt idx="33">
                  <c:v>12.9</c:v>
                </c:pt>
                <c:pt idx="34">
                  <c:v>12.35</c:v>
                </c:pt>
                <c:pt idx="35">
                  <c:v>12.43</c:v>
                </c:pt>
                <c:pt idx="36">
                  <c:v>12.52</c:v>
                </c:pt>
                <c:pt idx="37">
                  <c:v>12.51</c:v>
                </c:pt>
                <c:pt idx="38">
                  <c:v>12.15</c:v>
                </c:pt>
                <c:pt idx="39">
                  <c:v>12.09</c:v>
                </c:pt>
                <c:pt idx="40">
                  <c:v>11.93</c:v>
                </c:pt>
                <c:pt idx="41">
                  <c:v>12.17</c:v>
                </c:pt>
                <c:pt idx="42">
                  <c:v>12.2</c:v>
                </c:pt>
                <c:pt idx="43">
                  <c:v>12.26</c:v>
                </c:pt>
                <c:pt idx="44">
                  <c:v>12.19</c:v>
                </c:pt>
                <c:pt idx="45">
                  <c:v>12.43</c:v>
                </c:pt>
                <c:pt idx="46">
                  <c:v>12.28</c:v>
                </c:pt>
                <c:pt idx="47">
                  <c:v>12.15</c:v>
                </c:pt>
                <c:pt idx="48">
                  <c:v>12.57</c:v>
                </c:pt>
                <c:pt idx="49">
                  <c:v>12.67</c:v>
                </c:pt>
                <c:pt idx="50">
                  <c:v>12.73</c:v>
                </c:pt>
                <c:pt idx="51">
                  <c:v>12.6</c:v>
                </c:pt>
                <c:pt idx="52">
                  <c:v>12.63</c:v>
                </c:pt>
                <c:pt idx="53">
                  <c:v>12.62</c:v>
                </c:pt>
                <c:pt idx="54">
                  <c:v>12.65</c:v>
                </c:pt>
                <c:pt idx="55">
                  <c:v>12.62</c:v>
                </c:pt>
                <c:pt idx="56">
                  <c:v>12.66</c:v>
                </c:pt>
                <c:pt idx="57">
                  <c:v>12.58</c:v>
                </c:pt>
                <c:pt idx="58">
                  <c:v>12.71</c:v>
                </c:pt>
                <c:pt idx="59">
                  <c:v>12.62</c:v>
                </c:pt>
                <c:pt idx="60">
                  <c:v>12.83</c:v>
                </c:pt>
                <c:pt idx="61">
                  <c:v>12.91</c:v>
                </c:pt>
                <c:pt idx="62">
                  <c:v>13.02</c:v>
                </c:pt>
                <c:pt idx="63">
                  <c:v>12.96</c:v>
                </c:pt>
                <c:pt idx="64">
                  <c:v>12.93</c:v>
                </c:pt>
                <c:pt idx="65">
                  <c:v>12.91</c:v>
                </c:pt>
                <c:pt idx="66">
                  <c:v>12.8</c:v>
                </c:pt>
                <c:pt idx="67">
                  <c:v>12.99</c:v>
                </c:pt>
                <c:pt idx="68">
                  <c:v>12.94</c:v>
                </c:pt>
                <c:pt idx="69">
                  <c:v>13.01</c:v>
                </c:pt>
                <c:pt idx="70">
                  <c:v>13.19</c:v>
                </c:pt>
                <c:pt idx="71">
                  <c:v>13.21</c:v>
                </c:pt>
                <c:pt idx="72">
                  <c:v>13.28</c:v>
                </c:pt>
                <c:pt idx="73">
                  <c:v>13.46</c:v>
                </c:pt>
                <c:pt idx="74">
                  <c:v>13.74</c:v>
                </c:pt>
                <c:pt idx="75">
                  <c:v>13.78</c:v>
                </c:pt>
                <c:pt idx="76">
                  <c:v>14.05</c:v>
                </c:pt>
                <c:pt idx="77">
                  <c:v>14.07</c:v>
                </c:pt>
                <c:pt idx="78">
                  <c:v>14.26</c:v>
                </c:pt>
                <c:pt idx="79">
                  <c:v>14.4</c:v>
                </c:pt>
                <c:pt idx="80">
                  <c:v>14.59</c:v>
                </c:pt>
                <c:pt idx="81">
                  <c:v>14.65</c:v>
                </c:pt>
                <c:pt idx="82">
                  <c:v>14.93</c:v>
                </c:pt>
                <c:pt idx="83">
                  <c:v>15.05</c:v>
                </c:pt>
                <c:pt idx="84">
                  <c:v>15.08</c:v>
                </c:pt>
                <c:pt idx="85">
                  <c:v>15.07</c:v>
                </c:pt>
                <c:pt idx="86">
                  <c:v>15.1</c:v>
                </c:pt>
                <c:pt idx="87">
                  <c:v>15.02</c:v>
                </c:pt>
                <c:pt idx="88">
                  <c:v>15.03</c:v>
                </c:pt>
                <c:pt idx="89">
                  <c:v>15.37</c:v>
                </c:pt>
                <c:pt idx="90">
                  <c:v>15.44</c:v>
                </c:pt>
                <c:pt idx="91">
                  <c:v>15.37</c:v>
                </c:pt>
                <c:pt idx="92">
                  <c:v>15.44</c:v>
                </c:pt>
                <c:pt idx="93">
                  <c:v>15.53</c:v>
                </c:pt>
                <c:pt idx="94">
                  <c:v>15.52</c:v>
                </c:pt>
                <c:pt idx="95">
                  <c:v>15.89</c:v>
                </c:pt>
                <c:pt idx="96">
                  <c:v>16.13</c:v>
                </c:pt>
                <c:pt idx="97">
                  <c:v>16.28</c:v>
                </c:pt>
                <c:pt idx="98">
                  <c:v>16.510000000000002</c:v>
                </c:pt>
                <c:pt idx="99">
                  <c:v>16.420000000000002</c:v>
                </c:pt>
              </c:numCache>
            </c:numRef>
          </c:val>
          <c:smooth val="0"/>
        </c:ser>
        <c:ser>
          <c:idx val="2"/>
          <c:order val="2"/>
          <c:tx>
            <c:v>10 to 5</c:v>
          </c:tx>
          <c:spPr>
            <a:ln w="28575" cap="rnd">
              <a:solidFill>
                <a:schemeClr val="accent3"/>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charts'!$E$5:$E$104</c:f>
              <c:numCache>
                <c:formatCode>General</c:formatCode>
                <c:ptCount val="100"/>
                <c:pt idx="0">
                  <c:v>3.23</c:v>
                </c:pt>
                <c:pt idx="1">
                  <c:v>3.08</c:v>
                </c:pt>
                <c:pt idx="2">
                  <c:v>3</c:v>
                </c:pt>
                <c:pt idx="3">
                  <c:v>2.97</c:v>
                </c:pt>
                <c:pt idx="4">
                  <c:v>3.37</c:v>
                </c:pt>
                <c:pt idx="5">
                  <c:v>3.5</c:v>
                </c:pt>
                <c:pt idx="6">
                  <c:v>3.63</c:v>
                </c:pt>
                <c:pt idx="7">
                  <c:v>3.51</c:v>
                </c:pt>
                <c:pt idx="8">
                  <c:v>3.87</c:v>
                </c:pt>
                <c:pt idx="9">
                  <c:v>3.92</c:v>
                </c:pt>
                <c:pt idx="10">
                  <c:v>3.67</c:v>
                </c:pt>
                <c:pt idx="11">
                  <c:v>3.9</c:v>
                </c:pt>
                <c:pt idx="12">
                  <c:v>4.1900000000000004</c:v>
                </c:pt>
                <c:pt idx="13">
                  <c:v>4.26</c:v>
                </c:pt>
                <c:pt idx="14">
                  <c:v>4.3499999999999996</c:v>
                </c:pt>
                <c:pt idx="15">
                  <c:v>4.42</c:v>
                </c:pt>
                <c:pt idx="16">
                  <c:v>4.2</c:v>
                </c:pt>
                <c:pt idx="17">
                  <c:v>4.01</c:v>
                </c:pt>
                <c:pt idx="18">
                  <c:v>3.95</c:v>
                </c:pt>
                <c:pt idx="19">
                  <c:v>3.93</c:v>
                </c:pt>
                <c:pt idx="20">
                  <c:v>3.99</c:v>
                </c:pt>
                <c:pt idx="21">
                  <c:v>4.07</c:v>
                </c:pt>
                <c:pt idx="22">
                  <c:v>3.96</c:v>
                </c:pt>
                <c:pt idx="23">
                  <c:v>4.2699999999999996</c:v>
                </c:pt>
                <c:pt idx="24">
                  <c:v>4.04</c:v>
                </c:pt>
                <c:pt idx="25">
                  <c:v>3.91</c:v>
                </c:pt>
                <c:pt idx="26">
                  <c:v>4.03</c:v>
                </c:pt>
                <c:pt idx="27">
                  <c:v>4.07</c:v>
                </c:pt>
                <c:pt idx="28">
                  <c:v>3.86</c:v>
                </c:pt>
                <c:pt idx="29">
                  <c:v>3.31</c:v>
                </c:pt>
                <c:pt idx="30">
                  <c:v>3.06</c:v>
                </c:pt>
                <c:pt idx="31">
                  <c:v>2.94</c:v>
                </c:pt>
                <c:pt idx="32">
                  <c:v>3.2</c:v>
                </c:pt>
                <c:pt idx="33">
                  <c:v>3.48</c:v>
                </c:pt>
                <c:pt idx="34">
                  <c:v>3.25</c:v>
                </c:pt>
                <c:pt idx="35">
                  <c:v>3.24</c:v>
                </c:pt>
                <c:pt idx="36">
                  <c:v>3.18</c:v>
                </c:pt>
                <c:pt idx="37">
                  <c:v>3.22</c:v>
                </c:pt>
                <c:pt idx="38">
                  <c:v>3.11</c:v>
                </c:pt>
                <c:pt idx="39">
                  <c:v>2.95</c:v>
                </c:pt>
                <c:pt idx="40">
                  <c:v>2.82</c:v>
                </c:pt>
                <c:pt idx="41">
                  <c:v>2.92</c:v>
                </c:pt>
                <c:pt idx="42">
                  <c:v>2.9</c:v>
                </c:pt>
                <c:pt idx="43">
                  <c:v>2.94</c:v>
                </c:pt>
                <c:pt idx="44">
                  <c:v>2.9</c:v>
                </c:pt>
                <c:pt idx="45">
                  <c:v>2.89</c:v>
                </c:pt>
                <c:pt idx="46">
                  <c:v>2.85</c:v>
                </c:pt>
                <c:pt idx="47">
                  <c:v>2.84</c:v>
                </c:pt>
                <c:pt idx="48">
                  <c:v>2.93</c:v>
                </c:pt>
                <c:pt idx="49">
                  <c:v>2.87</c:v>
                </c:pt>
                <c:pt idx="50">
                  <c:v>2.83</c:v>
                </c:pt>
                <c:pt idx="51">
                  <c:v>2.69</c:v>
                </c:pt>
                <c:pt idx="52">
                  <c:v>2.64</c:v>
                </c:pt>
                <c:pt idx="53">
                  <c:v>2.78</c:v>
                </c:pt>
                <c:pt idx="54">
                  <c:v>2.8</c:v>
                </c:pt>
                <c:pt idx="55">
                  <c:v>2.77</c:v>
                </c:pt>
                <c:pt idx="56">
                  <c:v>2.71</c:v>
                </c:pt>
                <c:pt idx="57">
                  <c:v>2.65</c:v>
                </c:pt>
                <c:pt idx="58">
                  <c:v>2.66</c:v>
                </c:pt>
                <c:pt idx="59">
                  <c:v>2.66</c:v>
                </c:pt>
                <c:pt idx="60">
                  <c:v>2.67</c:v>
                </c:pt>
                <c:pt idx="61">
                  <c:v>2.71</c:v>
                </c:pt>
                <c:pt idx="62">
                  <c:v>2.7</c:v>
                </c:pt>
                <c:pt idx="63">
                  <c:v>2.66</c:v>
                </c:pt>
                <c:pt idx="64">
                  <c:v>2.65</c:v>
                </c:pt>
                <c:pt idx="65">
                  <c:v>2.65</c:v>
                </c:pt>
                <c:pt idx="66">
                  <c:v>2.65</c:v>
                </c:pt>
                <c:pt idx="67">
                  <c:v>2.67</c:v>
                </c:pt>
                <c:pt idx="68">
                  <c:v>2.6</c:v>
                </c:pt>
                <c:pt idx="69">
                  <c:v>2.66</c:v>
                </c:pt>
                <c:pt idx="70">
                  <c:v>2.66</c:v>
                </c:pt>
                <c:pt idx="71">
                  <c:v>2.67</c:v>
                </c:pt>
                <c:pt idx="72">
                  <c:v>2.7</c:v>
                </c:pt>
                <c:pt idx="73">
                  <c:v>2.75</c:v>
                </c:pt>
                <c:pt idx="74">
                  <c:v>2.98</c:v>
                </c:pt>
                <c:pt idx="75">
                  <c:v>3.2</c:v>
                </c:pt>
                <c:pt idx="76">
                  <c:v>3.24</c:v>
                </c:pt>
                <c:pt idx="77">
                  <c:v>3.27</c:v>
                </c:pt>
                <c:pt idx="78">
                  <c:v>3.27</c:v>
                </c:pt>
                <c:pt idx="79">
                  <c:v>3.37</c:v>
                </c:pt>
                <c:pt idx="80">
                  <c:v>3.37</c:v>
                </c:pt>
                <c:pt idx="81">
                  <c:v>3.4</c:v>
                </c:pt>
                <c:pt idx="82">
                  <c:v>3.54</c:v>
                </c:pt>
                <c:pt idx="83">
                  <c:v>3.62</c:v>
                </c:pt>
                <c:pt idx="84">
                  <c:v>3.65</c:v>
                </c:pt>
                <c:pt idx="85">
                  <c:v>3.68</c:v>
                </c:pt>
                <c:pt idx="86">
                  <c:v>3.71</c:v>
                </c:pt>
                <c:pt idx="87">
                  <c:v>3.71</c:v>
                </c:pt>
                <c:pt idx="88">
                  <c:v>3.66</c:v>
                </c:pt>
                <c:pt idx="89">
                  <c:v>3.73</c:v>
                </c:pt>
                <c:pt idx="90">
                  <c:v>3.75</c:v>
                </c:pt>
                <c:pt idx="91">
                  <c:v>3.83</c:v>
                </c:pt>
                <c:pt idx="92">
                  <c:v>3.96</c:v>
                </c:pt>
                <c:pt idx="93">
                  <c:v>4.0199999999999996</c:v>
                </c:pt>
                <c:pt idx="94">
                  <c:v>4.01</c:v>
                </c:pt>
                <c:pt idx="95">
                  <c:v>4.03</c:v>
                </c:pt>
                <c:pt idx="96">
                  <c:v>3.97</c:v>
                </c:pt>
                <c:pt idx="97">
                  <c:v>4.05</c:v>
                </c:pt>
                <c:pt idx="98">
                  <c:v>4.0999999999999996</c:v>
                </c:pt>
                <c:pt idx="99">
                  <c:v>4.18</c:v>
                </c:pt>
              </c:numCache>
            </c:numRef>
          </c:val>
          <c:smooth val="0"/>
        </c:ser>
        <c:ser>
          <c:idx val="3"/>
          <c:order val="3"/>
          <c:tx>
            <c:v>5 to 2</c:v>
          </c:tx>
          <c:spPr>
            <a:ln w="28575" cap="rnd">
              <a:solidFill>
                <a:schemeClr val="accent4"/>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charts'!$F$5:$F$104</c:f>
              <c:numCache>
                <c:formatCode>General</c:formatCode>
                <c:ptCount val="100"/>
              </c:numCache>
            </c:numRef>
          </c:val>
          <c:smooth val="0"/>
        </c:ser>
        <c:ser>
          <c:idx val="4"/>
          <c:order val="4"/>
          <c:tx>
            <c:v>Top 0.1%</c:v>
          </c:tx>
          <c:spPr>
            <a:ln w="28575" cap="rnd">
              <a:solidFill>
                <a:schemeClr val="accent5"/>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charts'!$G$5:$G$104</c:f>
              <c:numCache>
                <c:formatCode>General</c:formatCode>
                <c:ptCount val="100"/>
              </c:numCache>
            </c:numRef>
          </c:val>
          <c:smooth val="0"/>
        </c:ser>
        <c:ser>
          <c:idx val="5"/>
          <c:order val="5"/>
          <c:tx>
            <c:v>Top 0.01%</c:v>
          </c:tx>
          <c:spPr>
            <a:ln w="28575" cap="rnd">
              <a:solidFill>
                <a:schemeClr val="accent6"/>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charts'!$H$5:$H$104</c:f>
              <c:numCache>
                <c:formatCode>General</c:formatCode>
                <c:ptCount val="100"/>
              </c:numCache>
            </c:numRef>
          </c:val>
          <c:smooth val="0"/>
        </c:ser>
        <c:dLbls>
          <c:showLegendKey val="0"/>
          <c:showVal val="0"/>
          <c:showCatName val="0"/>
          <c:showSerName val="0"/>
          <c:showPercent val="0"/>
          <c:showBubbleSize val="0"/>
        </c:dLbls>
        <c:marker val="1"/>
        <c:smooth val="0"/>
        <c:axId val="160954240"/>
        <c:axId val="160955776"/>
        <c:extLst>
          <c:ext xmlns:c15="http://schemas.microsoft.com/office/drawing/2012/chart" uri="{02D57815-91ED-43cb-92C2-25804820EDAC}">
            <c15:filteredLineSeries>
              <c15:ser>
                <c:idx val="6"/>
                <c:order val="6"/>
                <c:spPr>
                  <a:ln w="28575" cap="rnd">
                    <a:solidFill>
                      <a:schemeClr val="accent1">
                        <a:lumMod val="60000"/>
                      </a:schemeClr>
                    </a:solidFill>
                    <a:round/>
                  </a:ln>
                  <a:effectLst/>
                </c:spPr>
                <c:marker>
                  <c:symbol val="none"/>
                </c:marker>
                <c:cat>
                  <c:numRef>
                    <c:extLst>
                      <c:ex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c:ext uri="{02D57815-91ED-43cb-92C2-25804820EDAC}">
                        <c15:formulaRef>
                          <c15:sqref>'Data for charts'!$G$5:$G$104</c15:sqref>
                        </c15:formulaRef>
                      </c:ext>
                    </c:extLst>
                    <c:numCache>
                      <c:formatCode>General</c:formatCode>
                      <c:ptCount val="100"/>
                    </c:numCache>
                  </c:numRef>
                </c:val>
                <c:smooth val="0"/>
              </c15:ser>
            </c15:filteredLineSeries>
            <c15:filteredLineSeries>
              <c15:ser>
                <c:idx val="7"/>
                <c:order val="7"/>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xmlns:c15="http://schemas.microsoft.com/office/drawing/2012/chart">
                      <c:ext xmlns:c15="http://schemas.microsoft.com/office/drawing/2012/chart" uri="{02D57815-91ED-43cb-92C2-25804820EDAC}">
                        <c15:formulaRef>
                          <c15:sqref>'Data for charts'!$H$5:$H$104</c15:sqref>
                        </c15:formulaRef>
                      </c:ext>
                    </c:extLst>
                    <c:numCache>
                      <c:formatCode>General</c:formatCode>
                      <c:ptCount val="100"/>
                    </c:numCache>
                  </c:numRef>
                </c:val>
                <c:smooth val="0"/>
              </c15:ser>
            </c15:filteredLineSeries>
          </c:ext>
        </c:extLst>
      </c:lineChart>
      <c:catAx>
        <c:axId val="16095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955776"/>
        <c:crosses val="autoZero"/>
        <c:auto val="1"/>
        <c:lblAlgn val="ctr"/>
        <c:lblOffset val="100"/>
        <c:noMultiLvlLbl val="0"/>
      </c:catAx>
      <c:valAx>
        <c:axId val="160955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09542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aseline="0"/>
              <a:t>Shares of total income received by wealthy groups % of total income USA</a:t>
            </a:r>
          </a:p>
        </c:rich>
      </c:tx>
      <c:layout>
        <c:manualLayout>
          <c:xMode val="edge"/>
          <c:yMode val="edge"/>
          <c:x val="0.10105525149104412"/>
          <c:y val="1.1993169295175802E-2"/>
        </c:manualLayout>
      </c:layout>
      <c:overlay val="0"/>
      <c:spPr>
        <a:noFill/>
        <a:ln>
          <a:noFill/>
        </a:ln>
        <a:effectLst/>
      </c:spPr>
    </c:title>
    <c:autoTitleDeleted val="0"/>
    <c:plotArea>
      <c:layout/>
      <c:lineChart>
        <c:grouping val="standard"/>
        <c:varyColors val="0"/>
        <c:ser>
          <c:idx val="0"/>
          <c:order val="0"/>
          <c:tx>
            <c:v>100 to 50</c:v>
          </c:tx>
          <c:spPr>
            <a:ln w="28575" cap="rnd">
              <a:solidFill>
                <a:schemeClr val="tx1"/>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charts'!$C$5:$C$104</c:f>
              <c:numCache>
                <c:formatCode>General</c:formatCode>
                <c:ptCount val="100"/>
                <c:pt idx="4">
                  <c:v>9.9499999999999993</c:v>
                </c:pt>
                <c:pt idx="5">
                  <c:v>10.61</c:v>
                </c:pt>
                <c:pt idx="6">
                  <c:v>10.17</c:v>
                </c:pt>
                <c:pt idx="7">
                  <c:v>10.63</c:v>
                </c:pt>
                <c:pt idx="8">
                  <c:v>12.4</c:v>
                </c:pt>
                <c:pt idx="9">
                  <c:v>11.9</c:v>
                </c:pt>
                <c:pt idx="10">
                  <c:v>11.64</c:v>
                </c:pt>
                <c:pt idx="11">
                  <c:v>12.34</c:v>
                </c:pt>
                <c:pt idx="12">
                  <c:v>11.7</c:v>
                </c:pt>
                <c:pt idx="13">
                  <c:v>11.32</c:v>
                </c:pt>
                <c:pt idx="14">
                  <c:v>11.23</c:v>
                </c:pt>
                <c:pt idx="15">
                  <c:v>11.32</c:v>
                </c:pt>
                <c:pt idx="16">
                  <c:v>10.71</c:v>
                </c:pt>
                <c:pt idx="17">
                  <c:v>11.89</c:v>
                </c:pt>
                <c:pt idx="18">
                  <c:v>13.39</c:v>
                </c:pt>
                <c:pt idx="19">
                  <c:v>13.71</c:v>
                </c:pt>
                <c:pt idx="20">
                  <c:v>12.54</c:v>
                </c:pt>
                <c:pt idx="21">
                  <c:v>12.16</c:v>
                </c:pt>
                <c:pt idx="22">
                  <c:v>12.4</c:v>
                </c:pt>
                <c:pt idx="23">
                  <c:v>12.12</c:v>
                </c:pt>
                <c:pt idx="24">
                  <c:v>11.97</c:v>
                </c:pt>
                <c:pt idx="25">
                  <c:v>12.82</c:v>
                </c:pt>
                <c:pt idx="26">
                  <c:v>13.28</c:v>
                </c:pt>
                <c:pt idx="27">
                  <c:v>13.14</c:v>
                </c:pt>
                <c:pt idx="28">
                  <c:v>12</c:v>
                </c:pt>
                <c:pt idx="29">
                  <c:v>10.39</c:v>
                </c:pt>
                <c:pt idx="30">
                  <c:v>9.65</c:v>
                </c:pt>
                <c:pt idx="31">
                  <c:v>9.7899999999999991</c:v>
                </c:pt>
                <c:pt idx="32">
                  <c:v>9.74</c:v>
                </c:pt>
                <c:pt idx="33">
                  <c:v>9.9600000000000009</c:v>
                </c:pt>
                <c:pt idx="34">
                  <c:v>9.7200000000000006</c:v>
                </c:pt>
                <c:pt idx="35">
                  <c:v>10.02</c:v>
                </c:pt>
                <c:pt idx="36">
                  <c:v>10.3</c:v>
                </c:pt>
                <c:pt idx="37">
                  <c:v>10</c:v>
                </c:pt>
                <c:pt idx="38">
                  <c:v>10.15</c:v>
                </c:pt>
                <c:pt idx="39">
                  <c:v>10.23</c:v>
                </c:pt>
                <c:pt idx="40">
                  <c:v>10.37</c:v>
                </c:pt>
                <c:pt idx="41">
                  <c:v>10.56</c:v>
                </c:pt>
                <c:pt idx="42">
                  <c:v>10.39</c:v>
                </c:pt>
                <c:pt idx="43">
                  <c:v>10.46</c:v>
                </c:pt>
                <c:pt idx="44">
                  <c:v>10.52</c:v>
                </c:pt>
                <c:pt idx="45">
                  <c:v>10.85</c:v>
                </c:pt>
                <c:pt idx="46">
                  <c:v>11.01</c:v>
                </c:pt>
                <c:pt idx="47">
                  <c:v>11.15</c:v>
                </c:pt>
                <c:pt idx="48">
                  <c:v>10.99</c:v>
                </c:pt>
                <c:pt idx="49">
                  <c:v>11.1</c:v>
                </c:pt>
                <c:pt idx="50">
                  <c:v>11.11</c:v>
                </c:pt>
                <c:pt idx="51">
                  <c:v>11.02</c:v>
                </c:pt>
                <c:pt idx="52">
                  <c:v>10.82</c:v>
                </c:pt>
                <c:pt idx="53">
                  <c:v>10.99</c:v>
                </c:pt>
                <c:pt idx="54">
                  <c:v>10.97</c:v>
                </c:pt>
                <c:pt idx="55">
                  <c:v>11.01</c:v>
                </c:pt>
                <c:pt idx="56">
                  <c:v>11.14</c:v>
                </c:pt>
                <c:pt idx="57">
                  <c:v>11.13</c:v>
                </c:pt>
                <c:pt idx="58">
                  <c:v>11.26</c:v>
                </c:pt>
                <c:pt idx="59">
                  <c:v>11.25</c:v>
                </c:pt>
                <c:pt idx="60">
                  <c:v>11.28</c:v>
                </c:pt>
                <c:pt idx="61">
                  <c:v>11.32</c:v>
                </c:pt>
                <c:pt idx="62">
                  <c:v>11.6</c:v>
                </c:pt>
                <c:pt idx="63">
                  <c:v>11.57</c:v>
                </c:pt>
                <c:pt idx="64">
                  <c:v>11.6</c:v>
                </c:pt>
                <c:pt idx="65">
                  <c:v>11.58</c:v>
                </c:pt>
                <c:pt idx="66">
                  <c:v>11.52</c:v>
                </c:pt>
                <c:pt idx="67">
                  <c:v>11.7</c:v>
                </c:pt>
                <c:pt idx="68">
                  <c:v>11.75</c:v>
                </c:pt>
                <c:pt idx="69">
                  <c:v>11.82</c:v>
                </c:pt>
                <c:pt idx="70">
                  <c:v>11.91</c:v>
                </c:pt>
                <c:pt idx="71">
                  <c:v>11.85</c:v>
                </c:pt>
                <c:pt idx="72">
                  <c:v>11.87</c:v>
                </c:pt>
                <c:pt idx="73">
                  <c:v>11.98</c:v>
                </c:pt>
                <c:pt idx="74">
                  <c:v>11.99</c:v>
                </c:pt>
                <c:pt idx="75">
                  <c:v>11.68</c:v>
                </c:pt>
                <c:pt idx="76">
                  <c:v>11.81</c:v>
                </c:pt>
                <c:pt idx="77">
                  <c:v>11.78</c:v>
                </c:pt>
                <c:pt idx="78">
                  <c:v>11.95</c:v>
                </c:pt>
                <c:pt idx="79">
                  <c:v>11.94</c:v>
                </c:pt>
                <c:pt idx="80">
                  <c:v>12.07</c:v>
                </c:pt>
                <c:pt idx="81">
                  <c:v>12.09</c:v>
                </c:pt>
                <c:pt idx="82">
                  <c:v>12.08</c:v>
                </c:pt>
                <c:pt idx="83">
                  <c:v>12</c:v>
                </c:pt>
                <c:pt idx="84">
                  <c:v>11.88</c:v>
                </c:pt>
                <c:pt idx="85">
                  <c:v>11.76</c:v>
                </c:pt>
                <c:pt idx="86">
                  <c:v>11.7</c:v>
                </c:pt>
                <c:pt idx="87">
                  <c:v>11.6</c:v>
                </c:pt>
                <c:pt idx="88">
                  <c:v>11.83</c:v>
                </c:pt>
                <c:pt idx="89">
                  <c:v>12</c:v>
                </c:pt>
                <c:pt idx="90">
                  <c:v>12.11</c:v>
                </c:pt>
                <c:pt idx="91">
                  <c:v>11.94</c:v>
                </c:pt>
                <c:pt idx="92">
                  <c:v>11.82</c:v>
                </c:pt>
                <c:pt idx="93">
                  <c:v>11.91</c:v>
                </c:pt>
                <c:pt idx="94">
                  <c:v>11.82</c:v>
                </c:pt>
                <c:pt idx="95">
                  <c:v>12.19</c:v>
                </c:pt>
                <c:pt idx="96">
                  <c:v>12.66</c:v>
                </c:pt>
                <c:pt idx="97">
                  <c:v>12.62</c:v>
                </c:pt>
                <c:pt idx="98">
                  <c:v>12.65</c:v>
                </c:pt>
                <c:pt idx="99">
                  <c:v>12.4</c:v>
                </c:pt>
              </c:numCache>
            </c:numRef>
          </c:val>
          <c:smooth val="0"/>
        </c:ser>
        <c:ser>
          <c:idx val="1"/>
          <c:order val="1"/>
          <c:tx>
            <c:v>50 to 10</c:v>
          </c:tx>
          <c:spPr>
            <a:ln w="28575" cap="rnd">
              <a:solidFill>
                <a:schemeClr val="accent2"/>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charts'!$D$5:$D$104</c:f>
              <c:numCache>
                <c:formatCode>General</c:formatCode>
                <c:ptCount val="100"/>
                <c:pt idx="4">
                  <c:v>12.74</c:v>
                </c:pt>
                <c:pt idx="5">
                  <c:v>13.41</c:v>
                </c:pt>
                <c:pt idx="6">
                  <c:v>13.44</c:v>
                </c:pt>
                <c:pt idx="7">
                  <c:v>13.01</c:v>
                </c:pt>
                <c:pt idx="8">
                  <c:v>14.98</c:v>
                </c:pt>
                <c:pt idx="9">
                  <c:v>14.76</c:v>
                </c:pt>
                <c:pt idx="10">
                  <c:v>13.96</c:v>
                </c:pt>
                <c:pt idx="11">
                  <c:v>14.61</c:v>
                </c:pt>
                <c:pt idx="12">
                  <c:v>14.86</c:v>
                </c:pt>
                <c:pt idx="13">
                  <c:v>14.74</c:v>
                </c:pt>
                <c:pt idx="14">
                  <c:v>14.75</c:v>
                </c:pt>
                <c:pt idx="15">
                  <c:v>15.17</c:v>
                </c:pt>
                <c:pt idx="16">
                  <c:v>14.63</c:v>
                </c:pt>
                <c:pt idx="17">
                  <c:v>14.76</c:v>
                </c:pt>
                <c:pt idx="18">
                  <c:v>15.74</c:v>
                </c:pt>
                <c:pt idx="19">
                  <c:v>17.11</c:v>
                </c:pt>
                <c:pt idx="20">
                  <c:v>16.72</c:v>
                </c:pt>
                <c:pt idx="21">
                  <c:v>17.13</c:v>
                </c:pt>
                <c:pt idx="22">
                  <c:v>15.36</c:v>
                </c:pt>
                <c:pt idx="23">
                  <c:v>15.02</c:v>
                </c:pt>
                <c:pt idx="24">
                  <c:v>14.93</c:v>
                </c:pt>
                <c:pt idx="25">
                  <c:v>15.45</c:v>
                </c:pt>
                <c:pt idx="26">
                  <c:v>15.89</c:v>
                </c:pt>
                <c:pt idx="27">
                  <c:v>15.55</c:v>
                </c:pt>
                <c:pt idx="28">
                  <c:v>14.01</c:v>
                </c:pt>
                <c:pt idx="29">
                  <c:v>12.2</c:v>
                </c:pt>
                <c:pt idx="30">
                  <c:v>11.54</c:v>
                </c:pt>
                <c:pt idx="31">
                  <c:v>11.22</c:v>
                </c:pt>
                <c:pt idx="32">
                  <c:v>11.83</c:v>
                </c:pt>
                <c:pt idx="33">
                  <c:v>12.9</c:v>
                </c:pt>
                <c:pt idx="34">
                  <c:v>12.35</c:v>
                </c:pt>
                <c:pt idx="35">
                  <c:v>12.43</c:v>
                </c:pt>
                <c:pt idx="36">
                  <c:v>12.52</c:v>
                </c:pt>
                <c:pt idx="37">
                  <c:v>12.51</c:v>
                </c:pt>
                <c:pt idx="38">
                  <c:v>12.15</c:v>
                </c:pt>
                <c:pt idx="39">
                  <c:v>12.09</c:v>
                </c:pt>
                <c:pt idx="40">
                  <c:v>11.93</c:v>
                </c:pt>
                <c:pt idx="41">
                  <c:v>12.17</c:v>
                </c:pt>
                <c:pt idx="42">
                  <c:v>12.2</c:v>
                </c:pt>
                <c:pt idx="43">
                  <c:v>12.26</c:v>
                </c:pt>
                <c:pt idx="44">
                  <c:v>12.19</c:v>
                </c:pt>
                <c:pt idx="45">
                  <c:v>12.43</c:v>
                </c:pt>
                <c:pt idx="46">
                  <c:v>12.28</c:v>
                </c:pt>
                <c:pt idx="47">
                  <c:v>12.15</c:v>
                </c:pt>
                <c:pt idx="48">
                  <c:v>12.57</c:v>
                </c:pt>
                <c:pt idx="49">
                  <c:v>12.67</c:v>
                </c:pt>
                <c:pt idx="50">
                  <c:v>12.73</c:v>
                </c:pt>
                <c:pt idx="51">
                  <c:v>12.6</c:v>
                </c:pt>
                <c:pt idx="52">
                  <c:v>12.63</c:v>
                </c:pt>
                <c:pt idx="53">
                  <c:v>12.62</c:v>
                </c:pt>
                <c:pt idx="54">
                  <c:v>12.65</c:v>
                </c:pt>
                <c:pt idx="55">
                  <c:v>12.62</c:v>
                </c:pt>
                <c:pt idx="56">
                  <c:v>12.66</c:v>
                </c:pt>
                <c:pt idx="57">
                  <c:v>12.58</c:v>
                </c:pt>
                <c:pt idx="58">
                  <c:v>12.71</c:v>
                </c:pt>
                <c:pt idx="59">
                  <c:v>12.62</c:v>
                </c:pt>
                <c:pt idx="60">
                  <c:v>12.83</c:v>
                </c:pt>
                <c:pt idx="61">
                  <c:v>12.91</c:v>
                </c:pt>
                <c:pt idx="62">
                  <c:v>13.02</c:v>
                </c:pt>
                <c:pt idx="63">
                  <c:v>12.96</c:v>
                </c:pt>
                <c:pt idx="64">
                  <c:v>12.93</c:v>
                </c:pt>
                <c:pt idx="65">
                  <c:v>12.91</c:v>
                </c:pt>
                <c:pt idx="66">
                  <c:v>12.8</c:v>
                </c:pt>
                <c:pt idx="67">
                  <c:v>12.99</c:v>
                </c:pt>
                <c:pt idx="68">
                  <c:v>12.94</c:v>
                </c:pt>
                <c:pt idx="69">
                  <c:v>13.01</c:v>
                </c:pt>
                <c:pt idx="70">
                  <c:v>13.19</c:v>
                </c:pt>
                <c:pt idx="71">
                  <c:v>13.21</c:v>
                </c:pt>
                <c:pt idx="72">
                  <c:v>13.28</c:v>
                </c:pt>
                <c:pt idx="73">
                  <c:v>13.46</c:v>
                </c:pt>
                <c:pt idx="74">
                  <c:v>13.74</c:v>
                </c:pt>
                <c:pt idx="75">
                  <c:v>13.78</c:v>
                </c:pt>
                <c:pt idx="76">
                  <c:v>14.05</c:v>
                </c:pt>
                <c:pt idx="77">
                  <c:v>14.07</c:v>
                </c:pt>
                <c:pt idx="78">
                  <c:v>14.26</c:v>
                </c:pt>
                <c:pt idx="79">
                  <c:v>14.4</c:v>
                </c:pt>
                <c:pt idx="80">
                  <c:v>14.59</c:v>
                </c:pt>
                <c:pt idx="81">
                  <c:v>14.65</c:v>
                </c:pt>
                <c:pt idx="82">
                  <c:v>14.93</c:v>
                </c:pt>
                <c:pt idx="83">
                  <c:v>15.05</c:v>
                </c:pt>
                <c:pt idx="84">
                  <c:v>15.08</c:v>
                </c:pt>
                <c:pt idx="85">
                  <c:v>15.07</c:v>
                </c:pt>
                <c:pt idx="86">
                  <c:v>15.1</c:v>
                </c:pt>
                <c:pt idx="87">
                  <c:v>15.02</c:v>
                </c:pt>
                <c:pt idx="88">
                  <c:v>15.03</c:v>
                </c:pt>
                <c:pt idx="89">
                  <c:v>15.37</c:v>
                </c:pt>
                <c:pt idx="90">
                  <c:v>15.44</c:v>
                </c:pt>
                <c:pt idx="91">
                  <c:v>15.37</c:v>
                </c:pt>
                <c:pt idx="92">
                  <c:v>15.44</c:v>
                </c:pt>
                <c:pt idx="93">
                  <c:v>15.53</c:v>
                </c:pt>
                <c:pt idx="94">
                  <c:v>15.52</c:v>
                </c:pt>
                <c:pt idx="95">
                  <c:v>15.89</c:v>
                </c:pt>
                <c:pt idx="96">
                  <c:v>16.13</c:v>
                </c:pt>
                <c:pt idx="97">
                  <c:v>16.28</c:v>
                </c:pt>
                <c:pt idx="98">
                  <c:v>16.510000000000002</c:v>
                </c:pt>
                <c:pt idx="99">
                  <c:v>16.420000000000002</c:v>
                </c:pt>
              </c:numCache>
            </c:numRef>
          </c:val>
          <c:smooth val="0"/>
        </c:ser>
        <c:ser>
          <c:idx val="2"/>
          <c:order val="2"/>
          <c:tx>
            <c:v>10 to 5</c:v>
          </c:tx>
          <c:spPr>
            <a:ln w="28575" cap="rnd">
              <a:solidFill>
                <a:schemeClr val="accent3"/>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charts'!$E$5:$E$104</c:f>
              <c:numCache>
                <c:formatCode>General</c:formatCode>
                <c:ptCount val="100"/>
                <c:pt idx="0">
                  <c:v>3.23</c:v>
                </c:pt>
                <c:pt idx="1">
                  <c:v>3.08</c:v>
                </c:pt>
                <c:pt idx="2">
                  <c:v>3</c:v>
                </c:pt>
                <c:pt idx="3">
                  <c:v>2.97</c:v>
                </c:pt>
                <c:pt idx="4">
                  <c:v>3.37</c:v>
                </c:pt>
                <c:pt idx="5">
                  <c:v>3.5</c:v>
                </c:pt>
                <c:pt idx="6">
                  <c:v>3.63</c:v>
                </c:pt>
                <c:pt idx="7">
                  <c:v>3.51</c:v>
                </c:pt>
                <c:pt idx="8">
                  <c:v>3.87</c:v>
                </c:pt>
                <c:pt idx="9">
                  <c:v>3.92</c:v>
                </c:pt>
                <c:pt idx="10">
                  <c:v>3.67</c:v>
                </c:pt>
                <c:pt idx="11">
                  <c:v>3.9</c:v>
                </c:pt>
                <c:pt idx="12">
                  <c:v>4.1900000000000004</c:v>
                </c:pt>
                <c:pt idx="13">
                  <c:v>4.26</c:v>
                </c:pt>
                <c:pt idx="14">
                  <c:v>4.3499999999999996</c:v>
                </c:pt>
                <c:pt idx="15">
                  <c:v>4.42</c:v>
                </c:pt>
                <c:pt idx="16">
                  <c:v>4.2</c:v>
                </c:pt>
                <c:pt idx="17">
                  <c:v>4.01</c:v>
                </c:pt>
                <c:pt idx="18">
                  <c:v>3.95</c:v>
                </c:pt>
                <c:pt idx="19">
                  <c:v>3.93</c:v>
                </c:pt>
                <c:pt idx="20">
                  <c:v>3.99</c:v>
                </c:pt>
                <c:pt idx="21">
                  <c:v>4.07</c:v>
                </c:pt>
                <c:pt idx="22">
                  <c:v>3.96</c:v>
                </c:pt>
                <c:pt idx="23">
                  <c:v>4.2699999999999996</c:v>
                </c:pt>
                <c:pt idx="24">
                  <c:v>4.04</c:v>
                </c:pt>
                <c:pt idx="25">
                  <c:v>3.91</c:v>
                </c:pt>
                <c:pt idx="26">
                  <c:v>4.03</c:v>
                </c:pt>
                <c:pt idx="27">
                  <c:v>4.07</c:v>
                </c:pt>
                <c:pt idx="28">
                  <c:v>3.86</c:v>
                </c:pt>
                <c:pt idx="29">
                  <c:v>3.31</c:v>
                </c:pt>
                <c:pt idx="30">
                  <c:v>3.06</c:v>
                </c:pt>
                <c:pt idx="31">
                  <c:v>2.94</c:v>
                </c:pt>
                <c:pt idx="32">
                  <c:v>3.2</c:v>
                </c:pt>
                <c:pt idx="33">
                  <c:v>3.48</c:v>
                </c:pt>
                <c:pt idx="34">
                  <c:v>3.25</c:v>
                </c:pt>
                <c:pt idx="35">
                  <c:v>3.24</c:v>
                </c:pt>
                <c:pt idx="36">
                  <c:v>3.18</c:v>
                </c:pt>
                <c:pt idx="37">
                  <c:v>3.22</c:v>
                </c:pt>
                <c:pt idx="38">
                  <c:v>3.11</c:v>
                </c:pt>
                <c:pt idx="39">
                  <c:v>2.95</c:v>
                </c:pt>
                <c:pt idx="40">
                  <c:v>2.82</c:v>
                </c:pt>
                <c:pt idx="41">
                  <c:v>2.92</c:v>
                </c:pt>
                <c:pt idx="42">
                  <c:v>2.9</c:v>
                </c:pt>
                <c:pt idx="43">
                  <c:v>2.94</c:v>
                </c:pt>
                <c:pt idx="44">
                  <c:v>2.9</c:v>
                </c:pt>
                <c:pt idx="45">
                  <c:v>2.89</c:v>
                </c:pt>
                <c:pt idx="46">
                  <c:v>2.85</c:v>
                </c:pt>
                <c:pt idx="47">
                  <c:v>2.84</c:v>
                </c:pt>
                <c:pt idx="48">
                  <c:v>2.93</c:v>
                </c:pt>
                <c:pt idx="49">
                  <c:v>2.87</c:v>
                </c:pt>
                <c:pt idx="50">
                  <c:v>2.83</c:v>
                </c:pt>
                <c:pt idx="51">
                  <c:v>2.69</c:v>
                </c:pt>
                <c:pt idx="52">
                  <c:v>2.64</c:v>
                </c:pt>
                <c:pt idx="53">
                  <c:v>2.78</c:v>
                </c:pt>
                <c:pt idx="54">
                  <c:v>2.8</c:v>
                </c:pt>
                <c:pt idx="55">
                  <c:v>2.77</c:v>
                </c:pt>
                <c:pt idx="56">
                  <c:v>2.71</c:v>
                </c:pt>
                <c:pt idx="57">
                  <c:v>2.65</c:v>
                </c:pt>
                <c:pt idx="58">
                  <c:v>2.66</c:v>
                </c:pt>
                <c:pt idx="59">
                  <c:v>2.66</c:v>
                </c:pt>
                <c:pt idx="60">
                  <c:v>2.67</c:v>
                </c:pt>
                <c:pt idx="61">
                  <c:v>2.71</c:v>
                </c:pt>
                <c:pt idx="62">
                  <c:v>2.7</c:v>
                </c:pt>
                <c:pt idx="63">
                  <c:v>2.66</c:v>
                </c:pt>
                <c:pt idx="64">
                  <c:v>2.65</c:v>
                </c:pt>
                <c:pt idx="65">
                  <c:v>2.65</c:v>
                </c:pt>
                <c:pt idx="66">
                  <c:v>2.65</c:v>
                </c:pt>
                <c:pt idx="67">
                  <c:v>2.67</c:v>
                </c:pt>
                <c:pt idx="68">
                  <c:v>2.6</c:v>
                </c:pt>
                <c:pt idx="69">
                  <c:v>2.66</c:v>
                </c:pt>
                <c:pt idx="70">
                  <c:v>2.66</c:v>
                </c:pt>
                <c:pt idx="71">
                  <c:v>2.67</c:v>
                </c:pt>
                <c:pt idx="72">
                  <c:v>2.7</c:v>
                </c:pt>
                <c:pt idx="73">
                  <c:v>2.75</c:v>
                </c:pt>
                <c:pt idx="74">
                  <c:v>2.98</c:v>
                </c:pt>
                <c:pt idx="75">
                  <c:v>3.2</c:v>
                </c:pt>
                <c:pt idx="76">
                  <c:v>3.24</c:v>
                </c:pt>
                <c:pt idx="77">
                  <c:v>3.27</c:v>
                </c:pt>
                <c:pt idx="78">
                  <c:v>3.27</c:v>
                </c:pt>
                <c:pt idx="79">
                  <c:v>3.37</c:v>
                </c:pt>
                <c:pt idx="80">
                  <c:v>3.37</c:v>
                </c:pt>
                <c:pt idx="81">
                  <c:v>3.4</c:v>
                </c:pt>
                <c:pt idx="82">
                  <c:v>3.54</c:v>
                </c:pt>
                <c:pt idx="83">
                  <c:v>3.62</c:v>
                </c:pt>
                <c:pt idx="84">
                  <c:v>3.65</c:v>
                </c:pt>
                <c:pt idx="85">
                  <c:v>3.68</c:v>
                </c:pt>
                <c:pt idx="86">
                  <c:v>3.71</c:v>
                </c:pt>
                <c:pt idx="87">
                  <c:v>3.71</c:v>
                </c:pt>
                <c:pt idx="88">
                  <c:v>3.66</c:v>
                </c:pt>
                <c:pt idx="89">
                  <c:v>3.73</c:v>
                </c:pt>
                <c:pt idx="90">
                  <c:v>3.75</c:v>
                </c:pt>
                <c:pt idx="91">
                  <c:v>3.83</c:v>
                </c:pt>
                <c:pt idx="92">
                  <c:v>3.96</c:v>
                </c:pt>
                <c:pt idx="93">
                  <c:v>4.0199999999999996</c:v>
                </c:pt>
                <c:pt idx="94">
                  <c:v>4.01</c:v>
                </c:pt>
                <c:pt idx="95">
                  <c:v>4.03</c:v>
                </c:pt>
                <c:pt idx="96">
                  <c:v>3.97</c:v>
                </c:pt>
                <c:pt idx="97">
                  <c:v>4.05</c:v>
                </c:pt>
                <c:pt idx="98">
                  <c:v>4.0999999999999996</c:v>
                </c:pt>
                <c:pt idx="99">
                  <c:v>4.18</c:v>
                </c:pt>
              </c:numCache>
            </c:numRef>
          </c:val>
          <c:smooth val="0"/>
        </c:ser>
        <c:ser>
          <c:idx val="3"/>
          <c:order val="3"/>
          <c:tx>
            <c:v>5 to 2</c:v>
          </c:tx>
          <c:spPr>
            <a:ln w="28575" cap="rnd">
              <a:solidFill>
                <a:schemeClr val="accent4"/>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charts'!$F$5:$F$104</c:f>
              <c:numCache>
                <c:formatCode>General</c:formatCode>
                <c:ptCount val="100"/>
                <c:pt idx="0">
                  <c:v>6.11</c:v>
                </c:pt>
                <c:pt idx="1">
                  <c:v>6.48</c:v>
                </c:pt>
                <c:pt idx="2">
                  <c:v>5.36</c:v>
                </c:pt>
                <c:pt idx="3">
                  <c:v>5.74</c:v>
                </c:pt>
                <c:pt idx="4">
                  <c:v>5.88</c:v>
                </c:pt>
                <c:pt idx="5">
                  <c:v>5.64</c:v>
                </c:pt>
                <c:pt idx="6">
                  <c:v>5.78</c:v>
                </c:pt>
                <c:pt idx="7">
                  <c:v>5.58</c:v>
                </c:pt>
                <c:pt idx="8">
                  <c:v>6</c:v>
                </c:pt>
                <c:pt idx="9">
                  <c:v>6.21</c:v>
                </c:pt>
                <c:pt idx="10">
                  <c:v>5.82</c:v>
                </c:pt>
                <c:pt idx="11">
                  <c:v>6.28</c:v>
                </c:pt>
                <c:pt idx="12">
                  <c:v>6.66</c:v>
                </c:pt>
                <c:pt idx="13">
                  <c:v>6.68</c:v>
                </c:pt>
                <c:pt idx="14">
                  <c:v>6.86</c:v>
                </c:pt>
                <c:pt idx="15">
                  <c:v>6.98</c:v>
                </c:pt>
                <c:pt idx="16">
                  <c:v>6.59</c:v>
                </c:pt>
                <c:pt idx="17">
                  <c:v>6.02</c:v>
                </c:pt>
                <c:pt idx="18">
                  <c:v>5.65</c:v>
                </c:pt>
                <c:pt idx="19">
                  <c:v>5.65</c:v>
                </c:pt>
                <c:pt idx="20">
                  <c:v>5.72</c:v>
                </c:pt>
                <c:pt idx="21">
                  <c:v>5.97</c:v>
                </c:pt>
                <c:pt idx="22">
                  <c:v>5.87</c:v>
                </c:pt>
                <c:pt idx="23">
                  <c:v>6.68</c:v>
                </c:pt>
                <c:pt idx="24">
                  <c:v>6.25</c:v>
                </c:pt>
                <c:pt idx="25">
                  <c:v>5.66</c:v>
                </c:pt>
                <c:pt idx="26">
                  <c:v>5.91</c:v>
                </c:pt>
                <c:pt idx="27">
                  <c:v>6.09</c:v>
                </c:pt>
                <c:pt idx="28">
                  <c:v>5.86</c:v>
                </c:pt>
                <c:pt idx="29">
                  <c:v>5.12</c:v>
                </c:pt>
                <c:pt idx="30">
                  <c:v>4.6500000000000004</c:v>
                </c:pt>
                <c:pt idx="31">
                  <c:v>4.28</c:v>
                </c:pt>
                <c:pt idx="32">
                  <c:v>4.55</c:v>
                </c:pt>
                <c:pt idx="33">
                  <c:v>4.8499999999999996</c:v>
                </c:pt>
                <c:pt idx="34">
                  <c:v>4.47</c:v>
                </c:pt>
                <c:pt idx="35">
                  <c:v>4.59</c:v>
                </c:pt>
                <c:pt idx="36">
                  <c:v>4.43</c:v>
                </c:pt>
                <c:pt idx="37">
                  <c:v>4.5999999999999996</c:v>
                </c:pt>
                <c:pt idx="38">
                  <c:v>4.29</c:v>
                </c:pt>
                <c:pt idx="39">
                  <c:v>4.05</c:v>
                </c:pt>
                <c:pt idx="40">
                  <c:v>3.76</c:v>
                </c:pt>
                <c:pt idx="41">
                  <c:v>3.9</c:v>
                </c:pt>
                <c:pt idx="42">
                  <c:v>3.8</c:v>
                </c:pt>
                <c:pt idx="43">
                  <c:v>3.76</c:v>
                </c:pt>
                <c:pt idx="44">
                  <c:v>3.72</c:v>
                </c:pt>
                <c:pt idx="45">
                  <c:v>3.65</c:v>
                </c:pt>
                <c:pt idx="46">
                  <c:v>3.71</c:v>
                </c:pt>
                <c:pt idx="47">
                  <c:v>3.42</c:v>
                </c:pt>
                <c:pt idx="48">
                  <c:v>3.36</c:v>
                </c:pt>
                <c:pt idx="49">
                  <c:v>3.42</c:v>
                </c:pt>
                <c:pt idx="50">
                  <c:v>3.37</c:v>
                </c:pt>
                <c:pt idx="51">
                  <c:v>3.36</c:v>
                </c:pt>
                <c:pt idx="52">
                  <c:v>3.38</c:v>
                </c:pt>
                <c:pt idx="53">
                  <c:v>3.43</c:v>
                </c:pt>
                <c:pt idx="54">
                  <c:v>3.47</c:v>
                </c:pt>
                <c:pt idx="55">
                  <c:v>3.43</c:v>
                </c:pt>
                <c:pt idx="56">
                  <c:v>3.3</c:v>
                </c:pt>
                <c:pt idx="57">
                  <c:v>3.22</c:v>
                </c:pt>
                <c:pt idx="58">
                  <c:v>3.21</c:v>
                </c:pt>
                <c:pt idx="59">
                  <c:v>3.18</c:v>
                </c:pt>
                <c:pt idx="60">
                  <c:v>3.18</c:v>
                </c:pt>
                <c:pt idx="61">
                  <c:v>3.3</c:v>
                </c:pt>
                <c:pt idx="62">
                  <c:v>3.27</c:v>
                </c:pt>
                <c:pt idx="63">
                  <c:v>3.21</c:v>
                </c:pt>
                <c:pt idx="64">
                  <c:v>3.21</c:v>
                </c:pt>
                <c:pt idx="65">
                  <c:v>3.22</c:v>
                </c:pt>
                <c:pt idx="66">
                  <c:v>3.23</c:v>
                </c:pt>
                <c:pt idx="67">
                  <c:v>3.28</c:v>
                </c:pt>
                <c:pt idx="68">
                  <c:v>3.2</c:v>
                </c:pt>
                <c:pt idx="69">
                  <c:v>3.28</c:v>
                </c:pt>
                <c:pt idx="70">
                  <c:v>3.33</c:v>
                </c:pt>
                <c:pt idx="71">
                  <c:v>3.39</c:v>
                </c:pt>
                <c:pt idx="72">
                  <c:v>3.48</c:v>
                </c:pt>
                <c:pt idx="73">
                  <c:v>3.51</c:v>
                </c:pt>
                <c:pt idx="74">
                  <c:v>4.04</c:v>
                </c:pt>
                <c:pt idx="75">
                  <c:v>4.75</c:v>
                </c:pt>
                <c:pt idx="76">
                  <c:v>4.63</c:v>
                </c:pt>
                <c:pt idx="77">
                  <c:v>4.82</c:v>
                </c:pt>
                <c:pt idx="78">
                  <c:v>4.54</c:v>
                </c:pt>
                <c:pt idx="79">
                  <c:v>4.9000000000000004</c:v>
                </c:pt>
                <c:pt idx="80">
                  <c:v>4.74</c:v>
                </c:pt>
                <c:pt idx="81">
                  <c:v>4.74</c:v>
                </c:pt>
                <c:pt idx="82">
                  <c:v>5.01</c:v>
                </c:pt>
                <c:pt idx="83">
                  <c:v>5.16</c:v>
                </c:pt>
                <c:pt idx="84">
                  <c:v>5.31</c:v>
                </c:pt>
                <c:pt idx="85">
                  <c:v>5.41</c:v>
                </c:pt>
                <c:pt idx="86">
                  <c:v>5.52</c:v>
                </c:pt>
                <c:pt idx="87">
                  <c:v>5.65</c:v>
                </c:pt>
                <c:pt idx="88">
                  <c:v>5.45</c:v>
                </c:pt>
                <c:pt idx="89">
                  <c:v>5.33</c:v>
                </c:pt>
                <c:pt idx="90">
                  <c:v>5.36</c:v>
                </c:pt>
                <c:pt idx="91">
                  <c:v>5.6</c:v>
                </c:pt>
                <c:pt idx="92">
                  <c:v>5.96</c:v>
                </c:pt>
                <c:pt idx="93">
                  <c:v>6.12</c:v>
                </c:pt>
                <c:pt idx="94">
                  <c:v>6.15</c:v>
                </c:pt>
                <c:pt idx="95">
                  <c:v>6.05</c:v>
                </c:pt>
                <c:pt idx="96">
                  <c:v>5.67</c:v>
                </c:pt>
                <c:pt idx="97">
                  <c:v>5.88</c:v>
                </c:pt>
                <c:pt idx="98">
                  <c:v>5.99</c:v>
                </c:pt>
                <c:pt idx="99">
                  <c:v>6.34</c:v>
                </c:pt>
              </c:numCache>
            </c:numRef>
          </c:val>
          <c:smooth val="0"/>
        </c:ser>
        <c:ser>
          <c:idx val="4"/>
          <c:order val="4"/>
          <c:tx>
            <c:v>Top 0.1%</c:v>
          </c:tx>
          <c:spPr>
            <a:ln w="28575" cap="rnd">
              <a:solidFill>
                <a:schemeClr val="accent5"/>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charts'!$G$5:$G$104</c:f>
              <c:numCache>
                <c:formatCode>General</c:formatCode>
                <c:ptCount val="100"/>
              </c:numCache>
            </c:numRef>
          </c:val>
          <c:smooth val="0"/>
        </c:ser>
        <c:ser>
          <c:idx val="5"/>
          <c:order val="5"/>
          <c:tx>
            <c:v>Top 0.01%</c:v>
          </c:tx>
          <c:spPr>
            <a:ln w="28575" cap="rnd">
              <a:solidFill>
                <a:schemeClr val="accent6"/>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charts'!$H$5:$H$104</c:f>
              <c:numCache>
                <c:formatCode>General</c:formatCode>
                <c:ptCount val="100"/>
              </c:numCache>
            </c:numRef>
          </c:val>
          <c:smooth val="0"/>
        </c:ser>
        <c:dLbls>
          <c:showLegendKey val="0"/>
          <c:showVal val="0"/>
          <c:showCatName val="0"/>
          <c:showSerName val="0"/>
          <c:showPercent val="0"/>
          <c:showBubbleSize val="0"/>
        </c:dLbls>
        <c:marker val="1"/>
        <c:smooth val="0"/>
        <c:axId val="168620032"/>
        <c:axId val="168621568"/>
        <c:extLst>
          <c:ext xmlns:c15="http://schemas.microsoft.com/office/drawing/2012/chart" uri="{02D57815-91ED-43cb-92C2-25804820EDAC}">
            <c15:filteredLineSeries>
              <c15:ser>
                <c:idx val="6"/>
                <c:order val="6"/>
                <c:spPr>
                  <a:ln w="28575" cap="rnd">
                    <a:solidFill>
                      <a:schemeClr val="accent1">
                        <a:lumMod val="60000"/>
                      </a:schemeClr>
                    </a:solidFill>
                    <a:round/>
                  </a:ln>
                  <a:effectLst/>
                </c:spPr>
                <c:marker>
                  <c:symbol val="none"/>
                </c:marker>
                <c:cat>
                  <c:numRef>
                    <c:extLst>
                      <c:ex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c:ext uri="{02D57815-91ED-43cb-92C2-25804820EDAC}">
                        <c15:formulaRef>
                          <c15:sqref>'Data for charts'!$G$5:$G$104</c15:sqref>
                        </c15:formulaRef>
                      </c:ext>
                    </c:extLst>
                    <c:numCache>
                      <c:formatCode>General</c:formatCode>
                      <c:ptCount val="100"/>
                    </c:numCache>
                  </c:numRef>
                </c:val>
                <c:smooth val="0"/>
              </c15:ser>
            </c15:filteredLineSeries>
            <c15:filteredLineSeries>
              <c15:ser>
                <c:idx val="7"/>
                <c:order val="7"/>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xmlns:c15="http://schemas.microsoft.com/office/drawing/2012/chart">
                      <c:ext xmlns:c15="http://schemas.microsoft.com/office/drawing/2012/chart" uri="{02D57815-91ED-43cb-92C2-25804820EDAC}">
                        <c15:formulaRef>
                          <c15:sqref>'Data for charts'!$H$5:$H$104</c15:sqref>
                        </c15:formulaRef>
                      </c:ext>
                    </c:extLst>
                    <c:numCache>
                      <c:formatCode>General</c:formatCode>
                      <c:ptCount val="100"/>
                    </c:numCache>
                  </c:numRef>
                </c:val>
                <c:smooth val="0"/>
              </c15:ser>
            </c15:filteredLineSeries>
          </c:ext>
        </c:extLst>
      </c:lineChart>
      <c:catAx>
        <c:axId val="16862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621568"/>
        <c:crosses val="autoZero"/>
        <c:auto val="1"/>
        <c:lblAlgn val="ctr"/>
        <c:lblOffset val="100"/>
        <c:noMultiLvlLbl val="0"/>
      </c:catAx>
      <c:valAx>
        <c:axId val="16862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8620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aseline="0"/>
              <a:t>Shares of total income received by wealthy groups % of total income USA</a:t>
            </a:r>
          </a:p>
        </c:rich>
      </c:tx>
      <c:layout>
        <c:manualLayout>
          <c:xMode val="edge"/>
          <c:yMode val="edge"/>
          <c:x val="0.10105525149104412"/>
          <c:y val="1.1993169295175802E-2"/>
        </c:manualLayout>
      </c:layout>
      <c:overlay val="0"/>
      <c:spPr>
        <a:noFill/>
        <a:ln>
          <a:noFill/>
        </a:ln>
        <a:effectLst/>
      </c:spPr>
    </c:title>
    <c:autoTitleDeleted val="0"/>
    <c:plotArea>
      <c:layout/>
      <c:lineChart>
        <c:grouping val="standard"/>
        <c:varyColors val="0"/>
        <c:ser>
          <c:idx val="0"/>
          <c:order val="0"/>
          <c:tx>
            <c:v>100 to 50</c:v>
          </c:tx>
          <c:spPr>
            <a:ln w="28575" cap="rnd">
              <a:solidFill>
                <a:schemeClr val="tx1"/>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charts'!$C$5:$C$104</c:f>
              <c:numCache>
                <c:formatCode>General</c:formatCode>
                <c:ptCount val="100"/>
                <c:pt idx="4">
                  <c:v>9.9499999999999993</c:v>
                </c:pt>
                <c:pt idx="5">
                  <c:v>10.61</c:v>
                </c:pt>
                <c:pt idx="6">
                  <c:v>10.17</c:v>
                </c:pt>
                <c:pt idx="7">
                  <c:v>10.63</c:v>
                </c:pt>
                <c:pt idx="8">
                  <c:v>12.4</c:v>
                </c:pt>
                <c:pt idx="9">
                  <c:v>11.9</c:v>
                </c:pt>
                <c:pt idx="10">
                  <c:v>11.64</c:v>
                </c:pt>
                <c:pt idx="11">
                  <c:v>12.34</c:v>
                </c:pt>
                <c:pt idx="12">
                  <c:v>11.7</c:v>
                </c:pt>
                <c:pt idx="13">
                  <c:v>11.32</c:v>
                </c:pt>
                <c:pt idx="14">
                  <c:v>11.23</c:v>
                </c:pt>
                <c:pt idx="15">
                  <c:v>11.32</c:v>
                </c:pt>
                <c:pt idx="16">
                  <c:v>10.71</c:v>
                </c:pt>
                <c:pt idx="17">
                  <c:v>11.89</c:v>
                </c:pt>
                <c:pt idx="18">
                  <c:v>13.39</c:v>
                </c:pt>
                <c:pt idx="19">
                  <c:v>13.71</c:v>
                </c:pt>
                <c:pt idx="20">
                  <c:v>12.54</c:v>
                </c:pt>
                <c:pt idx="21">
                  <c:v>12.16</c:v>
                </c:pt>
                <c:pt idx="22">
                  <c:v>12.4</c:v>
                </c:pt>
                <c:pt idx="23">
                  <c:v>12.12</c:v>
                </c:pt>
                <c:pt idx="24">
                  <c:v>11.97</c:v>
                </c:pt>
                <c:pt idx="25">
                  <c:v>12.82</c:v>
                </c:pt>
                <c:pt idx="26">
                  <c:v>13.28</c:v>
                </c:pt>
                <c:pt idx="27">
                  <c:v>13.14</c:v>
                </c:pt>
                <c:pt idx="28">
                  <c:v>12</c:v>
                </c:pt>
                <c:pt idx="29">
                  <c:v>10.39</c:v>
                </c:pt>
                <c:pt idx="30">
                  <c:v>9.65</c:v>
                </c:pt>
                <c:pt idx="31">
                  <c:v>9.7899999999999991</c:v>
                </c:pt>
                <c:pt idx="32">
                  <c:v>9.74</c:v>
                </c:pt>
                <c:pt idx="33">
                  <c:v>9.9600000000000009</c:v>
                </c:pt>
                <c:pt idx="34">
                  <c:v>9.7200000000000006</c:v>
                </c:pt>
                <c:pt idx="35">
                  <c:v>10.02</c:v>
                </c:pt>
                <c:pt idx="36">
                  <c:v>10.3</c:v>
                </c:pt>
                <c:pt idx="37">
                  <c:v>10</c:v>
                </c:pt>
                <c:pt idx="38">
                  <c:v>10.15</c:v>
                </c:pt>
                <c:pt idx="39">
                  <c:v>10.23</c:v>
                </c:pt>
                <c:pt idx="40">
                  <c:v>10.37</c:v>
                </c:pt>
                <c:pt idx="41">
                  <c:v>10.56</c:v>
                </c:pt>
                <c:pt idx="42">
                  <c:v>10.39</c:v>
                </c:pt>
                <c:pt idx="43">
                  <c:v>10.46</c:v>
                </c:pt>
                <c:pt idx="44">
                  <c:v>10.52</c:v>
                </c:pt>
                <c:pt idx="45">
                  <c:v>10.85</c:v>
                </c:pt>
                <c:pt idx="46">
                  <c:v>11.01</c:v>
                </c:pt>
                <c:pt idx="47">
                  <c:v>11.15</c:v>
                </c:pt>
                <c:pt idx="48">
                  <c:v>10.99</c:v>
                </c:pt>
                <c:pt idx="49">
                  <c:v>11.1</c:v>
                </c:pt>
                <c:pt idx="50">
                  <c:v>11.11</c:v>
                </c:pt>
                <c:pt idx="51">
                  <c:v>11.02</c:v>
                </c:pt>
                <c:pt idx="52">
                  <c:v>10.82</c:v>
                </c:pt>
                <c:pt idx="53">
                  <c:v>10.99</c:v>
                </c:pt>
                <c:pt idx="54">
                  <c:v>10.97</c:v>
                </c:pt>
                <c:pt idx="55">
                  <c:v>11.01</c:v>
                </c:pt>
                <c:pt idx="56">
                  <c:v>11.14</c:v>
                </c:pt>
                <c:pt idx="57">
                  <c:v>11.13</c:v>
                </c:pt>
                <c:pt idx="58">
                  <c:v>11.26</c:v>
                </c:pt>
                <c:pt idx="59">
                  <c:v>11.25</c:v>
                </c:pt>
                <c:pt idx="60">
                  <c:v>11.28</c:v>
                </c:pt>
                <c:pt idx="61">
                  <c:v>11.32</c:v>
                </c:pt>
                <c:pt idx="62">
                  <c:v>11.6</c:v>
                </c:pt>
                <c:pt idx="63">
                  <c:v>11.57</c:v>
                </c:pt>
                <c:pt idx="64">
                  <c:v>11.6</c:v>
                </c:pt>
                <c:pt idx="65">
                  <c:v>11.58</c:v>
                </c:pt>
                <c:pt idx="66">
                  <c:v>11.52</c:v>
                </c:pt>
                <c:pt idx="67">
                  <c:v>11.7</c:v>
                </c:pt>
                <c:pt idx="68">
                  <c:v>11.75</c:v>
                </c:pt>
                <c:pt idx="69">
                  <c:v>11.82</c:v>
                </c:pt>
                <c:pt idx="70">
                  <c:v>11.91</c:v>
                </c:pt>
                <c:pt idx="71">
                  <c:v>11.85</c:v>
                </c:pt>
                <c:pt idx="72">
                  <c:v>11.87</c:v>
                </c:pt>
                <c:pt idx="73">
                  <c:v>11.98</c:v>
                </c:pt>
                <c:pt idx="74">
                  <c:v>11.99</c:v>
                </c:pt>
                <c:pt idx="75">
                  <c:v>11.68</c:v>
                </c:pt>
                <c:pt idx="76">
                  <c:v>11.81</c:v>
                </c:pt>
                <c:pt idx="77">
                  <c:v>11.78</c:v>
                </c:pt>
                <c:pt idx="78">
                  <c:v>11.95</c:v>
                </c:pt>
                <c:pt idx="79">
                  <c:v>11.94</c:v>
                </c:pt>
                <c:pt idx="80">
                  <c:v>12.07</c:v>
                </c:pt>
                <c:pt idx="81">
                  <c:v>12.09</c:v>
                </c:pt>
                <c:pt idx="82">
                  <c:v>12.08</c:v>
                </c:pt>
                <c:pt idx="83">
                  <c:v>12</c:v>
                </c:pt>
                <c:pt idx="84">
                  <c:v>11.88</c:v>
                </c:pt>
                <c:pt idx="85">
                  <c:v>11.76</c:v>
                </c:pt>
                <c:pt idx="86">
                  <c:v>11.7</c:v>
                </c:pt>
                <c:pt idx="87">
                  <c:v>11.6</c:v>
                </c:pt>
                <c:pt idx="88">
                  <c:v>11.83</c:v>
                </c:pt>
                <c:pt idx="89">
                  <c:v>12</c:v>
                </c:pt>
                <c:pt idx="90">
                  <c:v>12.11</c:v>
                </c:pt>
                <c:pt idx="91">
                  <c:v>11.94</c:v>
                </c:pt>
                <c:pt idx="92">
                  <c:v>11.82</c:v>
                </c:pt>
                <c:pt idx="93">
                  <c:v>11.91</c:v>
                </c:pt>
                <c:pt idx="94">
                  <c:v>11.82</c:v>
                </c:pt>
                <c:pt idx="95">
                  <c:v>12.19</c:v>
                </c:pt>
                <c:pt idx="96">
                  <c:v>12.66</c:v>
                </c:pt>
                <c:pt idx="97">
                  <c:v>12.62</c:v>
                </c:pt>
                <c:pt idx="98">
                  <c:v>12.65</c:v>
                </c:pt>
                <c:pt idx="99">
                  <c:v>12.4</c:v>
                </c:pt>
              </c:numCache>
            </c:numRef>
          </c:val>
          <c:smooth val="0"/>
        </c:ser>
        <c:ser>
          <c:idx val="1"/>
          <c:order val="1"/>
          <c:tx>
            <c:v>50 to 10</c:v>
          </c:tx>
          <c:spPr>
            <a:ln w="28575" cap="rnd">
              <a:solidFill>
                <a:schemeClr val="accent2"/>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charts'!$D$5:$D$104</c:f>
              <c:numCache>
                <c:formatCode>General</c:formatCode>
                <c:ptCount val="100"/>
                <c:pt idx="4">
                  <c:v>12.74</c:v>
                </c:pt>
                <c:pt idx="5">
                  <c:v>13.41</c:v>
                </c:pt>
                <c:pt idx="6">
                  <c:v>13.44</c:v>
                </c:pt>
                <c:pt idx="7">
                  <c:v>13.01</c:v>
                </c:pt>
                <c:pt idx="8">
                  <c:v>14.98</c:v>
                </c:pt>
                <c:pt idx="9">
                  <c:v>14.76</c:v>
                </c:pt>
                <c:pt idx="10">
                  <c:v>13.96</c:v>
                </c:pt>
                <c:pt idx="11">
                  <c:v>14.61</c:v>
                </c:pt>
                <c:pt idx="12">
                  <c:v>14.86</c:v>
                </c:pt>
                <c:pt idx="13">
                  <c:v>14.74</c:v>
                </c:pt>
                <c:pt idx="14">
                  <c:v>14.75</c:v>
                </c:pt>
                <c:pt idx="15">
                  <c:v>15.17</c:v>
                </c:pt>
                <c:pt idx="16">
                  <c:v>14.63</c:v>
                </c:pt>
                <c:pt idx="17">
                  <c:v>14.76</c:v>
                </c:pt>
                <c:pt idx="18">
                  <c:v>15.74</c:v>
                </c:pt>
                <c:pt idx="19">
                  <c:v>17.11</c:v>
                </c:pt>
                <c:pt idx="20">
                  <c:v>16.72</c:v>
                </c:pt>
                <c:pt idx="21">
                  <c:v>17.13</c:v>
                </c:pt>
                <c:pt idx="22">
                  <c:v>15.36</c:v>
                </c:pt>
                <c:pt idx="23">
                  <c:v>15.02</c:v>
                </c:pt>
                <c:pt idx="24">
                  <c:v>14.93</c:v>
                </c:pt>
                <c:pt idx="25">
                  <c:v>15.45</c:v>
                </c:pt>
                <c:pt idx="26">
                  <c:v>15.89</c:v>
                </c:pt>
                <c:pt idx="27">
                  <c:v>15.55</c:v>
                </c:pt>
                <c:pt idx="28">
                  <c:v>14.01</c:v>
                </c:pt>
                <c:pt idx="29">
                  <c:v>12.2</c:v>
                </c:pt>
                <c:pt idx="30">
                  <c:v>11.54</c:v>
                </c:pt>
                <c:pt idx="31">
                  <c:v>11.22</c:v>
                </c:pt>
                <c:pt idx="32">
                  <c:v>11.83</c:v>
                </c:pt>
                <c:pt idx="33">
                  <c:v>12.9</c:v>
                </c:pt>
                <c:pt idx="34">
                  <c:v>12.35</c:v>
                </c:pt>
                <c:pt idx="35">
                  <c:v>12.43</c:v>
                </c:pt>
                <c:pt idx="36">
                  <c:v>12.52</c:v>
                </c:pt>
                <c:pt idx="37">
                  <c:v>12.51</c:v>
                </c:pt>
                <c:pt idx="38">
                  <c:v>12.15</c:v>
                </c:pt>
                <c:pt idx="39">
                  <c:v>12.09</c:v>
                </c:pt>
                <c:pt idx="40">
                  <c:v>11.93</c:v>
                </c:pt>
                <c:pt idx="41">
                  <c:v>12.17</c:v>
                </c:pt>
                <c:pt idx="42">
                  <c:v>12.2</c:v>
                </c:pt>
                <c:pt idx="43">
                  <c:v>12.26</c:v>
                </c:pt>
                <c:pt idx="44">
                  <c:v>12.19</c:v>
                </c:pt>
                <c:pt idx="45">
                  <c:v>12.43</c:v>
                </c:pt>
                <c:pt idx="46">
                  <c:v>12.28</c:v>
                </c:pt>
                <c:pt idx="47">
                  <c:v>12.15</c:v>
                </c:pt>
                <c:pt idx="48">
                  <c:v>12.57</c:v>
                </c:pt>
                <c:pt idx="49">
                  <c:v>12.67</c:v>
                </c:pt>
                <c:pt idx="50">
                  <c:v>12.73</c:v>
                </c:pt>
                <c:pt idx="51">
                  <c:v>12.6</c:v>
                </c:pt>
                <c:pt idx="52">
                  <c:v>12.63</c:v>
                </c:pt>
                <c:pt idx="53">
                  <c:v>12.62</c:v>
                </c:pt>
                <c:pt idx="54">
                  <c:v>12.65</c:v>
                </c:pt>
                <c:pt idx="55">
                  <c:v>12.62</c:v>
                </c:pt>
                <c:pt idx="56">
                  <c:v>12.66</c:v>
                </c:pt>
                <c:pt idx="57">
                  <c:v>12.58</c:v>
                </c:pt>
                <c:pt idx="58">
                  <c:v>12.71</c:v>
                </c:pt>
                <c:pt idx="59">
                  <c:v>12.62</c:v>
                </c:pt>
                <c:pt idx="60">
                  <c:v>12.83</c:v>
                </c:pt>
                <c:pt idx="61">
                  <c:v>12.91</c:v>
                </c:pt>
                <c:pt idx="62">
                  <c:v>13.02</c:v>
                </c:pt>
                <c:pt idx="63">
                  <c:v>12.96</c:v>
                </c:pt>
                <c:pt idx="64">
                  <c:v>12.93</c:v>
                </c:pt>
                <c:pt idx="65">
                  <c:v>12.91</c:v>
                </c:pt>
                <c:pt idx="66">
                  <c:v>12.8</c:v>
                </c:pt>
                <c:pt idx="67">
                  <c:v>12.99</c:v>
                </c:pt>
                <c:pt idx="68">
                  <c:v>12.94</c:v>
                </c:pt>
                <c:pt idx="69">
                  <c:v>13.01</c:v>
                </c:pt>
                <c:pt idx="70">
                  <c:v>13.19</c:v>
                </c:pt>
                <c:pt idx="71">
                  <c:v>13.21</c:v>
                </c:pt>
                <c:pt idx="72">
                  <c:v>13.28</c:v>
                </c:pt>
                <c:pt idx="73">
                  <c:v>13.46</c:v>
                </c:pt>
                <c:pt idx="74">
                  <c:v>13.74</c:v>
                </c:pt>
                <c:pt idx="75">
                  <c:v>13.78</c:v>
                </c:pt>
                <c:pt idx="76">
                  <c:v>14.05</c:v>
                </c:pt>
                <c:pt idx="77">
                  <c:v>14.07</c:v>
                </c:pt>
                <c:pt idx="78">
                  <c:v>14.26</c:v>
                </c:pt>
                <c:pt idx="79">
                  <c:v>14.4</c:v>
                </c:pt>
                <c:pt idx="80">
                  <c:v>14.59</c:v>
                </c:pt>
                <c:pt idx="81">
                  <c:v>14.65</c:v>
                </c:pt>
                <c:pt idx="82">
                  <c:v>14.93</c:v>
                </c:pt>
                <c:pt idx="83">
                  <c:v>15.05</c:v>
                </c:pt>
                <c:pt idx="84">
                  <c:v>15.08</c:v>
                </c:pt>
                <c:pt idx="85">
                  <c:v>15.07</c:v>
                </c:pt>
                <c:pt idx="86">
                  <c:v>15.1</c:v>
                </c:pt>
                <c:pt idx="87">
                  <c:v>15.02</c:v>
                </c:pt>
                <c:pt idx="88">
                  <c:v>15.03</c:v>
                </c:pt>
                <c:pt idx="89">
                  <c:v>15.37</c:v>
                </c:pt>
                <c:pt idx="90">
                  <c:v>15.44</c:v>
                </c:pt>
                <c:pt idx="91">
                  <c:v>15.37</c:v>
                </c:pt>
                <c:pt idx="92">
                  <c:v>15.44</c:v>
                </c:pt>
                <c:pt idx="93">
                  <c:v>15.53</c:v>
                </c:pt>
                <c:pt idx="94">
                  <c:v>15.52</c:v>
                </c:pt>
                <c:pt idx="95">
                  <c:v>15.89</c:v>
                </c:pt>
                <c:pt idx="96">
                  <c:v>16.13</c:v>
                </c:pt>
                <c:pt idx="97">
                  <c:v>16.28</c:v>
                </c:pt>
                <c:pt idx="98">
                  <c:v>16.510000000000002</c:v>
                </c:pt>
                <c:pt idx="99">
                  <c:v>16.420000000000002</c:v>
                </c:pt>
              </c:numCache>
            </c:numRef>
          </c:val>
          <c:smooth val="0"/>
        </c:ser>
        <c:ser>
          <c:idx val="2"/>
          <c:order val="2"/>
          <c:tx>
            <c:v>10 to 5</c:v>
          </c:tx>
          <c:spPr>
            <a:ln w="28575" cap="rnd">
              <a:solidFill>
                <a:schemeClr val="accent3"/>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charts'!$E$5:$E$104</c:f>
              <c:numCache>
                <c:formatCode>General</c:formatCode>
                <c:ptCount val="100"/>
                <c:pt idx="0">
                  <c:v>3.23</c:v>
                </c:pt>
                <c:pt idx="1">
                  <c:v>3.08</c:v>
                </c:pt>
                <c:pt idx="2">
                  <c:v>3</c:v>
                </c:pt>
                <c:pt idx="3">
                  <c:v>2.97</c:v>
                </c:pt>
                <c:pt idx="4">
                  <c:v>3.37</c:v>
                </c:pt>
                <c:pt idx="5">
                  <c:v>3.5</c:v>
                </c:pt>
                <c:pt idx="6">
                  <c:v>3.63</c:v>
                </c:pt>
                <c:pt idx="7">
                  <c:v>3.51</c:v>
                </c:pt>
                <c:pt idx="8">
                  <c:v>3.87</c:v>
                </c:pt>
                <c:pt idx="9">
                  <c:v>3.92</c:v>
                </c:pt>
                <c:pt idx="10">
                  <c:v>3.67</c:v>
                </c:pt>
                <c:pt idx="11">
                  <c:v>3.9</c:v>
                </c:pt>
                <c:pt idx="12">
                  <c:v>4.1900000000000004</c:v>
                </c:pt>
                <c:pt idx="13">
                  <c:v>4.26</c:v>
                </c:pt>
                <c:pt idx="14">
                  <c:v>4.3499999999999996</c:v>
                </c:pt>
                <c:pt idx="15">
                  <c:v>4.42</c:v>
                </c:pt>
                <c:pt idx="16">
                  <c:v>4.2</c:v>
                </c:pt>
                <c:pt idx="17">
                  <c:v>4.01</c:v>
                </c:pt>
                <c:pt idx="18">
                  <c:v>3.95</c:v>
                </c:pt>
                <c:pt idx="19">
                  <c:v>3.93</c:v>
                </c:pt>
                <c:pt idx="20">
                  <c:v>3.99</c:v>
                </c:pt>
                <c:pt idx="21">
                  <c:v>4.07</c:v>
                </c:pt>
                <c:pt idx="22">
                  <c:v>3.96</c:v>
                </c:pt>
                <c:pt idx="23">
                  <c:v>4.2699999999999996</c:v>
                </c:pt>
                <c:pt idx="24">
                  <c:v>4.04</c:v>
                </c:pt>
                <c:pt idx="25">
                  <c:v>3.91</c:v>
                </c:pt>
                <c:pt idx="26">
                  <c:v>4.03</c:v>
                </c:pt>
                <c:pt idx="27">
                  <c:v>4.07</c:v>
                </c:pt>
                <c:pt idx="28">
                  <c:v>3.86</c:v>
                </c:pt>
                <c:pt idx="29">
                  <c:v>3.31</c:v>
                </c:pt>
                <c:pt idx="30">
                  <c:v>3.06</c:v>
                </c:pt>
                <c:pt idx="31">
                  <c:v>2.94</c:v>
                </c:pt>
                <c:pt idx="32">
                  <c:v>3.2</c:v>
                </c:pt>
                <c:pt idx="33">
                  <c:v>3.48</c:v>
                </c:pt>
                <c:pt idx="34">
                  <c:v>3.25</c:v>
                </c:pt>
                <c:pt idx="35">
                  <c:v>3.24</c:v>
                </c:pt>
                <c:pt idx="36">
                  <c:v>3.18</c:v>
                </c:pt>
                <c:pt idx="37">
                  <c:v>3.22</c:v>
                </c:pt>
                <c:pt idx="38">
                  <c:v>3.11</c:v>
                </c:pt>
                <c:pt idx="39">
                  <c:v>2.95</c:v>
                </c:pt>
                <c:pt idx="40">
                  <c:v>2.82</c:v>
                </c:pt>
                <c:pt idx="41">
                  <c:v>2.92</c:v>
                </c:pt>
                <c:pt idx="42">
                  <c:v>2.9</c:v>
                </c:pt>
                <c:pt idx="43">
                  <c:v>2.94</c:v>
                </c:pt>
                <c:pt idx="44">
                  <c:v>2.9</c:v>
                </c:pt>
                <c:pt idx="45">
                  <c:v>2.89</c:v>
                </c:pt>
                <c:pt idx="46">
                  <c:v>2.85</c:v>
                </c:pt>
                <c:pt idx="47">
                  <c:v>2.84</c:v>
                </c:pt>
                <c:pt idx="48">
                  <c:v>2.93</c:v>
                </c:pt>
                <c:pt idx="49">
                  <c:v>2.87</c:v>
                </c:pt>
                <c:pt idx="50">
                  <c:v>2.83</c:v>
                </c:pt>
                <c:pt idx="51">
                  <c:v>2.69</c:v>
                </c:pt>
                <c:pt idx="52">
                  <c:v>2.64</c:v>
                </c:pt>
                <c:pt idx="53">
                  <c:v>2.78</c:v>
                </c:pt>
                <c:pt idx="54">
                  <c:v>2.8</c:v>
                </c:pt>
                <c:pt idx="55">
                  <c:v>2.77</c:v>
                </c:pt>
                <c:pt idx="56">
                  <c:v>2.71</c:v>
                </c:pt>
                <c:pt idx="57">
                  <c:v>2.65</c:v>
                </c:pt>
                <c:pt idx="58">
                  <c:v>2.66</c:v>
                </c:pt>
                <c:pt idx="59">
                  <c:v>2.66</c:v>
                </c:pt>
                <c:pt idx="60">
                  <c:v>2.67</c:v>
                </c:pt>
                <c:pt idx="61">
                  <c:v>2.71</c:v>
                </c:pt>
                <c:pt idx="62">
                  <c:v>2.7</c:v>
                </c:pt>
                <c:pt idx="63">
                  <c:v>2.66</c:v>
                </c:pt>
                <c:pt idx="64">
                  <c:v>2.65</c:v>
                </c:pt>
                <c:pt idx="65">
                  <c:v>2.65</c:v>
                </c:pt>
                <c:pt idx="66">
                  <c:v>2.65</c:v>
                </c:pt>
                <c:pt idx="67">
                  <c:v>2.67</c:v>
                </c:pt>
                <c:pt idx="68">
                  <c:v>2.6</c:v>
                </c:pt>
                <c:pt idx="69">
                  <c:v>2.66</c:v>
                </c:pt>
                <c:pt idx="70">
                  <c:v>2.66</c:v>
                </c:pt>
                <c:pt idx="71">
                  <c:v>2.67</c:v>
                </c:pt>
                <c:pt idx="72">
                  <c:v>2.7</c:v>
                </c:pt>
                <c:pt idx="73">
                  <c:v>2.75</c:v>
                </c:pt>
                <c:pt idx="74">
                  <c:v>2.98</c:v>
                </c:pt>
                <c:pt idx="75">
                  <c:v>3.2</c:v>
                </c:pt>
                <c:pt idx="76">
                  <c:v>3.24</c:v>
                </c:pt>
                <c:pt idx="77">
                  <c:v>3.27</c:v>
                </c:pt>
                <c:pt idx="78">
                  <c:v>3.27</c:v>
                </c:pt>
                <c:pt idx="79">
                  <c:v>3.37</c:v>
                </c:pt>
                <c:pt idx="80">
                  <c:v>3.37</c:v>
                </c:pt>
                <c:pt idx="81">
                  <c:v>3.4</c:v>
                </c:pt>
                <c:pt idx="82">
                  <c:v>3.54</c:v>
                </c:pt>
                <c:pt idx="83">
                  <c:v>3.62</c:v>
                </c:pt>
                <c:pt idx="84">
                  <c:v>3.65</c:v>
                </c:pt>
                <c:pt idx="85">
                  <c:v>3.68</c:v>
                </c:pt>
                <c:pt idx="86">
                  <c:v>3.71</c:v>
                </c:pt>
                <c:pt idx="87">
                  <c:v>3.71</c:v>
                </c:pt>
                <c:pt idx="88">
                  <c:v>3.66</c:v>
                </c:pt>
                <c:pt idx="89">
                  <c:v>3.73</c:v>
                </c:pt>
                <c:pt idx="90">
                  <c:v>3.75</c:v>
                </c:pt>
                <c:pt idx="91">
                  <c:v>3.83</c:v>
                </c:pt>
                <c:pt idx="92">
                  <c:v>3.96</c:v>
                </c:pt>
                <c:pt idx="93">
                  <c:v>4.0199999999999996</c:v>
                </c:pt>
                <c:pt idx="94">
                  <c:v>4.01</c:v>
                </c:pt>
                <c:pt idx="95">
                  <c:v>4.03</c:v>
                </c:pt>
                <c:pt idx="96">
                  <c:v>3.97</c:v>
                </c:pt>
                <c:pt idx="97">
                  <c:v>4.05</c:v>
                </c:pt>
                <c:pt idx="98">
                  <c:v>4.0999999999999996</c:v>
                </c:pt>
                <c:pt idx="99">
                  <c:v>4.18</c:v>
                </c:pt>
              </c:numCache>
            </c:numRef>
          </c:val>
          <c:smooth val="0"/>
        </c:ser>
        <c:ser>
          <c:idx val="3"/>
          <c:order val="3"/>
          <c:tx>
            <c:v>5 to 2</c:v>
          </c:tx>
          <c:spPr>
            <a:ln w="28575" cap="rnd">
              <a:solidFill>
                <a:schemeClr val="accent4"/>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charts'!$F$5:$F$104</c:f>
              <c:numCache>
                <c:formatCode>General</c:formatCode>
                <c:ptCount val="100"/>
                <c:pt idx="0">
                  <c:v>6.11</c:v>
                </c:pt>
                <c:pt idx="1">
                  <c:v>6.48</c:v>
                </c:pt>
                <c:pt idx="2">
                  <c:v>5.36</c:v>
                </c:pt>
                <c:pt idx="3">
                  <c:v>5.74</c:v>
                </c:pt>
                <c:pt idx="4">
                  <c:v>5.88</c:v>
                </c:pt>
                <c:pt idx="5">
                  <c:v>5.64</c:v>
                </c:pt>
                <c:pt idx="6">
                  <c:v>5.78</c:v>
                </c:pt>
                <c:pt idx="7">
                  <c:v>5.58</c:v>
                </c:pt>
                <c:pt idx="8">
                  <c:v>6</c:v>
                </c:pt>
                <c:pt idx="9">
                  <c:v>6.21</c:v>
                </c:pt>
                <c:pt idx="10">
                  <c:v>5.82</c:v>
                </c:pt>
                <c:pt idx="11">
                  <c:v>6.28</c:v>
                </c:pt>
                <c:pt idx="12">
                  <c:v>6.66</c:v>
                </c:pt>
                <c:pt idx="13">
                  <c:v>6.68</c:v>
                </c:pt>
                <c:pt idx="14">
                  <c:v>6.86</c:v>
                </c:pt>
                <c:pt idx="15">
                  <c:v>6.98</c:v>
                </c:pt>
                <c:pt idx="16">
                  <c:v>6.59</c:v>
                </c:pt>
                <c:pt idx="17">
                  <c:v>6.02</c:v>
                </c:pt>
                <c:pt idx="18">
                  <c:v>5.65</c:v>
                </c:pt>
                <c:pt idx="19">
                  <c:v>5.65</c:v>
                </c:pt>
                <c:pt idx="20">
                  <c:v>5.72</c:v>
                </c:pt>
                <c:pt idx="21">
                  <c:v>5.97</c:v>
                </c:pt>
                <c:pt idx="22">
                  <c:v>5.87</c:v>
                </c:pt>
                <c:pt idx="23">
                  <c:v>6.68</c:v>
                </c:pt>
                <c:pt idx="24">
                  <c:v>6.25</c:v>
                </c:pt>
                <c:pt idx="25">
                  <c:v>5.66</c:v>
                </c:pt>
                <c:pt idx="26">
                  <c:v>5.91</c:v>
                </c:pt>
                <c:pt idx="27">
                  <c:v>6.09</c:v>
                </c:pt>
                <c:pt idx="28">
                  <c:v>5.86</c:v>
                </c:pt>
                <c:pt idx="29">
                  <c:v>5.12</c:v>
                </c:pt>
                <c:pt idx="30">
                  <c:v>4.6500000000000004</c:v>
                </c:pt>
                <c:pt idx="31">
                  <c:v>4.28</c:v>
                </c:pt>
                <c:pt idx="32">
                  <c:v>4.55</c:v>
                </c:pt>
                <c:pt idx="33">
                  <c:v>4.8499999999999996</c:v>
                </c:pt>
                <c:pt idx="34">
                  <c:v>4.47</c:v>
                </c:pt>
                <c:pt idx="35">
                  <c:v>4.59</c:v>
                </c:pt>
                <c:pt idx="36">
                  <c:v>4.43</c:v>
                </c:pt>
                <c:pt idx="37">
                  <c:v>4.5999999999999996</c:v>
                </c:pt>
                <c:pt idx="38">
                  <c:v>4.29</c:v>
                </c:pt>
                <c:pt idx="39">
                  <c:v>4.05</c:v>
                </c:pt>
                <c:pt idx="40">
                  <c:v>3.76</c:v>
                </c:pt>
                <c:pt idx="41">
                  <c:v>3.9</c:v>
                </c:pt>
                <c:pt idx="42">
                  <c:v>3.8</c:v>
                </c:pt>
                <c:pt idx="43">
                  <c:v>3.76</c:v>
                </c:pt>
                <c:pt idx="44">
                  <c:v>3.72</c:v>
                </c:pt>
                <c:pt idx="45">
                  <c:v>3.65</c:v>
                </c:pt>
                <c:pt idx="46">
                  <c:v>3.71</c:v>
                </c:pt>
                <c:pt idx="47">
                  <c:v>3.42</c:v>
                </c:pt>
                <c:pt idx="48">
                  <c:v>3.36</c:v>
                </c:pt>
                <c:pt idx="49">
                  <c:v>3.42</c:v>
                </c:pt>
                <c:pt idx="50">
                  <c:v>3.37</c:v>
                </c:pt>
                <c:pt idx="51">
                  <c:v>3.36</c:v>
                </c:pt>
                <c:pt idx="52">
                  <c:v>3.38</c:v>
                </c:pt>
                <c:pt idx="53">
                  <c:v>3.43</c:v>
                </c:pt>
                <c:pt idx="54">
                  <c:v>3.47</c:v>
                </c:pt>
                <c:pt idx="55">
                  <c:v>3.43</c:v>
                </c:pt>
                <c:pt idx="56">
                  <c:v>3.3</c:v>
                </c:pt>
                <c:pt idx="57">
                  <c:v>3.22</c:v>
                </c:pt>
                <c:pt idx="58">
                  <c:v>3.21</c:v>
                </c:pt>
                <c:pt idx="59">
                  <c:v>3.18</c:v>
                </c:pt>
                <c:pt idx="60">
                  <c:v>3.18</c:v>
                </c:pt>
                <c:pt idx="61">
                  <c:v>3.3</c:v>
                </c:pt>
                <c:pt idx="62">
                  <c:v>3.27</c:v>
                </c:pt>
                <c:pt idx="63">
                  <c:v>3.21</c:v>
                </c:pt>
                <c:pt idx="64">
                  <c:v>3.21</c:v>
                </c:pt>
                <c:pt idx="65">
                  <c:v>3.22</c:v>
                </c:pt>
                <c:pt idx="66">
                  <c:v>3.23</c:v>
                </c:pt>
                <c:pt idx="67">
                  <c:v>3.28</c:v>
                </c:pt>
                <c:pt idx="68">
                  <c:v>3.2</c:v>
                </c:pt>
                <c:pt idx="69">
                  <c:v>3.28</c:v>
                </c:pt>
                <c:pt idx="70">
                  <c:v>3.33</c:v>
                </c:pt>
                <c:pt idx="71">
                  <c:v>3.39</c:v>
                </c:pt>
                <c:pt idx="72">
                  <c:v>3.48</c:v>
                </c:pt>
                <c:pt idx="73">
                  <c:v>3.51</c:v>
                </c:pt>
                <c:pt idx="74">
                  <c:v>4.04</c:v>
                </c:pt>
                <c:pt idx="75">
                  <c:v>4.75</c:v>
                </c:pt>
                <c:pt idx="76">
                  <c:v>4.63</c:v>
                </c:pt>
                <c:pt idx="77">
                  <c:v>4.82</c:v>
                </c:pt>
                <c:pt idx="78">
                  <c:v>4.54</c:v>
                </c:pt>
                <c:pt idx="79">
                  <c:v>4.9000000000000004</c:v>
                </c:pt>
                <c:pt idx="80">
                  <c:v>4.74</c:v>
                </c:pt>
                <c:pt idx="81">
                  <c:v>4.74</c:v>
                </c:pt>
                <c:pt idx="82">
                  <c:v>5.01</c:v>
                </c:pt>
                <c:pt idx="83">
                  <c:v>5.16</c:v>
                </c:pt>
                <c:pt idx="84">
                  <c:v>5.31</c:v>
                </c:pt>
                <c:pt idx="85">
                  <c:v>5.41</c:v>
                </c:pt>
                <c:pt idx="86">
                  <c:v>5.52</c:v>
                </c:pt>
                <c:pt idx="87">
                  <c:v>5.65</c:v>
                </c:pt>
                <c:pt idx="88">
                  <c:v>5.45</c:v>
                </c:pt>
                <c:pt idx="89">
                  <c:v>5.33</c:v>
                </c:pt>
                <c:pt idx="90">
                  <c:v>5.36</c:v>
                </c:pt>
                <c:pt idx="91">
                  <c:v>5.6</c:v>
                </c:pt>
                <c:pt idx="92">
                  <c:v>5.96</c:v>
                </c:pt>
                <c:pt idx="93">
                  <c:v>6.12</c:v>
                </c:pt>
                <c:pt idx="94">
                  <c:v>6.15</c:v>
                </c:pt>
                <c:pt idx="95">
                  <c:v>6.05</c:v>
                </c:pt>
                <c:pt idx="96">
                  <c:v>5.67</c:v>
                </c:pt>
                <c:pt idx="97">
                  <c:v>5.88</c:v>
                </c:pt>
                <c:pt idx="98">
                  <c:v>5.99</c:v>
                </c:pt>
                <c:pt idx="99">
                  <c:v>6.34</c:v>
                </c:pt>
              </c:numCache>
            </c:numRef>
          </c:val>
          <c:smooth val="0"/>
        </c:ser>
        <c:ser>
          <c:idx val="4"/>
          <c:order val="4"/>
          <c:tx>
            <c:v>Top 0.1%</c:v>
          </c:tx>
          <c:spPr>
            <a:ln w="28575" cap="rnd">
              <a:solidFill>
                <a:schemeClr val="accent5"/>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charts'!$G$5:$G$104</c:f>
              <c:numCache>
                <c:formatCode>General</c:formatCode>
                <c:ptCount val="100"/>
                <c:pt idx="0">
                  <c:v>5.86</c:v>
                </c:pt>
                <c:pt idx="1">
                  <c:v>5.87</c:v>
                </c:pt>
                <c:pt idx="2">
                  <c:v>4.8600000000000003</c:v>
                </c:pt>
                <c:pt idx="3">
                  <c:v>5.46</c:v>
                </c:pt>
                <c:pt idx="4">
                  <c:v>5.03</c:v>
                </c:pt>
                <c:pt idx="5">
                  <c:v>4.29</c:v>
                </c:pt>
                <c:pt idx="6">
                  <c:v>4.2300000000000004</c:v>
                </c:pt>
                <c:pt idx="7">
                  <c:v>3.7</c:v>
                </c:pt>
                <c:pt idx="8">
                  <c:v>3.91</c:v>
                </c:pt>
                <c:pt idx="9">
                  <c:v>4.16</c:v>
                </c:pt>
                <c:pt idx="10">
                  <c:v>3.75</c:v>
                </c:pt>
                <c:pt idx="11">
                  <c:v>4.13</c:v>
                </c:pt>
                <c:pt idx="12">
                  <c:v>4.41</c:v>
                </c:pt>
                <c:pt idx="13">
                  <c:v>4.53</c:v>
                </c:pt>
                <c:pt idx="14">
                  <c:v>4.71</c:v>
                </c:pt>
                <c:pt idx="15">
                  <c:v>4.97</c:v>
                </c:pt>
                <c:pt idx="16">
                  <c:v>4.62</c:v>
                </c:pt>
                <c:pt idx="17">
                  <c:v>4.01</c:v>
                </c:pt>
                <c:pt idx="18">
                  <c:v>3.6</c:v>
                </c:pt>
                <c:pt idx="19">
                  <c:v>3.97</c:v>
                </c:pt>
                <c:pt idx="20">
                  <c:v>4.01</c:v>
                </c:pt>
                <c:pt idx="21">
                  <c:v>3.9</c:v>
                </c:pt>
                <c:pt idx="22">
                  <c:v>3.85</c:v>
                </c:pt>
                <c:pt idx="23">
                  <c:v>4.45</c:v>
                </c:pt>
                <c:pt idx="24">
                  <c:v>4.1500000000000004</c:v>
                </c:pt>
                <c:pt idx="25">
                  <c:v>3.49</c:v>
                </c:pt>
                <c:pt idx="26">
                  <c:v>3.71</c:v>
                </c:pt>
                <c:pt idx="27">
                  <c:v>3.8</c:v>
                </c:pt>
                <c:pt idx="28">
                  <c:v>3.66</c:v>
                </c:pt>
                <c:pt idx="29">
                  <c:v>3.16</c:v>
                </c:pt>
                <c:pt idx="30">
                  <c:v>2.81</c:v>
                </c:pt>
                <c:pt idx="31">
                  <c:v>2.4</c:v>
                </c:pt>
                <c:pt idx="32">
                  <c:v>2.4700000000000002</c:v>
                </c:pt>
                <c:pt idx="33">
                  <c:v>2.52</c:v>
                </c:pt>
                <c:pt idx="34">
                  <c:v>2.33</c:v>
                </c:pt>
                <c:pt idx="35">
                  <c:v>2.48</c:v>
                </c:pt>
                <c:pt idx="36">
                  <c:v>2.38</c:v>
                </c:pt>
                <c:pt idx="37">
                  <c:v>2.7</c:v>
                </c:pt>
                <c:pt idx="38">
                  <c:v>2.25</c:v>
                </c:pt>
                <c:pt idx="39">
                  <c:v>2.0099999999999998</c:v>
                </c:pt>
                <c:pt idx="40">
                  <c:v>1.83</c:v>
                </c:pt>
                <c:pt idx="41">
                  <c:v>1.86</c:v>
                </c:pt>
                <c:pt idx="42">
                  <c:v>1.77</c:v>
                </c:pt>
                <c:pt idx="43">
                  <c:v>1.7</c:v>
                </c:pt>
                <c:pt idx="44">
                  <c:v>1.7</c:v>
                </c:pt>
                <c:pt idx="45">
                  <c:v>1.65</c:v>
                </c:pt>
                <c:pt idx="46">
                  <c:v>1.58</c:v>
                </c:pt>
                <c:pt idx="47">
                  <c:v>1.5</c:v>
                </c:pt>
                <c:pt idx="48">
                  <c:v>1.47</c:v>
                </c:pt>
                <c:pt idx="49">
                  <c:v>1.42</c:v>
                </c:pt>
                <c:pt idx="50">
                  <c:v>1.4</c:v>
                </c:pt>
                <c:pt idx="51">
                  <c:v>1.44</c:v>
                </c:pt>
                <c:pt idx="52">
                  <c:v>1.5</c:v>
                </c:pt>
                <c:pt idx="53">
                  <c:v>1.55</c:v>
                </c:pt>
                <c:pt idx="54">
                  <c:v>1.56</c:v>
                </c:pt>
                <c:pt idx="55">
                  <c:v>1.56</c:v>
                </c:pt>
                <c:pt idx="56">
                  <c:v>1.45</c:v>
                </c:pt>
                <c:pt idx="57">
                  <c:v>1.41</c:v>
                </c:pt>
                <c:pt idx="58">
                  <c:v>1.4</c:v>
                </c:pt>
                <c:pt idx="59">
                  <c:v>1.4</c:v>
                </c:pt>
                <c:pt idx="60">
                  <c:v>1.39</c:v>
                </c:pt>
                <c:pt idx="61">
                  <c:v>1.54</c:v>
                </c:pt>
                <c:pt idx="62">
                  <c:v>1.48</c:v>
                </c:pt>
                <c:pt idx="63">
                  <c:v>1.46</c:v>
                </c:pt>
                <c:pt idx="64">
                  <c:v>1.48</c:v>
                </c:pt>
                <c:pt idx="65">
                  <c:v>1.5</c:v>
                </c:pt>
                <c:pt idx="66">
                  <c:v>1.54</c:v>
                </c:pt>
                <c:pt idx="67">
                  <c:v>1.58</c:v>
                </c:pt>
                <c:pt idx="68">
                  <c:v>1.57</c:v>
                </c:pt>
                <c:pt idx="69">
                  <c:v>1.68</c:v>
                </c:pt>
                <c:pt idx="70">
                  <c:v>1.74</c:v>
                </c:pt>
                <c:pt idx="71">
                  <c:v>1.85</c:v>
                </c:pt>
                <c:pt idx="72">
                  <c:v>1.94</c:v>
                </c:pt>
                <c:pt idx="73">
                  <c:v>1.87</c:v>
                </c:pt>
                <c:pt idx="74">
                  <c:v>2.4300000000000002</c:v>
                </c:pt>
                <c:pt idx="75">
                  <c:v>3.22</c:v>
                </c:pt>
                <c:pt idx="76">
                  <c:v>3</c:v>
                </c:pt>
                <c:pt idx="77">
                  <c:v>3.07</c:v>
                </c:pt>
                <c:pt idx="78">
                  <c:v>2.75</c:v>
                </c:pt>
                <c:pt idx="79">
                  <c:v>3.2</c:v>
                </c:pt>
                <c:pt idx="80">
                  <c:v>2.98</c:v>
                </c:pt>
                <c:pt idx="81">
                  <c:v>2.97</c:v>
                </c:pt>
                <c:pt idx="82">
                  <c:v>3.16</c:v>
                </c:pt>
                <c:pt idx="83">
                  <c:v>3.36</c:v>
                </c:pt>
                <c:pt idx="84">
                  <c:v>3.61</c:v>
                </c:pt>
                <c:pt idx="85">
                  <c:v>3.79</c:v>
                </c:pt>
                <c:pt idx="86">
                  <c:v>4.01</c:v>
                </c:pt>
                <c:pt idx="87">
                  <c:v>4.29</c:v>
                </c:pt>
                <c:pt idx="88">
                  <c:v>3.86</c:v>
                </c:pt>
                <c:pt idx="89">
                  <c:v>3.63</c:v>
                </c:pt>
                <c:pt idx="90">
                  <c:v>3.67</c:v>
                </c:pt>
                <c:pt idx="91">
                  <c:v>4.04</c:v>
                </c:pt>
                <c:pt idx="92">
                  <c:v>4.47</c:v>
                </c:pt>
                <c:pt idx="93">
                  <c:v>4.5999999999999996</c:v>
                </c:pt>
                <c:pt idx="94">
                  <c:v>4.63</c:v>
                </c:pt>
                <c:pt idx="95">
                  <c:v>4.4400000000000004</c:v>
                </c:pt>
                <c:pt idx="96">
                  <c:v>3.97</c:v>
                </c:pt>
                <c:pt idx="97">
                  <c:v>4.21</c:v>
                </c:pt>
                <c:pt idx="98">
                  <c:v>4.22</c:v>
                </c:pt>
                <c:pt idx="99">
                  <c:v>4.74</c:v>
                </c:pt>
              </c:numCache>
            </c:numRef>
          </c:val>
          <c:smooth val="0"/>
        </c:ser>
        <c:ser>
          <c:idx val="5"/>
          <c:order val="5"/>
          <c:tx>
            <c:v>Top 0.01%</c:v>
          </c:tx>
          <c:spPr>
            <a:ln w="28575" cap="rnd">
              <a:solidFill>
                <a:schemeClr val="accent6"/>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charts'!$H$5:$H$104</c:f>
              <c:numCache>
                <c:formatCode>General</c:formatCode>
                <c:ptCount val="100"/>
              </c:numCache>
            </c:numRef>
          </c:val>
          <c:smooth val="0"/>
        </c:ser>
        <c:dLbls>
          <c:showLegendKey val="0"/>
          <c:showVal val="0"/>
          <c:showCatName val="0"/>
          <c:showSerName val="0"/>
          <c:showPercent val="0"/>
          <c:showBubbleSize val="0"/>
        </c:dLbls>
        <c:marker val="1"/>
        <c:smooth val="0"/>
        <c:axId val="174541056"/>
        <c:axId val="174555136"/>
        <c:extLst>
          <c:ext xmlns:c15="http://schemas.microsoft.com/office/drawing/2012/chart" uri="{02D57815-91ED-43cb-92C2-25804820EDAC}">
            <c15:filteredLineSeries>
              <c15:ser>
                <c:idx val="6"/>
                <c:order val="6"/>
                <c:spPr>
                  <a:ln w="28575" cap="rnd">
                    <a:solidFill>
                      <a:schemeClr val="accent1">
                        <a:lumMod val="60000"/>
                      </a:schemeClr>
                    </a:solidFill>
                    <a:round/>
                  </a:ln>
                  <a:effectLst/>
                </c:spPr>
                <c:marker>
                  <c:symbol val="none"/>
                </c:marker>
                <c:cat>
                  <c:numRef>
                    <c:extLst>
                      <c:ex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c:ext uri="{02D57815-91ED-43cb-92C2-25804820EDAC}">
                        <c15:formulaRef>
                          <c15:sqref>'Data for charts'!$G$5:$G$104</c15:sqref>
                        </c15:formulaRef>
                      </c:ext>
                    </c:extLst>
                    <c:numCache>
                      <c:formatCode>General</c:formatCode>
                      <c:ptCount val="100"/>
                      <c:pt idx="0">
                        <c:v>5.86</c:v>
                      </c:pt>
                      <c:pt idx="1">
                        <c:v>5.87</c:v>
                      </c:pt>
                      <c:pt idx="2">
                        <c:v>4.8600000000000003</c:v>
                      </c:pt>
                      <c:pt idx="3">
                        <c:v>5.46</c:v>
                      </c:pt>
                      <c:pt idx="4">
                        <c:v>5.03</c:v>
                      </c:pt>
                      <c:pt idx="5">
                        <c:v>4.29</c:v>
                      </c:pt>
                      <c:pt idx="6">
                        <c:v>4.2300000000000004</c:v>
                      </c:pt>
                      <c:pt idx="7">
                        <c:v>3.7</c:v>
                      </c:pt>
                      <c:pt idx="8">
                        <c:v>3.91</c:v>
                      </c:pt>
                      <c:pt idx="9">
                        <c:v>4.16</c:v>
                      </c:pt>
                      <c:pt idx="10">
                        <c:v>3.75</c:v>
                      </c:pt>
                      <c:pt idx="11">
                        <c:v>4.13</c:v>
                      </c:pt>
                      <c:pt idx="12">
                        <c:v>4.41</c:v>
                      </c:pt>
                      <c:pt idx="13">
                        <c:v>4.53</c:v>
                      </c:pt>
                      <c:pt idx="14">
                        <c:v>4.71</c:v>
                      </c:pt>
                      <c:pt idx="15">
                        <c:v>4.97</c:v>
                      </c:pt>
                      <c:pt idx="16">
                        <c:v>4.62</c:v>
                      </c:pt>
                      <c:pt idx="17">
                        <c:v>4.01</c:v>
                      </c:pt>
                      <c:pt idx="18">
                        <c:v>3.6</c:v>
                      </c:pt>
                      <c:pt idx="19">
                        <c:v>3.97</c:v>
                      </c:pt>
                      <c:pt idx="20">
                        <c:v>4.01</c:v>
                      </c:pt>
                      <c:pt idx="21">
                        <c:v>3.9</c:v>
                      </c:pt>
                      <c:pt idx="22">
                        <c:v>3.85</c:v>
                      </c:pt>
                      <c:pt idx="23">
                        <c:v>4.45</c:v>
                      </c:pt>
                      <c:pt idx="24">
                        <c:v>4.1500000000000004</c:v>
                      </c:pt>
                      <c:pt idx="25">
                        <c:v>3.49</c:v>
                      </c:pt>
                      <c:pt idx="26">
                        <c:v>3.71</c:v>
                      </c:pt>
                      <c:pt idx="27">
                        <c:v>3.8</c:v>
                      </c:pt>
                      <c:pt idx="28">
                        <c:v>3.66</c:v>
                      </c:pt>
                      <c:pt idx="29">
                        <c:v>3.16</c:v>
                      </c:pt>
                      <c:pt idx="30">
                        <c:v>2.81</c:v>
                      </c:pt>
                      <c:pt idx="31">
                        <c:v>2.4</c:v>
                      </c:pt>
                      <c:pt idx="32">
                        <c:v>2.4700000000000002</c:v>
                      </c:pt>
                      <c:pt idx="33">
                        <c:v>2.52</c:v>
                      </c:pt>
                      <c:pt idx="34">
                        <c:v>2.33</c:v>
                      </c:pt>
                      <c:pt idx="35">
                        <c:v>2.48</c:v>
                      </c:pt>
                      <c:pt idx="36">
                        <c:v>2.38</c:v>
                      </c:pt>
                      <c:pt idx="37">
                        <c:v>2.7</c:v>
                      </c:pt>
                      <c:pt idx="38">
                        <c:v>2.25</c:v>
                      </c:pt>
                      <c:pt idx="39">
                        <c:v>2.0099999999999998</c:v>
                      </c:pt>
                      <c:pt idx="40">
                        <c:v>1.83</c:v>
                      </c:pt>
                      <c:pt idx="41">
                        <c:v>1.86</c:v>
                      </c:pt>
                      <c:pt idx="42">
                        <c:v>1.77</c:v>
                      </c:pt>
                      <c:pt idx="43">
                        <c:v>1.7</c:v>
                      </c:pt>
                      <c:pt idx="44">
                        <c:v>1.7</c:v>
                      </c:pt>
                      <c:pt idx="45">
                        <c:v>1.65</c:v>
                      </c:pt>
                      <c:pt idx="46">
                        <c:v>1.58</c:v>
                      </c:pt>
                      <c:pt idx="47">
                        <c:v>1.5</c:v>
                      </c:pt>
                      <c:pt idx="48">
                        <c:v>1.47</c:v>
                      </c:pt>
                      <c:pt idx="49">
                        <c:v>1.42</c:v>
                      </c:pt>
                      <c:pt idx="50">
                        <c:v>1.4</c:v>
                      </c:pt>
                      <c:pt idx="51">
                        <c:v>1.44</c:v>
                      </c:pt>
                      <c:pt idx="52">
                        <c:v>1.5</c:v>
                      </c:pt>
                      <c:pt idx="53">
                        <c:v>1.55</c:v>
                      </c:pt>
                      <c:pt idx="54">
                        <c:v>1.56</c:v>
                      </c:pt>
                      <c:pt idx="55">
                        <c:v>1.56</c:v>
                      </c:pt>
                      <c:pt idx="56">
                        <c:v>1.45</c:v>
                      </c:pt>
                      <c:pt idx="57">
                        <c:v>1.41</c:v>
                      </c:pt>
                      <c:pt idx="58">
                        <c:v>1.4</c:v>
                      </c:pt>
                      <c:pt idx="59">
                        <c:v>1.4</c:v>
                      </c:pt>
                      <c:pt idx="60">
                        <c:v>1.39</c:v>
                      </c:pt>
                      <c:pt idx="61">
                        <c:v>1.54</c:v>
                      </c:pt>
                      <c:pt idx="62">
                        <c:v>1.48</c:v>
                      </c:pt>
                      <c:pt idx="63">
                        <c:v>1.46</c:v>
                      </c:pt>
                      <c:pt idx="64">
                        <c:v>1.48</c:v>
                      </c:pt>
                      <c:pt idx="65">
                        <c:v>1.5</c:v>
                      </c:pt>
                      <c:pt idx="66">
                        <c:v>1.54</c:v>
                      </c:pt>
                      <c:pt idx="67">
                        <c:v>1.58</c:v>
                      </c:pt>
                      <c:pt idx="68">
                        <c:v>1.57</c:v>
                      </c:pt>
                      <c:pt idx="69">
                        <c:v>1.68</c:v>
                      </c:pt>
                      <c:pt idx="70">
                        <c:v>1.74</c:v>
                      </c:pt>
                      <c:pt idx="71">
                        <c:v>1.85</c:v>
                      </c:pt>
                      <c:pt idx="72">
                        <c:v>1.94</c:v>
                      </c:pt>
                      <c:pt idx="73">
                        <c:v>1.87</c:v>
                      </c:pt>
                      <c:pt idx="74">
                        <c:v>2.4300000000000002</c:v>
                      </c:pt>
                      <c:pt idx="75">
                        <c:v>3.22</c:v>
                      </c:pt>
                      <c:pt idx="76">
                        <c:v>3</c:v>
                      </c:pt>
                      <c:pt idx="77">
                        <c:v>3.07</c:v>
                      </c:pt>
                      <c:pt idx="78">
                        <c:v>2.75</c:v>
                      </c:pt>
                      <c:pt idx="79">
                        <c:v>3.2</c:v>
                      </c:pt>
                      <c:pt idx="80">
                        <c:v>2.98</c:v>
                      </c:pt>
                      <c:pt idx="81">
                        <c:v>2.97</c:v>
                      </c:pt>
                      <c:pt idx="82">
                        <c:v>3.16</c:v>
                      </c:pt>
                      <c:pt idx="83">
                        <c:v>3.36</c:v>
                      </c:pt>
                      <c:pt idx="84">
                        <c:v>3.61</c:v>
                      </c:pt>
                      <c:pt idx="85">
                        <c:v>3.79</c:v>
                      </c:pt>
                      <c:pt idx="86">
                        <c:v>4.01</c:v>
                      </c:pt>
                      <c:pt idx="87">
                        <c:v>4.29</c:v>
                      </c:pt>
                      <c:pt idx="88">
                        <c:v>3.86</c:v>
                      </c:pt>
                      <c:pt idx="89">
                        <c:v>3.63</c:v>
                      </c:pt>
                      <c:pt idx="90">
                        <c:v>3.67</c:v>
                      </c:pt>
                      <c:pt idx="91">
                        <c:v>4.04</c:v>
                      </c:pt>
                      <c:pt idx="92">
                        <c:v>4.47</c:v>
                      </c:pt>
                      <c:pt idx="93">
                        <c:v>4.5999999999999996</c:v>
                      </c:pt>
                      <c:pt idx="94">
                        <c:v>4.63</c:v>
                      </c:pt>
                      <c:pt idx="95">
                        <c:v>4.4400000000000004</c:v>
                      </c:pt>
                      <c:pt idx="96">
                        <c:v>3.97</c:v>
                      </c:pt>
                      <c:pt idx="97">
                        <c:v>4.21</c:v>
                      </c:pt>
                      <c:pt idx="98">
                        <c:v>4.22</c:v>
                      </c:pt>
                      <c:pt idx="99">
                        <c:v>4.74</c:v>
                      </c:pt>
                    </c:numCache>
                  </c:numRef>
                </c:val>
                <c:smooth val="0"/>
              </c15:ser>
            </c15:filteredLineSeries>
            <c15:filteredLineSeries>
              <c15:ser>
                <c:idx val="7"/>
                <c:order val="7"/>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xmlns:c15="http://schemas.microsoft.com/office/drawing/2012/chart">
                      <c:ext xmlns:c15="http://schemas.microsoft.com/office/drawing/2012/chart" uri="{02D57815-91ED-43cb-92C2-25804820EDAC}">
                        <c15:formulaRef>
                          <c15:sqref>'Data for charts'!$H$5:$H$104</c15:sqref>
                        </c15:formulaRef>
                      </c:ext>
                    </c:extLst>
                    <c:numCache>
                      <c:formatCode>General</c:formatCode>
                      <c:ptCount val="100"/>
                    </c:numCache>
                  </c:numRef>
                </c:val>
                <c:smooth val="0"/>
              </c15:ser>
            </c15:filteredLineSeries>
          </c:ext>
        </c:extLst>
      </c:lineChart>
      <c:catAx>
        <c:axId val="17454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4555136"/>
        <c:crosses val="autoZero"/>
        <c:auto val="1"/>
        <c:lblAlgn val="ctr"/>
        <c:lblOffset val="100"/>
        <c:noMultiLvlLbl val="0"/>
      </c:catAx>
      <c:valAx>
        <c:axId val="174555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541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aseline="0"/>
              <a:t>Shares of total income received by wealthy groups % of total income USA</a:t>
            </a:r>
          </a:p>
        </c:rich>
      </c:tx>
      <c:layout>
        <c:manualLayout>
          <c:xMode val="edge"/>
          <c:yMode val="edge"/>
          <c:x val="0.10105525149104412"/>
          <c:y val="1.1993169295175802E-2"/>
        </c:manualLayout>
      </c:layout>
      <c:overlay val="0"/>
      <c:spPr>
        <a:noFill/>
        <a:ln>
          <a:noFill/>
        </a:ln>
        <a:effectLst/>
      </c:spPr>
    </c:title>
    <c:autoTitleDeleted val="0"/>
    <c:plotArea>
      <c:layout/>
      <c:lineChart>
        <c:grouping val="standard"/>
        <c:varyColors val="0"/>
        <c:ser>
          <c:idx val="0"/>
          <c:order val="0"/>
          <c:tx>
            <c:v>100 to 50</c:v>
          </c:tx>
          <c:spPr>
            <a:ln w="28575" cap="rnd">
              <a:solidFill>
                <a:schemeClr val="tx1"/>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charts'!$C$5:$C$104</c:f>
              <c:numCache>
                <c:formatCode>General</c:formatCode>
                <c:ptCount val="100"/>
                <c:pt idx="4">
                  <c:v>9.9499999999999993</c:v>
                </c:pt>
                <c:pt idx="5">
                  <c:v>10.61</c:v>
                </c:pt>
                <c:pt idx="6">
                  <c:v>10.17</c:v>
                </c:pt>
                <c:pt idx="7">
                  <c:v>10.63</c:v>
                </c:pt>
                <c:pt idx="8">
                  <c:v>12.4</c:v>
                </c:pt>
                <c:pt idx="9">
                  <c:v>11.9</c:v>
                </c:pt>
                <c:pt idx="10">
                  <c:v>11.64</c:v>
                </c:pt>
                <c:pt idx="11">
                  <c:v>12.34</c:v>
                </c:pt>
                <c:pt idx="12">
                  <c:v>11.7</c:v>
                </c:pt>
                <c:pt idx="13">
                  <c:v>11.32</c:v>
                </c:pt>
                <c:pt idx="14">
                  <c:v>11.23</c:v>
                </c:pt>
                <c:pt idx="15">
                  <c:v>11.32</c:v>
                </c:pt>
                <c:pt idx="16">
                  <c:v>10.71</c:v>
                </c:pt>
                <c:pt idx="17">
                  <c:v>11.89</c:v>
                </c:pt>
                <c:pt idx="18">
                  <c:v>13.39</c:v>
                </c:pt>
                <c:pt idx="19">
                  <c:v>13.71</c:v>
                </c:pt>
                <c:pt idx="20">
                  <c:v>12.54</c:v>
                </c:pt>
                <c:pt idx="21">
                  <c:v>12.16</c:v>
                </c:pt>
                <c:pt idx="22">
                  <c:v>12.4</c:v>
                </c:pt>
                <c:pt idx="23">
                  <c:v>12.12</c:v>
                </c:pt>
                <c:pt idx="24">
                  <c:v>11.97</c:v>
                </c:pt>
                <c:pt idx="25">
                  <c:v>12.82</c:v>
                </c:pt>
                <c:pt idx="26">
                  <c:v>13.28</c:v>
                </c:pt>
                <c:pt idx="27">
                  <c:v>13.14</c:v>
                </c:pt>
                <c:pt idx="28">
                  <c:v>12</c:v>
                </c:pt>
                <c:pt idx="29">
                  <c:v>10.39</c:v>
                </c:pt>
                <c:pt idx="30">
                  <c:v>9.65</c:v>
                </c:pt>
                <c:pt idx="31">
                  <c:v>9.7899999999999991</c:v>
                </c:pt>
                <c:pt idx="32">
                  <c:v>9.74</c:v>
                </c:pt>
                <c:pt idx="33">
                  <c:v>9.9600000000000009</c:v>
                </c:pt>
                <c:pt idx="34">
                  <c:v>9.7200000000000006</c:v>
                </c:pt>
                <c:pt idx="35">
                  <c:v>10.02</c:v>
                </c:pt>
                <c:pt idx="36">
                  <c:v>10.3</c:v>
                </c:pt>
                <c:pt idx="37">
                  <c:v>10</c:v>
                </c:pt>
                <c:pt idx="38">
                  <c:v>10.15</c:v>
                </c:pt>
                <c:pt idx="39">
                  <c:v>10.23</c:v>
                </c:pt>
                <c:pt idx="40">
                  <c:v>10.37</c:v>
                </c:pt>
                <c:pt idx="41">
                  <c:v>10.56</c:v>
                </c:pt>
                <c:pt idx="42">
                  <c:v>10.39</c:v>
                </c:pt>
                <c:pt idx="43">
                  <c:v>10.46</c:v>
                </c:pt>
                <c:pt idx="44">
                  <c:v>10.52</c:v>
                </c:pt>
                <c:pt idx="45">
                  <c:v>10.85</c:v>
                </c:pt>
                <c:pt idx="46">
                  <c:v>11.01</c:v>
                </c:pt>
                <c:pt idx="47">
                  <c:v>11.15</c:v>
                </c:pt>
                <c:pt idx="48">
                  <c:v>10.99</c:v>
                </c:pt>
                <c:pt idx="49">
                  <c:v>11.1</c:v>
                </c:pt>
                <c:pt idx="50">
                  <c:v>11.11</c:v>
                </c:pt>
                <c:pt idx="51">
                  <c:v>11.02</c:v>
                </c:pt>
                <c:pt idx="52">
                  <c:v>10.82</c:v>
                </c:pt>
                <c:pt idx="53">
                  <c:v>10.99</c:v>
                </c:pt>
                <c:pt idx="54">
                  <c:v>10.97</c:v>
                </c:pt>
                <c:pt idx="55">
                  <c:v>11.01</c:v>
                </c:pt>
                <c:pt idx="56">
                  <c:v>11.14</c:v>
                </c:pt>
                <c:pt idx="57">
                  <c:v>11.13</c:v>
                </c:pt>
                <c:pt idx="58">
                  <c:v>11.26</c:v>
                </c:pt>
                <c:pt idx="59">
                  <c:v>11.25</c:v>
                </c:pt>
                <c:pt idx="60">
                  <c:v>11.28</c:v>
                </c:pt>
                <c:pt idx="61">
                  <c:v>11.32</c:v>
                </c:pt>
                <c:pt idx="62">
                  <c:v>11.6</c:v>
                </c:pt>
                <c:pt idx="63">
                  <c:v>11.57</c:v>
                </c:pt>
                <c:pt idx="64">
                  <c:v>11.6</c:v>
                </c:pt>
                <c:pt idx="65">
                  <c:v>11.58</c:v>
                </c:pt>
                <c:pt idx="66">
                  <c:v>11.52</c:v>
                </c:pt>
                <c:pt idx="67">
                  <c:v>11.7</c:v>
                </c:pt>
                <c:pt idx="68">
                  <c:v>11.75</c:v>
                </c:pt>
                <c:pt idx="69">
                  <c:v>11.82</c:v>
                </c:pt>
                <c:pt idx="70">
                  <c:v>11.91</c:v>
                </c:pt>
                <c:pt idx="71">
                  <c:v>11.85</c:v>
                </c:pt>
                <c:pt idx="72">
                  <c:v>11.87</c:v>
                </c:pt>
                <c:pt idx="73">
                  <c:v>11.98</c:v>
                </c:pt>
                <c:pt idx="74">
                  <c:v>11.99</c:v>
                </c:pt>
                <c:pt idx="75">
                  <c:v>11.68</c:v>
                </c:pt>
                <c:pt idx="76">
                  <c:v>11.81</c:v>
                </c:pt>
                <c:pt idx="77">
                  <c:v>11.78</c:v>
                </c:pt>
                <c:pt idx="78">
                  <c:v>11.95</c:v>
                </c:pt>
                <c:pt idx="79">
                  <c:v>11.94</c:v>
                </c:pt>
                <c:pt idx="80">
                  <c:v>12.07</c:v>
                </c:pt>
                <c:pt idx="81">
                  <c:v>12.09</c:v>
                </c:pt>
                <c:pt idx="82">
                  <c:v>12.08</c:v>
                </c:pt>
                <c:pt idx="83">
                  <c:v>12</c:v>
                </c:pt>
                <c:pt idx="84">
                  <c:v>11.88</c:v>
                </c:pt>
                <c:pt idx="85">
                  <c:v>11.76</c:v>
                </c:pt>
                <c:pt idx="86">
                  <c:v>11.7</c:v>
                </c:pt>
                <c:pt idx="87">
                  <c:v>11.6</c:v>
                </c:pt>
                <c:pt idx="88">
                  <c:v>11.83</c:v>
                </c:pt>
                <c:pt idx="89">
                  <c:v>12</c:v>
                </c:pt>
                <c:pt idx="90">
                  <c:v>12.11</c:v>
                </c:pt>
                <c:pt idx="91">
                  <c:v>11.94</c:v>
                </c:pt>
                <c:pt idx="92">
                  <c:v>11.82</c:v>
                </c:pt>
                <c:pt idx="93">
                  <c:v>11.91</c:v>
                </c:pt>
                <c:pt idx="94">
                  <c:v>11.82</c:v>
                </c:pt>
                <c:pt idx="95">
                  <c:v>12.19</c:v>
                </c:pt>
                <c:pt idx="96">
                  <c:v>12.66</c:v>
                </c:pt>
                <c:pt idx="97">
                  <c:v>12.62</c:v>
                </c:pt>
                <c:pt idx="98">
                  <c:v>12.65</c:v>
                </c:pt>
                <c:pt idx="99">
                  <c:v>12.4</c:v>
                </c:pt>
              </c:numCache>
            </c:numRef>
          </c:val>
          <c:smooth val="0"/>
        </c:ser>
        <c:ser>
          <c:idx val="1"/>
          <c:order val="1"/>
          <c:tx>
            <c:v>50 to 10</c:v>
          </c:tx>
          <c:spPr>
            <a:ln w="28575" cap="rnd">
              <a:solidFill>
                <a:schemeClr val="accent2"/>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charts'!$D$5:$D$104</c:f>
              <c:numCache>
                <c:formatCode>General</c:formatCode>
                <c:ptCount val="100"/>
                <c:pt idx="4">
                  <c:v>12.74</c:v>
                </c:pt>
                <c:pt idx="5">
                  <c:v>13.41</c:v>
                </c:pt>
                <c:pt idx="6">
                  <c:v>13.44</c:v>
                </c:pt>
                <c:pt idx="7">
                  <c:v>13.01</c:v>
                </c:pt>
                <c:pt idx="8">
                  <c:v>14.98</c:v>
                </c:pt>
                <c:pt idx="9">
                  <c:v>14.76</c:v>
                </c:pt>
                <c:pt idx="10">
                  <c:v>13.96</c:v>
                </c:pt>
                <c:pt idx="11">
                  <c:v>14.61</c:v>
                </c:pt>
                <c:pt idx="12">
                  <c:v>14.86</c:v>
                </c:pt>
                <c:pt idx="13">
                  <c:v>14.74</c:v>
                </c:pt>
                <c:pt idx="14">
                  <c:v>14.75</c:v>
                </c:pt>
                <c:pt idx="15">
                  <c:v>15.17</c:v>
                </c:pt>
                <c:pt idx="16">
                  <c:v>14.63</c:v>
                </c:pt>
                <c:pt idx="17">
                  <c:v>14.76</c:v>
                </c:pt>
                <c:pt idx="18">
                  <c:v>15.74</c:v>
                </c:pt>
                <c:pt idx="19">
                  <c:v>17.11</c:v>
                </c:pt>
                <c:pt idx="20">
                  <c:v>16.72</c:v>
                </c:pt>
                <c:pt idx="21">
                  <c:v>17.13</c:v>
                </c:pt>
                <c:pt idx="22">
                  <c:v>15.36</c:v>
                </c:pt>
                <c:pt idx="23">
                  <c:v>15.02</c:v>
                </c:pt>
                <c:pt idx="24">
                  <c:v>14.93</c:v>
                </c:pt>
                <c:pt idx="25">
                  <c:v>15.45</c:v>
                </c:pt>
                <c:pt idx="26">
                  <c:v>15.89</c:v>
                </c:pt>
                <c:pt idx="27">
                  <c:v>15.55</c:v>
                </c:pt>
                <c:pt idx="28">
                  <c:v>14.01</c:v>
                </c:pt>
                <c:pt idx="29">
                  <c:v>12.2</c:v>
                </c:pt>
                <c:pt idx="30">
                  <c:v>11.54</c:v>
                </c:pt>
                <c:pt idx="31">
                  <c:v>11.22</c:v>
                </c:pt>
                <c:pt idx="32">
                  <c:v>11.83</c:v>
                </c:pt>
                <c:pt idx="33">
                  <c:v>12.9</c:v>
                </c:pt>
                <c:pt idx="34">
                  <c:v>12.35</c:v>
                </c:pt>
                <c:pt idx="35">
                  <c:v>12.43</c:v>
                </c:pt>
                <c:pt idx="36">
                  <c:v>12.52</c:v>
                </c:pt>
                <c:pt idx="37">
                  <c:v>12.51</c:v>
                </c:pt>
                <c:pt idx="38">
                  <c:v>12.15</c:v>
                </c:pt>
                <c:pt idx="39">
                  <c:v>12.09</c:v>
                </c:pt>
                <c:pt idx="40">
                  <c:v>11.93</c:v>
                </c:pt>
                <c:pt idx="41">
                  <c:v>12.17</c:v>
                </c:pt>
                <c:pt idx="42">
                  <c:v>12.2</c:v>
                </c:pt>
                <c:pt idx="43">
                  <c:v>12.26</c:v>
                </c:pt>
                <c:pt idx="44">
                  <c:v>12.19</c:v>
                </c:pt>
                <c:pt idx="45">
                  <c:v>12.43</c:v>
                </c:pt>
                <c:pt idx="46">
                  <c:v>12.28</c:v>
                </c:pt>
                <c:pt idx="47">
                  <c:v>12.15</c:v>
                </c:pt>
                <c:pt idx="48">
                  <c:v>12.57</c:v>
                </c:pt>
                <c:pt idx="49">
                  <c:v>12.67</c:v>
                </c:pt>
                <c:pt idx="50">
                  <c:v>12.73</c:v>
                </c:pt>
                <c:pt idx="51">
                  <c:v>12.6</c:v>
                </c:pt>
                <c:pt idx="52">
                  <c:v>12.63</c:v>
                </c:pt>
                <c:pt idx="53">
                  <c:v>12.62</c:v>
                </c:pt>
                <c:pt idx="54">
                  <c:v>12.65</c:v>
                </c:pt>
                <c:pt idx="55">
                  <c:v>12.62</c:v>
                </c:pt>
                <c:pt idx="56">
                  <c:v>12.66</c:v>
                </c:pt>
                <c:pt idx="57">
                  <c:v>12.58</c:v>
                </c:pt>
                <c:pt idx="58">
                  <c:v>12.71</c:v>
                </c:pt>
                <c:pt idx="59">
                  <c:v>12.62</c:v>
                </c:pt>
                <c:pt idx="60">
                  <c:v>12.83</c:v>
                </c:pt>
                <c:pt idx="61">
                  <c:v>12.91</c:v>
                </c:pt>
                <c:pt idx="62">
                  <c:v>13.02</c:v>
                </c:pt>
                <c:pt idx="63">
                  <c:v>12.96</c:v>
                </c:pt>
                <c:pt idx="64">
                  <c:v>12.93</c:v>
                </c:pt>
                <c:pt idx="65">
                  <c:v>12.91</c:v>
                </c:pt>
                <c:pt idx="66">
                  <c:v>12.8</c:v>
                </c:pt>
                <c:pt idx="67">
                  <c:v>12.99</c:v>
                </c:pt>
                <c:pt idx="68">
                  <c:v>12.94</c:v>
                </c:pt>
                <c:pt idx="69">
                  <c:v>13.01</c:v>
                </c:pt>
                <c:pt idx="70">
                  <c:v>13.19</c:v>
                </c:pt>
                <c:pt idx="71">
                  <c:v>13.21</c:v>
                </c:pt>
                <c:pt idx="72">
                  <c:v>13.28</c:v>
                </c:pt>
                <c:pt idx="73">
                  <c:v>13.46</c:v>
                </c:pt>
                <c:pt idx="74">
                  <c:v>13.74</c:v>
                </c:pt>
                <c:pt idx="75">
                  <c:v>13.78</c:v>
                </c:pt>
                <c:pt idx="76">
                  <c:v>14.05</c:v>
                </c:pt>
                <c:pt idx="77">
                  <c:v>14.07</c:v>
                </c:pt>
                <c:pt idx="78">
                  <c:v>14.26</c:v>
                </c:pt>
                <c:pt idx="79">
                  <c:v>14.4</c:v>
                </c:pt>
                <c:pt idx="80">
                  <c:v>14.59</c:v>
                </c:pt>
                <c:pt idx="81">
                  <c:v>14.65</c:v>
                </c:pt>
                <c:pt idx="82">
                  <c:v>14.93</c:v>
                </c:pt>
                <c:pt idx="83">
                  <c:v>15.05</c:v>
                </c:pt>
                <c:pt idx="84">
                  <c:v>15.08</c:v>
                </c:pt>
                <c:pt idx="85">
                  <c:v>15.07</c:v>
                </c:pt>
                <c:pt idx="86">
                  <c:v>15.1</c:v>
                </c:pt>
                <c:pt idx="87">
                  <c:v>15.02</c:v>
                </c:pt>
                <c:pt idx="88">
                  <c:v>15.03</c:v>
                </c:pt>
                <c:pt idx="89">
                  <c:v>15.37</c:v>
                </c:pt>
                <c:pt idx="90">
                  <c:v>15.44</c:v>
                </c:pt>
                <c:pt idx="91">
                  <c:v>15.37</c:v>
                </c:pt>
                <c:pt idx="92">
                  <c:v>15.44</c:v>
                </c:pt>
                <c:pt idx="93">
                  <c:v>15.53</c:v>
                </c:pt>
                <c:pt idx="94">
                  <c:v>15.52</c:v>
                </c:pt>
                <c:pt idx="95">
                  <c:v>15.89</c:v>
                </c:pt>
                <c:pt idx="96">
                  <c:v>16.13</c:v>
                </c:pt>
                <c:pt idx="97">
                  <c:v>16.28</c:v>
                </c:pt>
                <c:pt idx="98">
                  <c:v>16.510000000000002</c:v>
                </c:pt>
                <c:pt idx="99">
                  <c:v>16.420000000000002</c:v>
                </c:pt>
              </c:numCache>
            </c:numRef>
          </c:val>
          <c:smooth val="0"/>
        </c:ser>
        <c:ser>
          <c:idx val="2"/>
          <c:order val="2"/>
          <c:tx>
            <c:v>10 to 5</c:v>
          </c:tx>
          <c:spPr>
            <a:ln w="28575" cap="rnd">
              <a:solidFill>
                <a:schemeClr val="accent3"/>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charts'!$E$5:$E$104</c:f>
              <c:numCache>
                <c:formatCode>General</c:formatCode>
                <c:ptCount val="100"/>
                <c:pt idx="0">
                  <c:v>3.23</c:v>
                </c:pt>
                <c:pt idx="1">
                  <c:v>3.08</c:v>
                </c:pt>
                <c:pt idx="2">
                  <c:v>3</c:v>
                </c:pt>
                <c:pt idx="3">
                  <c:v>2.97</c:v>
                </c:pt>
                <c:pt idx="4">
                  <c:v>3.37</c:v>
                </c:pt>
                <c:pt idx="5">
                  <c:v>3.5</c:v>
                </c:pt>
                <c:pt idx="6">
                  <c:v>3.63</c:v>
                </c:pt>
                <c:pt idx="7">
                  <c:v>3.51</c:v>
                </c:pt>
                <c:pt idx="8">
                  <c:v>3.87</c:v>
                </c:pt>
                <c:pt idx="9">
                  <c:v>3.92</c:v>
                </c:pt>
                <c:pt idx="10">
                  <c:v>3.67</c:v>
                </c:pt>
                <c:pt idx="11">
                  <c:v>3.9</c:v>
                </c:pt>
                <c:pt idx="12">
                  <c:v>4.1900000000000004</c:v>
                </c:pt>
                <c:pt idx="13">
                  <c:v>4.26</c:v>
                </c:pt>
                <c:pt idx="14">
                  <c:v>4.3499999999999996</c:v>
                </c:pt>
                <c:pt idx="15">
                  <c:v>4.42</c:v>
                </c:pt>
                <c:pt idx="16">
                  <c:v>4.2</c:v>
                </c:pt>
                <c:pt idx="17">
                  <c:v>4.01</c:v>
                </c:pt>
                <c:pt idx="18">
                  <c:v>3.95</c:v>
                </c:pt>
                <c:pt idx="19">
                  <c:v>3.93</c:v>
                </c:pt>
                <c:pt idx="20">
                  <c:v>3.99</c:v>
                </c:pt>
                <c:pt idx="21">
                  <c:v>4.07</c:v>
                </c:pt>
                <c:pt idx="22">
                  <c:v>3.96</c:v>
                </c:pt>
                <c:pt idx="23">
                  <c:v>4.2699999999999996</c:v>
                </c:pt>
                <c:pt idx="24">
                  <c:v>4.04</c:v>
                </c:pt>
                <c:pt idx="25">
                  <c:v>3.91</c:v>
                </c:pt>
                <c:pt idx="26">
                  <c:v>4.03</c:v>
                </c:pt>
                <c:pt idx="27">
                  <c:v>4.07</c:v>
                </c:pt>
                <c:pt idx="28">
                  <c:v>3.86</c:v>
                </c:pt>
                <c:pt idx="29">
                  <c:v>3.31</c:v>
                </c:pt>
                <c:pt idx="30">
                  <c:v>3.06</c:v>
                </c:pt>
                <c:pt idx="31">
                  <c:v>2.94</c:v>
                </c:pt>
                <c:pt idx="32">
                  <c:v>3.2</c:v>
                </c:pt>
                <c:pt idx="33">
                  <c:v>3.48</c:v>
                </c:pt>
                <c:pt idx="34">
                  <c:v>3.25</c:v>
                </c:pt>
                <c:pt idx="35">
                  <c:v>3.24</c:v>
                </c:pt>
                <c:pt idx="36">
                  <c:v>3.18</c:v>
                </c:pt>
                <c:pt idx="37">
                  <c:v>3.22</c:v>
                </c:pt>
                <c:pt idx="38">
                  <c:v>3.11</c:v>
                </c:pt>
                <c:pt idx="39">
                  <c:v>2.95</c:v>
                </c:pt>
                <c:pt idx="40">
                  <c:v>2.82</c:v>
                </c:pt>
                <c:pt idx="41">
                  <c:v>2.92</c:v>
                </c:pt>
                <c:pt idx="42">
                  <c:v>2.9</c:v>
                </c:pt>
                <c:pt idx="43">
                  <c:v>2.94</c:v>
                </c:pt>
                <c:pt idx="44">
                  <c:v>2.9</c:v>
                </c:pt>
                <c:pt idx="45">
                  <c:v>2.89</c:v>
                </c:pt>
                <c:pt idx="46">
                  <c:v>2.85</c:v>
                </c:pt>
                <c:pt idx="47">
                  <c:v>2.84</c:v>
                </c:pt>
                <c:pt idx="48">
                  <c:v>2.93</c:v>
                </c:pt>
                <c:pt idx="49">
                  <c:v>2.87</c:v>
                </c:pt>
                <c:pt idx="50">
                  <c:v>2.83</c:v>
                </c:pt>
                <c:pt idx="51">
                  <c:v>2.69</c:v>
                </c:pt>
                <c:pt idx="52">
                  <c:v>2.64</c:v>
                </c:pt>
                <c:pt idx="53">
                  <c:v>2.78</c:v>
                </c:pt>
                <c:pt idx="54">
                  <c:v>2.8</c:v>
                </c:pt>
                <c:pt idx="55">
                  <c:v>2.77</c:v>
                </c:pt>
                <c:pt idx="56">
                  <c:v>2.71</c:v>
                </c:pt>
                <c:pt idx="57">
                  <c:v>2.65</c:v>
                </c:pt>
                <c:pt idx="58">
                  <c:v>2.66</c:v>
                </c:pt>
                <c:pt idx="59">
                  <c:v>2.66</c:v>
                </c:pt>
                <c:pt idx="60">
                  <c:v>2.67</c:v>
                </c:pt>
                <c:pt idx="61">
                  <c:v>2.71</c:v>
                </c:pt>
                <c:pt idx="62">
                  <c:v>2.7</c:v>
                </c:pt>
                <c:pt idx="63">
                  <c:v>2.66</c:v>
                </c:pt>
                <c:pt idx="64">
                  <c:v>2.65</c:v>
                </c:pt>
                <c:pt idx="65">
                  <c:v>2.65</c:v>
                </c:pt>
                <c:pt idx="66">
                  <c:v>2.65</c:v>
                </c:pt>
                <c:pt idx="67">
                  <c:v>2.67</c:v>
                </c:pt>
                <c:pt idx="68">
                  <c:v>2.6</c:v>
                </c:pt>
                <c:pt idx="69">
                  <c:v>2.66</c:v>
                </c:pt>
                <c:pt idx="70">
                  <c:v>2.66</c:v>
                </c:pt>
                <c:pt idx="71">
                  <c:v>2.67</c:v>
                </c:pt>
                <c:pt idx="72">
                  <c:v>2.7</c:v>
                </c:pt>
                <c:pt idx="73">
                  <c:v>2.75</c:v>
                </c:pt>
                <c:pt idx="74">
                  <c:v>2.98</c:v>
                </c:pt>
                <c:pt idx="75">
                  <c:v>3.2</c:v>
                </c:pt>
                <c:pt idx="76">
                  <c:v>3.24</c:v>
                </c:pt>
                <c:pt idx="77">
                  <c:v>3.27</c:v>
                </c:pt>
                <c:pt idx="78">
                  <c:v>3.27</c:v>
                </c:pt>
                <c:pt idx="79">
                  <c:v>3.37</c:v>
                </c:pt>
                <c:pt idx="80">
                  <c:v>3.37</c:v>
                </c:pt>
                <c:pt idx="81">
                  <c:v>3.4</c:v>
                </c:pt>
                <c:pt idx="82">
                  <c:v>3.54</c:v>
                </c:pt>
                <c:pt idx="83">
                  <c:v>3.62</c:v>
                </c:pt>
                <c:pt idx="84">
                  <c:v>3.65</c:v>
                </c:pt>
                <c:pt idx="85">
                  <c:v>3.68</c:v>
                </c:pt>
                <c:pt idx="86">
                  <c:v>3.71</c:v>
                </c:pt>
                <c:pt idx="87">
                  <c:v>3.71</c:v>
                </c:pt>
                <c:pt idx="88">
                  <c:v>3.66</c:v>
                </c:pt>
                <c:pt idx="89">
                  <c:v>3.73</c:v>
                </c:pt>
                <c:pt idx="90">
                  <c:v>3.75</c:v>
                </c:pt>
                <c:pt idx="91">
                  <c:v>3.83</c:v>
                </c:pt>
                <c:pt idx="92">
                  <c:v>3.96</c:v>
                </c:pt>
                <c:pt idx="93">
                  <c:v>4.0199999999999996</c:v>
                </c:pt>
                <c:pt idx="94">
                  <c:v>4.01</c:v>
                </c:pt>
                <c:pt idx="95">
                  <c:v>4.03</c:v>
                </c:pt>
                <c:pt idx="96">
                  <c:v>3.97</c:v>
                </c:pt>
                <c:pt idx="97">
                  <c:v>4.05</c:v>
                </c:pt>
                <c:pt idx="98">
                  <c:v>4.0999999999999996</c:v>
                </c:pt>
                <c:pt idx="99">
                  <c:v>4.18</c:v>
                </c:pt>
              </c:numCache>
            </c:numRef>
          </c:val>
          <c:smooth val="0"/>
        </c:ser>
        <c:ser>
          <c:idx val="3"/>
          <c:order val="3"/>
          <c:tx>
            <c:v>5 to 2</c:v>
          </c:tx>
          <c:spPr>
            <a:ln w="28575" cap="rnd">
              <a:solidFill>
                <a:schemeClr val="accent4"/>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charts'!$F$5:$F$104</c:f>
              <c:numCache>
                <c:formatCode>General</c:formatCode>
                <c:ptCount val="100"/>
                <c:pt idx="0">
                  <c:v>6.11</c:v>
                </c:pt>
                <c:pt idx="1">
                  <c:v>6.48</c:v>
                </c:pt>
                <c:pt idx="2">
                  <c:v>5.36</c:v>
                </c:pt>
                <c:pt idx="3">
                  <c:v>5.74</c:v>
                </c:pt>
                <c:pt idx="4">
                  <c:v>5.88</c:v>
                </c:pt>
                <c:pt idx="5">
                  <c:v>5.64</c:v>
                </c:pt>
                <c:pt idx="6">
                  <c:v>5.78</c:v>
                </c:pt>
                <c:pt idx="7">
                  <c:v>5.58</c:v>
                </c:pt>
                <c:pt idx="8">
                  <c:v>6</c:v>
                </c:pt>
                <c:pt idx="9">
                  <c:v>6.21</c:v>
                </c:pt>
                <c:pt idx="10">
                  <c:v>5.82</c:v>
                </c:pt>
                <c:pt idx="11">
                  <c:v>6.28</c:v>
                </c:pt>
                <c:pt idx="12">
                  <c:v>6.66</c:v>
                </c:pt>
                <c:pt idx="13">
                  <c:v>6.68</c:v>
                </c:pt>
                <c:pt idx="14">
                  <c:v>6.86</c:v>
                </c:pt>
                <c:pt idx="15">
                  <c:v>6.98</c:v>
                </c:pt>
                <c:pt idx="16">
                  <c:v>6.59</c:v>
                </c:pt>
                <c:pt idx="17">
                  <c:v>6.02</c:v>
                </c:pt>
                <c:pt idx="18">
                  <c:v>5.65</c:v>
                </c:pt>
                <c:pt idx="19">
                  <c:v>5.65</c:v>
                </c:pt>
                <c:pt idx="20">
                  <c:v>5.72</c:v>
                </c:pt>
                <c:pt idx="21">
                  <c:v>5.97</c:v>
                </c:pt>
                <c:pt idx="22">
                  <c:v>5.87</c:v>
                </c:pt>
                <c:pt idx="23">
                  <c:v>6.68</c:v>
                </c:pt>
                <c:pt idx="24">
                  <c:v>6.25</c:v>
                </c:pt>
                <c:pt idx="25">
                  <c:v>5.66</c:v>
                </c:pt>
                <c:pt idx="26">
                  <c:v>5.91</c:v>
                </c:pt>
                <c:pt idx="27">
                  <c:v>6.09</c:v>
                </c:pt>
                <c:pt idx="28">
                  <c:v>5.86</c:v>
                </c:pt>
                <c:pt idx="29">
                  <c:v>5.12</c:v>
                </c:pt>
                <c:pt idx="30">
                  <c:v>4.6500000000000004</c:v>
                </c:pt>
                <c:pt idx="31">
                  <c:v>4.28</c:v>
                </c:pt>
                <c:pt idx="32">
                  <c:v>4.55</c:v>
                </c:pt>
                <c:pt idx="33">
                  <c:v>4.8499999999999996</c:v>
                </c:pt>
                <c:pt idx="34">
                  <c:v>4.47</c:v>
                </c:pt>
                <c:pt idx="35">
                  <c:v>4.59</c:v>
                </c:pt>
                <c:pt idx="36">
                  <c:v>4.43</c:v>
                </c:pt>
                <c:pt idx="37">
                  <c:v>4.5999999999999996</c:v>
                </c:pt>
                <c:pt idx="38">
                  <c:v>4.29</c:v>
                </c:pt>
                <c:pt idx="39">
                  <c:v>4.05</c:v>
                </c:pt>
                <c:pt idx="40">
                  <c:v>3.76</c:v>
                </c:pt>
                <c:pt idx="41">
                  <c:v>3.9</c:v>
                </c:pt>
                <c:pt idx="42">
                  <c:v>3.8</c:v>
                </c:pt>
                <c:pt idx="43">
                  <c:v>3.76</c:v>
                </c:pt>
                <c:pt idx="44">
                  <c:v>3.72</c:v>
                </c:pt>
                <c:pt idx="45">
                  <c:v>3.65</c:v>
                </c:pt>
                <c:pt idx="46">
                  <c:v>3.71</c:v>
                </c:pt>
                <c:pt idx="47">
                  <c:v>3.42</c:v>
                </c:pt>
                <c:pt idx="48">
                  <c:v>3.36</c:v>
                </c:pt>
                <c:pt idx="49">
                  <c:v>3.42</c:v>
                </c:pt>
                <c:pt idx="50">
                  <c:v>3.37</c:v>
                </c:pt>
                <c:pt idx="51">
                  <c:v>3.36</c:v>
                </c:pt>
                <c:pt idx="52">
                  <c:v>3.38</c:v>
                </c:pt>
                <c:pt idx="53">
                  <c:v>3.43</c:v>
                </c:pt>
                <c:pt idx="54">
                  <c:v>3.47</c:v>
                </c:pt>
                <c:pt idx="55">
                  <c:v>3.43</c:v>
                </c:pt>
                <c:pt idx="56">
                  <c:v>3.3</c:v>
                </c:pt>
                <c:pt idx="57">
                  <c:v>3.22</c:v>
                </c:pt>
                <c:pt idx="58">
                  <c:v>3.21</c:v>
                </c:pt>
                <c:pt idx="59">
                  <c:v>3.18</c:v>
                </c:pt>
                <c:pt idx="60">
                  <c:v>3.18</c:v>
                </c:pt>
                <c:pt idx="61">
                  <c:v>3.3</c:v>
                </c:pt>
                <c:pt idx="62">
                  <c:v>3.27</c:v>
                </c:pt>
                <c:pt idx="63">
                  <c:v>3.21</c:v>
                </c:pt>
                <c:pt idx="64">
                  <c:v>3.21</c:v>
                </c:pt>
                <c:pt idx="65">
                  <c:v>3.22</c:v>
                </c:pt>
                <c:pt idx="66">
                  <c:v>3.23</c:v>
                </c:pt>
                <c:pt idx="67">
                  <c:v>3.28</c:v>
                </c:pt>
                <c:pt idx="68">
                  <c:v>3.2</c:v>
                </c:pt>
                <c:pt idx="69">
                  <c:v>3.28</c:v>
                </c:pt>
                <c:pt idx="70">
                  <c:v>3.33</c:v>
                </c:pt>
                <c:pt idx="71">
                  <c:v>3.39</c:v>
                </c:pt>
                <c:pt idx="72">
                  <c:v>3.48</c:v>
                </c:pt>
                <c:pt idx="73">
                  <c:v>3.51</c:v>
                </c:pt>
                <c:pt idx="74">
                  <c:v>4.04</c:v>
                </c:pt>
                <c:pt idx="75">
                  <c:v>4.75</c:v>
                </c:pt>
                <c:pt idx="76">
                  <c:v>4.63</c:v>
                </c:pt>
                <c:pt idx="77">
                  <c:v>4.82</c:v>
                </c:pt>
                <c:pt idx="78">
                  <c:v>4.54</c:v>
                </c:pt>
                <c:pt idx="79">
                  <c:v>4.9000000000000004</c:v>
                </c:pt>
                <c:pt idx="80">
                  <c:v>4.74</c:v>
                </c:pt>
                <c:pt idx="81">
                  <c:v>4.74</c:v>
                </c:pt>
                <c:pt idx="82">
                  <c:v>5.01</c:v>
                </c:pt>
                <c:pt idx="83">
                  <c:v>5.16</c:v>
                </c:pt>
                <c:pt idx="84">
                  <c:v>5.31</c:v>
                </c:pt>
                <c:pt idx="85">
                  <c:v>5.41</c:v>
                </c:pt>
                <c:pt idx="86">
                  <c:v>5.52</c:v>
                </c:pt>
                <c:pt idx="87">
                  <c:v>5.65</c:v>
                </c:pt>
                <c:pt idx="88">
                  <c:v>5.45</c:v>
                </c:pt>
                <c:pt idx="89">
                  <c:v>5.33</c:v>
                </c:pt>
                <c:pt idx="90">
                  <c:v>5.36</c:v>
                </c:pt>
                <c:pt idx="91">
                  <c:v>5.6</c:v>
                </c:pt>
                <c:pt idx="92">
                  <c:v>5.96</c:v>
                </c:pt>
                <c:pt idx="93">
                  <c:v>6.12</c:v>
                </c:pt>
                <c:pt idx="94">
                  <c:v>6.15</c:v>
                </c:pt>
                <c:pt idx="95">
                  <c:v>6.05</c:v>
                </c:pt>
                <c:pt idx="96">
                  <c:v>5.67</c:v>
                </c:pt>
                <c:pt idx="97">
                  <c:v>5.88</c:v>
                </c:pt>
                <c:pt idx="98">
                  <c:v>5.99</c:v>
                </c:pt>
                <c:pt idx="99">
                  <c:v>6.34</c:v>
                </c:pt>
              </c:numCache>
            </c:numRef>
          </c:val>
          <c:smooth val="0"/>
        </c:ser>
        <c:ser>
          <c:idx val="4"/>
          <c:order val="4"/>
          <c:tx>
            <c:v>Top 0.1%</c:v>
          </c:tx>
          <c:spPr>
            <a:ln w="28575" cap="rnd">
              <a:solidFill>
                <a:schemeClr val="accent5"/>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charts'!$G$5:$G$104</c:f>
              <c:numCache>
                <c:formatCode>General</c:formatCode>
                <c:ptCount val="100"/>
                <c:pt idx="0">
                  <c:v>5.86</c:v>
                </c:pt>
                <c:pt idx="1">
                  <c:v>5.87</c:v>
                </c:pt>
                <c:pt idx="2">
                  <c:v>4.8600000000000003</c:v>
                </c:pt>
                <c:pt idx="3">
                  <c:v>5.46</c:v>
                </c:pt>
                <c:pt idx="4">
                  <c:v>5.03</c:v>
                </c:pt>
                <c:pt idx="5">
                  <c:v>4.29</c:v>
                </c:pt>
                <c:pt idx="6">
                  <c:v>4.2300000000000004</c:v>
                </c:pt>
                <c:pt idx="7">
                  <c:v>3.7</c:v>
                </c:pt>
                <c:pt idx="8">
                  <c:v>3.91</c:v>
                </c:pt>
                <c:pt idx="9">
                  <c:v>4.16</c:v>
                </c:pt>
                <c:pt idx="10">
                  <c:v>3.75</c:v>
                </c:pt>
                <c:pt idx="11">
                  <c:v>4.13</c:v>
                </c:pt>
                <c:pt idx="12">
                  <c:v>4.41</c:v>
                </c:pt>
                <c:pt idx="13">
                  <c:v>4.53</c:v>
                </c:pt>
                <c:pt idx="14">
                  <c:v>4.71</c:v>
                </c:pt>
                <c:pt idx="15">
                  <c:v>4.97</c:v>
                </c:pt>
                <c:pt idx="16">
                  <c:v>4.62</c:v>
                </c:pt>
                <c:pt idx="17">
                  <c:v>4.01</c:v>
                </c:pt>
                <c:pt idx="18">
                  <c:v>3.6</c:v>
                </c:pt>
                <c:pt idx="19">
                  <c:v>3.97</c:v>
                </c:pt>
                <c:pt idx="20">
                  <c:v>4.01</c:v>
                </c:pt>
                <c:pt idx="21">
                  <c:v>3.9</c:v>
                </c:pt>
                <c:pt idx="22">
                  <c:v>3.85</c:v>
                </c:pt>
                <c:pt idx="23">
                  <c:v>4.45</c:v>
                </c:pt>
                <c:pt idx="24">
                  <c:v>4.1500000000000004</c:v>
                </c:pt>
                <c:pt idx="25">
                  <c:v>3.49</c:v>
                </c:pt>
                <c:pt idx="26">
                  <c:v>3.71</c:v>
                </c:pt>
                <c:pt idx="27">
                  <c:v>3.8</c:v>
                </c:pt>
                <c:pt idx="28">
                  <c:v>3.66</c:v>
                </c:pt>
                <c:pt idx="29">
                  <c:v>3.16</c:v>
                </c:pt>
                <c:pt idx="30">
                  <c:v>2.81</c:v>
                </c:pt>
                <c:pt idx="31">
                  <c:v>2.4</c:v>
                </c:pt>
                <c:pt idx="32">
                  <c:v>2.4700000000000002</c:v>
                </c:pt>
                <c:pt idx="33">
                  <c:v>2.52</c:v>
                </c:pt>
                <c:pt idx="34">
                  <c:v>2.33</c:v>
                </c:pt>
                <c:pt idx="35">
                  <c:v>2.48</c:v>
                </c:pt>
                <c:pt idx="36">
                  <c:v>2.38</c:v>
                </c:pt>
                <c:pt idx="37">
                  <c:v>2.7</c:v>
                </c:pt>
                <c:pt idx="38">
                  <c:v>2.25</c:v>
                </c:pt>
                <c:pt idx="39">
                  <c:v>2.0099999999999998</c:v>
                </c:pt>
                <c:pt idx="40">
                  <c:v>1.83</c:v>
                </c:pt>
                <c:pt idx="41">
                  <c:v>1.86</c:v>
                </c:pt>
                <c:pt idx="42">
                  <c:v>1.77</c:v>
                </c:pt>
                <c:pt idx="43">
                  <c:v>1.7</c:v>
                </c:pt>
                <c:pt idx="44">
                  <c:v>1.7</c:v>
                </c:pt>
                <c:pt idx="45">
                  <c:v>1.65</c:v>
                </c:pt>
                <c:pt idx="46">
                  <c:v>1.58</c:v>
                </c:pt>
                <c:pt idx="47">
                  <c:v>1.5</c:v>
                </c:pt>
                <c:pt idx="48">
                  <c:v>1.47</c:v>
                </c:pt>
                <c:pt idx="49">
                  <c:v>1.42</c:v>
                </c:pt>
                <c:pt idx="50">
                  <c:v>1.4</c:v>
                </c:pt>
                <c:pt idx="51">
                  <c:v>1.44</c:v>
                </c:pt>
                <c:pt idx="52">
                  <c:v>1.5</c:v>
                </c:pt>
                <c:pt idx="53">
                  <c:v>1.55</c:v>
                </c:pt>
                <c:pt idx="54">
                  <c:v>1.56</c:v>
                </c:pt>
                <c:pt idx="55">
                  <c:v>1.56</c:v>
                </c:pt>
                <c:pt idx="56">
                  <c:v>1.45</c:v>
                </c:pt>
                <c:pt idx="57">
                  <c:v>1.41</c:v>
                </c:pt>
                <c:pt idx="58">
                  <c:v>1.4</c:v>
                </c:pt>
                <c:pt idx="59">
                  <c:v>1.4</c:v>
                </c:pt>
                <c:pt idx="60">
                  <c:v>1.39</c:v>
                </c:pt>
                <c:pt idx="61">
                  <c:v>1.54</c:v>
                </c:pt>
                <c:pt idx="62">
                  <c:v>1.48</c:v>
                </c:pt>
                <c:pt idx="63">
                  <c:v>1.46</c:v>
                </c:pt>
                <c:pt idx="64">
                  <c:v>1.48</c:v>
                </c:pt>
                <c:pt idx="65">
                  <c:v>1.5</c:v>
                </c:pt>
                <c:pt idx="66">
                  <c:v>1.54</c:v>
                </c:pt>
                <c:pt idx="67">
                  <c:v>1.58</c:v>
                </c:pt>
                <c:pt idx="68">
                  <c:v>1.57</c:v>
                </c:pt>
                <c:pt idx="69">
                  <c:v>1.68</c:v>
                </c:pt>
                <c:pt idx="70">
                  <c:v>1.74</c:v>
                </c:pt>
                <c:pt idx="71">
                  <c:v>1.85</c:v>
                </c:pt>
                <c:pt idx="72">
                  <c:v>1.94</c:v>
                </c:pt>
                <c:pt idx="73">
                  <c:v>1.87</c:v>
                </c:pt>
                <c:pt idx="74">
                  <c:v>2.4300000000000002</c:v>
                </c:pt>
                <c:pt idx="75">
                  <c:v>3.22</c:v>
                </c:pt>
                <c:pt idx="76">
                  <c:v>3</c:v>
                </c:pt>
                <c:pt idx="77">
                  <c:v>3.07</c:v>
                </c:pt>
                <c:pt idx="78">
                  <c:v>2.75</c:v>
                </c:pt>
                <c:pt idx="79">
                  <c:v>3.2</c:v>
                </c:pt>
                <c:pt idx="80">
                  <c:v>2.98</c:v>
                </c:pt>
                <c:pt idx="81">
                  <c:v>2.97</c:v>
                </c:pt>
                <c:pt idx="82">
                  <c:v>3.16</c:v>
                </c:pt>
                <c:pt idx="83">
                  <c:v>3.36</c:v>
                </c:pt>
                <c:pt idx="84">
                  <c:v>3.61</c:v>
                </c:pt>
                <c:pt idx="85">
                  <c:v>3.79</c:v>
                </c:pt>
                <c:pt idx="86">
                  <c:v>4.01</c:v>
                </c:pt>
                <c:pt idx="87">
                  <c:v>4.29</c:v>
                </c:pt>
                <c:pt idx="88">
                  <c:v>3.86</c:v>
                </c:pt>
                <c:pt idx="89">
                  <c:v>3.63</c:v>
                </c:pt>
                <c:pt idx="90">
                  <c:v>3.67</c:v>
                </c:pt>
                <c:pt idx="91">
                  <c:v>4.04</c:v>
                </c:pt>
                <c:pt idx="92">
                  <c:v>4.47</c:v>
                </c:pt>
                <c:pt idx="93">
                  <c:v>4.5999999999999996</c:v>
                </c:pt>
                <c:pt idx="94">
                  <c:v>4.63</c:v>
                </c:pt>
                <c:pt idx="95">
                  <c:v>4.4400000000000004</c:v>
                </c:pt>
                <c:pt idx="96">
                  <c:v>3.97</c:v>
                </c:pt>
                <c:pt idx="97">
                  <c:v>4.21</c:v>
                </c:pt>
                <c:pt idx="98">
                  <c:v>4.22</c:v>
                </c:pt>
                <c:pt idx="99">
                  <c:v>4.74</c:v>
                </c:pt>
              </c:numCache>
            </c:numRef>
          </c:val>
          <c:smooth val="0"/>
        </c:ser>
        <c:ser>
          <c:idx val="5"/>
          <c:order val="5"/>
          <c:tx>
            <c:v>Top 0.01%</c:v>
          </c:tx>
          <c:spPr>
            <a:ln w="28575" cap="rnd">
              <a:solidFill>
                <a:schemeClr val="accent6"/>
              </a:solidFill>
              <a:round/>
            </a:ln>
            <a:effectLst/>
          </c:spPr>
          <c:marker>
            <c:symbol val="none"/>
          </c:marker>
          <c:cat>
            <c:numRef>
              <c:f>'Data for charts'!$A$5:$A$104</c:f>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f>'Data for charts'!$H$5:$H$104</c:f>
              <c:numCache>
                <c:formatCode>General</c:formatCode>
                <c:ptCount val="100"/>
                <c:pt idx="0">
                  <c:v>2.76</c:v>
                </c:pt>
                <c:pt idx="1">
                  <c:v>2.73</c:v>
                </c:pt>
                <c:pt idx="2">
                  <c:v>4.3600000000000003</c:v>
                </c:pt>
                <c:pt idx="3">
                  <c:v>4.4000000000000004</c:v>
                </c:pt>
                <c:pt idx="4">
                  <c:v>3.33</c:v>
                </c:pt>
                <c:pt idx="5">
                  <c:v>2.4500000000000002</c:v>
                </c:pt>
                <c:pt idx="6">
                  <c:v>2.2200000000000002</c:v>
                </c:pt>
                <c:pt idx="7">
                  <c:v>1.67</c:v>
                </c:pt>
                <c:pt idx="8">
                  <c:v>1.69</c:v>
                </c:pt>
                <c:pt idx="9">
                  <c:v>2.0099999999999998</c:v>
                </c:pt>
                <c:pt idx="10">
                  <c:v>1.75</c:v>
                </c:pt>
                <c:pt idx="11">
                  <c:v>2.0099999999999998</c:v>
                </c:pt>
                <c:pt idx="12">
                  <c:v>2.35</c:v>
                </c:pt>
                <c:pt idx="13">
                  <c:v>2.54</c:v>
                </c:pt>
                <c:pt idx="14">
                  <c:v>2.76</c:v>
                </c:pt>
                <c:pt idx="15">
                  <c:v>3.23</c:v>
                </c:pt>
                <c:pt idx="16">
                  <c:v>3.01</c:v>
                </c:pt>
                <c:pt idx="17">
                  <c:v>2.39</c:v>
                </c:pt>
                <c:pt idx="18">
                  <c:v>2.0699999999999998</c:v>
                </c:pt>
                <c:pt idx="19">
                  <c:v>1.93</c:v>
                </c:pt>
                <c:pt idx="20">
                  <c:v>2.04</c:v>
                </c:pt>
                <c:pt idx="21">
                  <c:v>1.92</c:v>
                </c:pt>
                <c:pt idx="22">
                  <c:v>1.95</c:v>
                </c:pt>
                <c:pt idx="23">
                  <c:v>2.23</c:v>
                </c:pt>
                <c:pt idx="24">
                  <c:v>2.02</c:v>
                </c:pt>
                <c:pt idx="25">
                  <c:v>1.67</c:v>
                </c:pt>
                <c:pt idx="26">
                  <c:v>1.74</c:v>
                </c:pt>
                <c:pt idx="27">
                  <c:v>1.77</c:v>
                </c:pt>
                <c:pt idx="28">
                  <c:v>1.63</c:v>
                </c:pt>
                <c:pt idx="29">
                  <c:v>1.32</c:v>
                </c:pt>
                <c:pt idx="30">
                  <c:v>0.97</c:v>
                </c:pt>
                <c:pt idx="31">
                  <c:v>0.92</c:v>
                </c:pt>
                <c:pt idx="32">
                  <c:v>0.84</c:v>
                </c:pt>
                <c:pt idx="33">
                  <c:v>0.92</c:v>
                </c:pt>
                <c:pt idx="34">
                  <c:v>0.9</c:v>
                </c:pt>
                <c:pt idx="35">
                  <c:v>0.95</c:v>
                </c:pt>
                <c:pt idx="36">
                  <c:v>0.95</c:v>
                </c:pt>
                <c:pt idx="37">
                  <c:v>0.83</c:v>
                </c:pt>
                <c:pt idx="38">
                  <c:v>0.87</c:v>
                </c:pt>
                <c:pt idx="39">
                  <c:v>0.75</c:v>
                </c:pt>
                <c:pt idx="40">
                  <c:v>0.67</c:v>
                </c:pt>
                <c:pt idx="41">
                  <c:v>0.71</c:v>
                </c:pt>
                <c:pt idx="42">
                  <c:v>0.72</c:v>
                </c:pt>
                <c:pt idx="43">
                  <c:v>0.68</c:v>
                </c:pt>
                <c:pt idx="44">
                  <c:v>0.66</c:v>
                </c:pt>
                <c:pt idx="45">
                  <c:v>0.64</c:v>
                </c:pt>
                <c:pt idx="46">
                  <c:v>0.62</c:v>
                </c:pt>
                <c:pt idx="47">
                  <c:v>0.6</c:v>
                </c:pt>
                <c:pt idx="48">
                  <c:v>0.59</c:v>
                </c:pt>
                <c:pt idx="49">
                  <c:v>0.56000000000000005</c:v>
                </c:pt>
                <c:pt idx="50">
                  <c:v>0.56999999999999995</c:v>
                </c:pt>
                <c:pt idx="51">
                  <c:v>0.53</c:v>
                </c:pt>
                <c:pt idx="52">
                  <c:v>0.54</c:v>
                </c:pt>
                <c:pt idx="53">
                  <c:v>0.6</c:v>
                </c:pt>
                <c:pt idx="54">
                  <c:v>0.6</c:v>
                </c:pt>
                <c:pt idx="55">
                  <c:v>0.57999999999999996</c:v>
                </c:pt>
                <c:pt idx="56">
                  <c:v>0.55000000000000004</c:v>
                </c:pt>
                <c:pt idx="57">
                  <c:v>0.53</c:v>
                </c:pt>
                <c:pt idx="58">
                  <c:v>0.52</c:v>
                </c:pt>
                <c:pt idx="59">
                  <c:v>0.52</c:v>
                </c:pt>
                <c:pt idx="60">
                  <c:v>0.5</c:v>
                </c:pt>
                <c:pt idx="61">
                  <c:v>0.56000000000000005</c:v>
                </c:pt>
                <c:pt idx="62">
                  <c:v>0.56000000000000005</c:v>
                </c:pt>
                <c:pt idx="63">
                  <c:v>0.56000000000000005</c:v>
                </c:pt>
                <c:pt idx="64">
                  <c:v>0.56999999999999995</c:v>
                </c:pt>
                <c:pt idx="65">
                  <c:v>0.57999999999999996</c:v>
                </c:pt>
                <c:pt idx="66">
                  <c:v>0.62</c:v>
                </c:pt>
                <c:pt idx="67">
                  <c:v>0.65</c:v>
                </c:pt>
                <c:pt idx="68">
                  <c:v>0.66</c:v>
                </c:pt>
                <c:pt idx="69">
                  <c:v>0.77</c:v>
                </c:pt>
                <c:pt idx="70">
                  <c:v>0.87</c:v>
                </c:pt>
                <c:pt idx="71">
                  <c:v>0.98</c:v>
                </c:pt>
                <c:pt idx="72">
                  <c:v>0.97</c:v>
                </c:pt>
                <c:pt idx="73">
                  <c:v>1</c:v>
                </c:pt>
                <c:pt idx="74">
                  <c:v>1.3</c:v>
                </c:pt>
                <c:pt idx="75">
                  <c:v>1.99</c:v>
                </c:pt>
                <c:pt idx="76">
                  <c:v>1.74</c:v>
                </c:pt>
                <c:pt idx="77">
                  <c:v>1.83</c:v>
                </c:pt>
                <c:pt idx="78">
                  <c:v>1.61</c:v>
                </c:pt>
                <c:pt idx="79">
                  <c:v>2.02</c:v>
                </c:pt>
                <c:pt idx="80">
                  <c:v>1.74</c:v>
                </c:pt>
                <c:pt idx="81">
                  <c:v>1.73</c:v>
                </c:pt>
                <c:pt idx="82">
                  <c:v>1.82</c:v>
                </c:pt>
                <c:pt idx="83">
                  <c:v>1.97</c:v>
                </c:pt>
                <c:pt idx="84">
                  <c:v>2.2000000000000002</c:v>
                </c:pt>
                <c:pt idx="85">
                  <c:v>2.41</c:v>
                </c:pt>
                <c:pt idx="86">
                  <c:v>2.63</c:v>
                </c:pt>
                <c:pt idx="87">
                  <c:v>2.84</c:v>
                </c:pt>
                <c:pt idx="88">
                  <c:v>2.4</c:v>
                </c:pt>
                <c:pt idx="89">
                  <c:v>2.2999999999999998</c:v>
                </c:pt>
                <c:pt idx="90">
                  <c:v>2.44</c:v>
                </c:pt>
                <c:pt idx="91">
                  <c:v>2.87</c:v>
                </c:pt>
                <c:pt idx="92">
                  <c:v>3.29</c:v>
                </c:pt>
                <c:pt idx="93">
                  <c:v>3.32</c:v>
                </c:pt>
                <c:pt idx="94">
                  <c:v>3.53</c:v>
                </c:pt>
                <c:pt idx="95">
                  <c:v>3.37</c:v>
                </c:pt>
                <c:pt idx="96">
                  <c:v>3.06</c:v>
                </c:pt>
                <c:pt idx="97">
                  <c:v>3.31</c:v>
                </c:pt>
                <c:pt idx="98">
                  <c:v>3.16</c:v>
                </c:pt>
                <c:pt idx="99">
                  <c:v>4.08</c:v>
                </c:pt>
              </c:numCache>
            </c:numRef>
          </c:val>
          <c:smooth val="0"/>
        </c:ser>
        <c:dLbls>
          <c:showLegendKey val="0"/>
          <c:showVal val="0"/>
          <c:showCatName val="0"/>
          <c:showSerName val="0"/>
          <c:showPercent val="0"/>
          <c:showBubbleSize val="0"/>
        </c:dLbls>
        <c:marker val="1"/>
        <c:smooth val="0"/>
        <c:axId val="181215616"/>
        <c:axId val="181217152"/>
        <c:extLst>
          <c:ext xmlns:c15="http://schemas.microsoft.com/office/drawing/2012/chart" uri="{02D57815-91ED-43cb-92C2-25804820EDAC}">
            <c15:filteredLineSeries>
              <c15:ser>
                <c:idx val="6"/>
                <c:order val="6"/>
                <c:spPr>
                  <a:ln w="28575" cap="rnd">
                    <a:solidFill>
                      <a:schemeClr val="accent1">
                        <a:lumMod val="60000"/>
                      </a:schemeClr>
                    </a:solidFill>
                    <a:round/>
                  </a:ln>
                  <a:effectLst/>
                </c:spPr>
                <c:marker>
                  <c:symbol val="none"/>
                </c:marker>
                <c:cat>
                  <c:numRef>
                    <c:extLst>
                      <c:ex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c:ext uri="{02D57815-91ED-43cb-92C2-25804820EDAC}">
                        <c15:formulaRef>
                          <c15:sqref>'Data for charts'!$G$5:$G$104</c15:sqref>
                        </c15:formulaRef>
                      </c:ext>
                    </c:extLst>
                    <c:numCache>
                      <c:formatCode>General</c:formatCode>
                      <c:ptCount val="100"/>
                      <c:pt idx="0">
                        <c:v>5.86</c:v>
                      </c:pt>
                      <c:pt idx="1">
                        <c:v>5.87</c:v>
                      </c:pt>
                      <c:pt idx="2">
                        <c:v>4.8600000000000003</c:v>
                      </c:pt>
                      <c:pt idx="3">
                        <c:v>5.46</c:v>
                      </c:pt>
                      <c:pt idx="4">
                        <c:v>5.03</c:v>
                      </c:pt>
                      <c:pt idx="5">
                        <c:v>4.29</c:v>
                      </c:pt>
                      <c:pt idx="6">
                        <c:v>4.2300000000000004</c:v>
                      </c:pt>
                      <c:pt idx="7">
                        <c:v>3.7</c:v>
                      </c:pt>
                      <c:pt idx="8">
                        <c:v>3.91</c:v>
                      </c:pt>
                      <c:pt idx="9">
                        <c:v>4.16</c:v>
                      </c:pt>
                      <c:pt idx="10">
                        <c:v>3.75</c:v>
                      </c:pt>
                      <c:pt idx="11">
                        <c:v>4.13</c:v>
                      </c:pt>
                      <c:pt idx="12">
                        <c:v>4.41</c:v>
                      </c:pt>
                      <c:pt idx="13">
                        <c:v>4.53</c:v>
                      </c:pt>
                      <c:pt idx="14">
                        <c:v>4.71</c:v>
                      </c:pt>
                      <c:pt idx="15">
                        <c:v>4.97</c:v>
                      </c:pt>
                      <c:pt idx="16">
                        <c:v>4.62</c:v>
                      </c:pt>
                      <c:pt idx="17">
                        <c:v>4.01</c:v>
                      </c:pt>
                      <c:pt idx="18">
                        <c:v>3.6</c:v>
                      </c:pt>
                      <c:pt idx="19">
                        <c:v>3.97</c:v>
                      </c:pt>
                      <c:pt idx="20">
                        <c:v>4.01</c:v>
                      </c:pt>
                      <c:pt idx="21">
                        <c:v>3.9</c:v>
                      </c:pt>
                      <c:pt idx="22">
                        <c:v>3.85</c:v>
                      </c:pt>
                      <c:pt idx="23">
                        <c:v>4.45</c:v>
                      </c:pt>
                      <c:pt idx="24">
                        <c:v>4.1500000000000004</c:v>
                      </c:pt>
                      <c:pt idx="25">
                        <c:v>3.49</c:v>
                      </c:pt>
                      <c:pt idx="26">
                        <c:v>3.71</c:v>
                      </c:pt>
                      <c:pt idx="27">
                        <c:v>3.8</c:v>
                      </c:pt>
                      <c:pt idx="28">
                        <c:v>3.66</c:v>
                      </c:pt>
                      <c:pt idx="29">
                        <c:v>3.16</c:v>
                      </c:pt>
                      <c:pt idx="30">
                        <c:v>2.81</c:v>
                      </c:pt>
                      <c:pt idx="31">
                        <c:v>2.4</c:v>
                      </c:pt>
                      <c:pt idx="32">
                        <c:v>2.4700000000000002</c:v>
                      </c:pt>
                      <c:pt idx="33">
                        <c:v>2.52</c:v>
                      </c:pt>
                      <c:pt idx="34">
                        <c:v>2.33</c:v>
                      </c:pt>
                      <c:pt idx="35">
                        <c:v>2.48</c:v>
                      </c:pt>
                      <c:pt idx="36">
                        <c:v>2.38</c:v>
                      </c:pt>
                      <c:pt idx="37">
                        <c:v>2.7</c:v>
                      </c:pt>
                      <c:pt idx="38">
                        <c:v>2.25</c:v>
                      </c:pt>
                      <c:pt idx="39">
                        <c:v>2.0099999999999998</c:v>
                      </c:pt>
                      <c:pt idx="40">
                        <c:v>1.83</c:v>
                      </c:pt>
                      <c:pt idx="41">
                        <c:v>1.86</c:v>
                      </c:pt>
                      <c:pt idx="42">
                        <c:v>1.77</c:v>
                      </c:pt>
                      <c:pt idx="43">
                        <c:v>1.7</c:v>
                      </c:pt>
                      <c:pt idx="44">
                        <c:v>1.7</c:v>
                      </c:pt>
                      <c:pt idx="45">
                        <c:v>1.65</c:v>
                      </c:pt>
                      <c:pt idx="46">
                        <c:v>1.58</c:v>
                      </c:pt>
                      <c:pt idx="47">
                        <c:v>1.5</c:v>
                      </c:pt>
                      <c:pt idx="48">
                        <c:v>1.47</c:v>
                      </c:pt>
                      <c:pt idx="49">
                        <c:v>1.42</c:v>
                      </c:pt>
                      <c:pt idx="50">
                        <c:v>1.4</c:v>
                      </c:pt>
                      <c:pt idx="51">
                        <c:v>1.44</c:v>
                      </c:pt>
                      <c:pt idx="52">
                        <c:v>1.5</c:v>
                      </c:pt>
                      <c:pt idx="53">
                        <c:v>1.55</c:v>
                      </c:pt>
                      <c:pt idx="54">
                        <c:v>1.56</c:v>
                      </c:pt>
                      <c:pt idx="55">
                        <c:v>1.56</c:v>
                      </c:pt>
                      <c:pt idx="56">
                        <c:v>1.45</c:v>
                      </c:pt>
                      <c:pt idx="57">
                        <c:v>1.41</c:v>
                      </c:pt>
                      <c:pt idx="58">
                        <c:v>1.4</c:v>
                      </c:pt>
                      <c:pt idx="59">
                        <c:v>1.4</c:v>
                      </c:pt>
                      <c:pt idx="60">
                        <c:v>1.39</c:v>
                      </c:pt>
                      <c:pt idx="61">
                        <c:v>1.54</c:v>
                      </c:pt>
                      <c:pt idx="62">
                        <c:v>1.48</c:v>
                      </c:pt>
                      <c:pt idx="63">
                        <c:v>1.46</c:v>
                      </c:pt>
                      <c:pt idx="64">
                        <c:v>1.48</c:v>
                      </c:pt>
                      <c:pt idx="65">
                        <c:v>1.5</c:v>
                      </c:pt>
                      <c:pt idx="66">
                        <c:v>1.54</c:v>
                      </c:pt>
                      <c:pt idx="67">
                        <c:v>1.58</c:v>
                      </c:pt>
                      <c:pt idx="68">
                        <c:v>1.57</c:v>
                      </c:pt>
                      <c:pt idx="69">
                        <c:v>1.68</c:v>
                      </c:pt>
                      <c:pt idx="70">
                        <c:v>1.74</c:v>
                      </c:pt>
                      <c:pt idx="71">
                        <c:v>1.85</c:v>
                      </c:pt>
                      <c:pt idx="72">
                        <c:v>1.94</c:v>
                      </c:pt>
                      <c:pt idx="73">
                        <c:v>1.87</c:v>
                      </c:pt>
                      <c:pt idx="74">
                        <c:v>2.4300000000000002</c:v>
                      </c:pt>
                      <c:pt idx="75">
                        <c:v>3.22</c:v>
                      </c:pt>
                      <c:pt idx="76">
                        <c:v>3</c:v>
                      </c:pt>
                      <c:pt idx="77">
                        <c:v>3.07</c:v>
                      </c:pt>
                      <c:pt idx="78">
                        <c:v>2.75</c:v>
                      </c:pt>
                      <c:pt idx="79">
                        <c:v>3.2</c:v>
                      </c:pt>
                      <c:pt idx="80">
                        <c:v>2.98</c:v>
                      </c:pt>
                      <c:pt idx="81">
                        <c:v>2.97</c:v>
                      </c:pt>
                      <c:pt idx="82">
                        <c:v>3.16</c:v>
                      </c:pt>
                      <c:pt idx="83">
                        <c:v>3.36</c:v>
                      </c:pt>
                      <c:pt idx="84">
                        <c:v>3.61</c:v>
                      </c:pt>
                      <c:pt idx="85">
                        <c:v>3.79</c:v>
                      </c:pt>
                      <c:pt idx="86">
                        <c:v>4.01</c:v>
                      </c:pt>
                      <c:pt idx="87">
                        <c:v>4.29</c:v>
                      </c:pt>
                      <c:pt idx="88">
                        <c:v>3.86</c:v>
                      </c:pt>
                      <c:pt idx="89">
                        <c:v>3.63</c:v>
                      </c:pt>
                      <c:pt idx="90">
                        <c:v>3.67</c:v>
                      </c:pt>
                      <c:pt idx="91">
                        <c:v>4.04</c:v>
                      </c:pt>
                      <c:pt idx="92">
                        <c:v>4.47</c:v>
                      </c:pt>
                      <c:pt idx="93">
                        <c:v>4.5999999999999996</c:v>
                      </c:pt>
                      <c:pt idx="94">
                        <c:v>4.63</c:v>
                      </c:pt>
                      <c:pt idx="95">
                        <c:v>4.4400000000000004</c:v>
                      </c:pt>
                      <c:pt idx="96">
                        <c:v>3.97</c:v>
                      </c:pt>
                      <c:pt idx="97">
                        <c:v>4.21</c:v>
                      </c:pt>
                      <c:pt idx="98">
                        <c:v>4.22</c:v>
                      </c:pt>
                      <c:pt idx="99">
                        <c:v>4.74</c:v>
                      </c:pt>
                    </c:numCache>
                  </c:numRef>
                </c:val>
                <c:smooth val="0"/>
              </c15:ser>
            </c15:filteredLineSeries>
            <c15:filteredLineSeries>
              <c15:ser>
                <c:idx val="7"/>
                <c:order val="7"/>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'Data for charts'!$A$5:$A$104</c15:sqref>
                        </c15:formulaRef>
                      </c:ext>
                    </c:extLst>
                    <c:numCache>
                      <c:formatCode>General</c:formatCode>
                      <c:ptCount val="100"/>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numCache>
                  </c:numRef>
                </c:cat>
                <c:val>
                  <c:numRef>
                    <c:extLst xmlns:c15="http://schemas.microsoft.com/office/drawing/2012/chart">
                      <c:ext xmlns:c15="http://schemas.microsoft.com/office/drawing/2012/chart" uri="{02D57815-91ED-43cb-92C2-25804820EDAC}">
                        <c15:formulaRef>
                          <c15:sqref>'Data for charts'!$H$5:$H$104</c15:sqref>
                        </c15:formulaRef>
                      </c:ext>
                    </c:extLst>
                    <c:numCache>
                      <c:formatCode>General</c:formatCode>
                      <c:ptCount val="100"/>
                      <c:pt idx="0">
                        <c:v>2.76</c:v>
                      </c:pt>
                      <c:pt idx="1">
                        <c:v>2.73</c:v>
                      </c:pt>
                      <c:pt idx="2">
                        <c:v>4.3600000000000003</c:v>
                      </c:pt>
                      <c:pt idx="3">
                        <c:v>4.4000000000000004</c:v>
                      </c:pt>
                      <c:pt idx="4">
                        <c:v>3.33</c:v>
                      </c:pt>
                      <c:pt idx="5">
                        <c:v>2.4500000000000002</c:v>
                      </c:pt>
                      <c:pt idx="6">
                        <c:v>2.2200000000000002</c:v>
                      </c:pt>
                      <c:pt idx="7">
                        <c:v>1.67</c:v>
                      </c:pt>
                      <c:pt idx="8">
                        <c:v>1.69</c:v>
                      </c:pt>
                      <c:pt idx="9">
                        <c:v>2.0099999999999998</c:v>
                      </c:pt>
                      <c:pt idx="10">
                        <c:v>1.75</c:v>
                      </c:pt>
                      <c:pt idx="11">
                        <c:v>2.0099999999999998</c:v>
                      </c:pt>
                      <c:pt idx="12">
                        <c:v>2.35</c:v>
                      </c:pt>
                      <c:pt idx="13">
                        <c:v>2.54</c:v>
                      </c:pt>
                      <c:pt idx="14">
                        <c:v>2.76</c:v>
                      </c:pt>
                      <c:pt idx="15">
                        <c:v>3.23</c:v>
                      </c:pt>
                      <c:pt idx="16">
                        <c:v>3.01</c:v>
                      </c:pt>
                      <c:pt idx="17">
                        <c:v>2.39</c:v>
                      </c:pt>
                      <c:pt idx="18">
                        <c:v>2.0699999999999998</c:v>
                      </c:pt>
                      <c:pt idx="19">
                        <c:v>1.93</c:v>
                      </c:pt>
                      <c:pt idx="20">
                        <c:v>2.04</c:v>
                      </c:pt>
                      <c:pt idx="21">
                        <c:v>1.92</c:v>
                      </c:pt>
                      <c:pt idx="22">
                        <c:v>1.95</c:v>
                      </c:pt>
                      <c:pt idx="23">
                        <c:v>2.23</c:v>
                      </c:pt>
                      <c:pt idx="24">
                        <c:v>2.02</c:v>
                      </c:pt>
                      <c:pt idx="25">
                        <c:v>1.67</c:v>
                      </c:pt>
                      <c:pt idx="26">
                        <c:v>1.74</c:v>
                      </c:pt>
                      <c:pt idx="27">
                        <c:v>1.77</c:v>
                      </c:pt>
                      <c:pt idx="28">
                        <c:v>1.63</c:v>
                      </c:pt>
                      <c:pt idx="29">
                        <c:v>1.32</c:v>
                      </c:pt>
                      <c:pt idx="30">
                        <c:v>0.97</c:v>
                      </c:pt>
                      <c:pt idx="31">
                        <c:v>0.92</c:v>
                      </c:pt>
                      <c:pt idx="32">
                        <c:v>0.84</c:v>
                      </c:pt>
                      <c:pt idx="33">
                        <c:v>0.92</c:v>
                      </c:pt>
                      <c:pt idx="34">
                        <c:v>0.9</c:v>
                      </c:pt>
                      <c:pt idx="35">
                        <c:v>0.95</c:v>
                      </c:pt>
                      <c:pt idx="36">
                        <c:v>0.95</c:v>
                      </c:pt>
                      <c:pt idx="37">
                        <c:v>0.83</c:v>
                      </c:pt>
                      <c:pt idx="38">
                        <c:v>0.87</c:v>
                      </c:pt>
                      <c:pt idx="39">
                        <c:v>0.75</c:v>
                      </c:pt>
                      <c:pt idx="40">
                        <c:v>0.67</c:v>
                      </c:pt>
                      <c:pt idx="41">
                        <c:v>0.71</c:v>
                      </c:pt>
                      <c:pt idx="42">
                        <c:v>0.72</c:v>
                      </c:pt>
                      <c:pt idx="43">
                        <c:v>0.68</c:v>
                      </c:pt>
                      <c:pt idx="44">
                        <c:v>0.66</c:v>
                      </c:pt>
                      <c:pt idx="45">
                        <c:v>0.64</c:v>
                      </c:pt>
                      <c:pt idx="46">
                        <c:v>0.62</c:v>
                      </c:pt>
                      <c:pt idx="47">
                        <c:v>0.6</c:v>
                      </c:pt>
                      <c:pt idx="48">
                        <c:v>0.59</c:v>
                      </c:pt>
                      <c:pt idx="49">
                        <c:v>0.56000000000000005</c:v>
                      </c:pt>
                      <c:pt idx="50">
                        <c:v>0.56999999999999995</c:v>
                      </c:pt>
                      <c:pt idx="51">
                        <c:v>0.53</c:v>
                      </c:pt>
                      <c:pt idx="52">
                        <c:v>0.54</c:v>
                      </c:pt>
                      <c:pt idx="53">
                        <c:v>0.6</c:v>
                      </c:pt>
                      <c:pt idx="54">
                        <c:v>0.6</c:v>
                      </c:pt>
                      <c:pt idx="55">
                        <c:v>0.57999999999999996</c:v>
                      </c:pt>
                      <c:pt idx="56">
                        <c:v>0.55000000000000004</c:v>
                      </c:pt>
                      <c:pt idx="57">
                        <c:v>0.53</c:v>
                      </c:pt>
                      <c:pt idx="58">
                        <c:v>0.52</c:v>
                      </c:pt>
                      <c:pt idx="59">
                        <c:v>0.52</c:v>
                      </c:pt>
                      <c:pt idx="60">
                        <c:v>0.5</c:v>
                      </c:pt>
                      <c:pt idx="61">
                        <c:v>0.56000000000000005</c:v>
                      </c:pt>
                      <c:pt idx="62">
                        <c:v>0.56000000000000005</c:v>
                      </c:pt>
                      <c:pt idx="63">
                        <c:v>0.56000000000000005</c:v>
                      </c:pt>
                      <c:pt idx="64">
                        <c:v>0.56999999999999995</c:v>
                      </c:pt>
                      <c:pt idx="65">
                        <c:v>0.57999999999999996</c:v>
                      </c:pt>
                      <c:pt idx="66">
                        <c:v>0.62</c:v>
                      </c:pt>
                      <c:pt idx="67">
                        <c:v>0.65</c:v>
                      </c:pt>
                      <c:pt idx="68">
                        <c:v>0.66</c:v>
                      </c:pt>
                      <c:pt idx="69">
                        <c:v>0.77</c:v>
                      </c:pt>
                      <c:pt idx="70">
                        <c:v>0.87</c:v>
                      </c:pt>
                      <c:pt idx="71">
                        <c:v>0.98</c:v>
                      </c:pt>
                      <c:pt idx="72">
                        <c:v>0.97</c:v>
                      </c:pt>
                      <c:pt idx="73">
                        <c:v>1</c:v>
                      </c:pt>
                      <c:pt idx="74">
                        <c:v>1.3</c:v>
                      </c:pt>
                      <c:pt idx="75">
                        <c:v>1.99</c:v>
                      </c:pt>
                      <c:pt idx="76">
                        <c:v>1.74</c:v>
                      </c:pt>
                      <c:pt idx="77">
                        <c:v>1.83</c:v>
                      </c:pt>
                      <c:pt idx="78">
                        <c:v>1.61</c:v>
                      </c:pt>
                      <c:pt idx="79">
                        <c:v>2.02</c:v>
                      </c:pt>
                      <c:pt idx="80">
                        <c:v>1.74</c:v>
                      </c:pt>
                      <c:pt idx="81">
                        <c:v>1.73</c:v>
                      </c:pt>
                      <c:pt idx="82">
                        <c:v>1.82</c:v>
                      </c:pt>
                      <c:pt idx="83">
                        <c:v>1.97</c:v>
                      </c:pt>
                      <c:pt idx="84">
                        <c:v>2.2000000000000002</c:v>
                      </c:pt>
                      <c:pt idx="85">
                        <c:v>2.41</c:v>
                      </c:pt>
                      <c:pt idx="86">
                        <c:v>2.63</c:v>
                      </c:pt>
                      <c:pt idx="87">
                        <c:v>2.84</c:v>
                      </c:pt>
                      <c:pt idx="88">
                        <c:v>2.4</c:v>
                      </c:pt>
                      <c:pt idx="89">
                        <c:v>2.2999999999999998</c:v>
                      </c:pt>
                      <c:pt idx="90">
                        <c:v>2.44</c:v>
                      </c:pt>
                      <c:pt idx="91">
                        <c:v>2.87</c:v>
                      </c:pt>
                      <c:pt idx="92">
                        <c:v>3.29</c:v>
                      </c:pt>
                      <c:pt idx="93">
                        <c:v>3.32</c:v>
                      </c:pt>
                      <c:pt idx="94">
                        <c:v>3.53</c:v>
                      </c:pt>
                      <c:pt idx="95">
                        <c:v>3.37</c:v>
                      </c:pt>
                      <c:pt idx="96">
                        <c:v>3.06</c:v>
                      </c:pt>
                      <c:pt idx="97">
                        <c:v>3.31</c:v>
                      </c:pt>
                      <c:pt idx="98">
                        <c:v>3.16</c:v>
                      </c:pt>
                      <c:pt idx="99">
                        <c:v>4.08</c:v>
                      </c:pt>
                    </c:numCache>
                  </c:numRef>
                </c:val>
                <c:smooth val="0"/>
              </c15:ser>
            </c15:filteredLineSeries>
          </c:ext>
        </c:extLst>
      </c:lineChart>
      <c:catAx>
        <c:axId val="18121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217152"/>
        <c:crosses val="autoZero"/>
        <c:auto val="1"/>
        <c:lblAlgn val="ctr"/>
        <c:lblOffset val="100"/>
        <c:noMultiLvlLbl val="0"/>
      </c:catAx>
      <c:valAx>
        <c:axId val="18121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1215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Per capita income annual</a:t>
            </a:r>
            <a:r>
              <a:rPr lang="en-US" baseline="0" dirty="0" smtClean="0"/>
              <a:t> percentage real (PPP) growth 2000-10</a:t>
            </a:r>
            <a:endParaRPr lang="en-US" dirty="0"/>
          </a:p>
        </c:rich>
      </c:tx>
      <c:overlay val="0"/>
      <c:spPr>
        <a:noFill/>
        <a:ln>
          <a:noFill/>
        </a:ln>
        <a:effectLst/>
      </c:spPr>
    </c:title>
    <c:autoTitleDeleted val="0"/>
    <c:plotArea>
      <c:layout>
        <c:manualLayout>
          <c:layoutTarget val="inner"/>
          <c:xMode val="edge"/>
          <c:yMode val="edge"/>
          <c:x val="4.5205735707302241E-2"/>
          <c:y val="0.21084463223635688"/>
          <c:w val="0.93155150147855603"/>
          <c:h val="0.6533892500586557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Poor</c:v>
                </c:pt>
                <c:pt idx="1">
                  <c:v>Lower middle incomes</c:v>
                </c:pt>
                <c:pt idx="2">
                  <c:v>Upper middle incomes</c:v>
                </c:pt>
                <c:pt idx="3">
                  <c:v>Rich</c:v>
                </c:pt>
              </c:strCache>
            </c:strRef>
          </c:cat>
          <c:val>
            <c:numRef>
              <c:f>Sheet1!$B$2:$B$5</c:f>
              <c:numCache>
                <c:formatCode>General</c:formatCode>
                <c:ptCount val="4"/>
                <c:pt idx="0">
                  <c:v>3.7</c:v>
                </c:pt>
                <c:pt idx="1">
                  <c:v>5.0999999999999996</c:v>
                </c:pt>
                <c:pt idx="2">
                  <c:v>5.9</c:v>
                </c:pt>
                <c:pt idx="3">
                  <c:v>0.5</c:v>
                </c:pt>
              </c:numCache>
            </c:numRef>
          </c:val>
        </c:ser>
        <c:dLbls>
          <c:showLegendKey val="0"/>
          <c:showVal val="0"/>
          <c:showCatName val="0"/>
          <c:showSerName val="0"/>
          <c:showPercent val="0"/>
          <c:showBubbleSize val="0"/>
        </c:dLbls>
        <c:gapWidth val="219"/>
        <c:overlap val="-27"/>
        <c:axId val="191100032"/>
        <c:axId val="191101568"/>
      </c:barChart>
      <c:catAx>
        <c:axId val="19110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mn-ea"/>
                <a:cs typeface="+mn-cs"/>
              </a:defRPr>
            </a:pPr>
            <a:endParaRPr lang="en-US"/>
          </a:p>
        </c:txPr>
        <c:crossAx val="191101568"/>
        <c:crosses val="autoZero"/>
        <c:auto val="1"/>
        <c:lblAlgn val="ctr"/>
        <c:lblOffset val="100"/>
        <c:noMultiLvlLbl val="0"/>
      </c:catAx>
      <c:valAx>
        <c:axId val="19110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mn-ea"/>
                <a:cs typeface="+mn-cs"/>
              </a:defRPr>
            </a:pPr>
            <a:endParaRPr lang="en-US"/>
          </a:p>
        </c:txPr>
        <c:crossAx val="191100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US gross operating surplus share of GDP</a:t>
            </a:r>
          </a:p>
        </c:rich>
      </c:tx>
      <c:overlay val="0"/>
      <c:spPr>
        <a:noFill/>
        <a:ln>
          <a:noFill/>
        </a:ln>
        <a:effectLst/>
      </c:spPr>
    </c:title>
    <c:autoTitleDeleted val="0"/>
    <c:plotArea>
      <c:layout/>
      <c:lineChart>
        <c:grouping val="standard"/>
        <c:varyColors val="0"/>
        <c:ser>
          <c:idx val="0"/>
          <c:order val="0"/>
          <c:tx>
            <c:v>US gross operating surplus</c:v>
          </c:tx>
          <c:spPr>
            <a:ln w="28575" cap="rnd">
              <a:solidFill>
                <a:schemeClr val="accent1"/>
              </a:solidFill>
              <a:round/>
            </a:ln>
            <a:effectLst/>
          </c:spPr>
          <c:marker>
            <c:symbol val="none"/>
          </c:marker>
          <c:cat>
            <c:strRef>
              <c:f>Sheet0!$C$6:$CH$6</c:f>
              <c:strCache>
                <c:ptCount val="84"/>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strCache>
            </c:strRef>
          </c:cat>
          <c:val>
            <c:numRef>
              <c:f>Sheet0!$C$16:$CH$16</c:f>
              <c:numCache>
                <c:formatCode>General</c:formatCode>
                <c:ptCount val="84"/>
                <c:pt idx="0">
                  <c:v>33.9</c:v>
                </c:pt>
                <c:pt idx="1">
                  <c:v>30.6</c:v>
                </c:pt>
                <c:pt idx="2">
                  <c:v>26.8</c:v>
                </c:pt>
                <c:pt idx="3">
                  <c:v>22.1</c:v>
                </c:pt>
                <c:pt idx="4">
                  <c:v>21.4</c:v>
                </c:pt>
                <c:pt idx="5">
                  <c:v>24.5</c:v>
                </c:pt>
                <c:pt idx="6">
                  <c:v>28.1</c:v>
                </c:pt>
                <c:pt idx="7">
                  <c:v>28</c:v>
                </c:pt>
                <c:pt idx="8">
                  <c:v>28.3</c:v>
                </c:pt>
                <c:pt idx="9">
                  <c:v>26.3</c:v>
                </c:pt>
                <c:pt idx="10">
                  <c:v>27.3</c:v>
                </c:pt>
                <c:pt idx="11">
                  <c:v>28.9</c:v>
                </c:pt>
                <c:pt idx="12">
                  <c:v>31.1</c:v>
                </c:pt>
                <c:pt idx="13">
                  <c:v>31.7</c:v>
                </c:pt>
                <c:pt idx="14">
                  <c:v>30.4</c:v>
                </c:pt>
                <c:pt idx="15">
                  <c:v>28.6</c:v>
                </c:pt>
                <c:pt idx="16">
                  <c:v>27.1</c:v>
                </c:pt>
                <c:pt idx="17">
                  <c:v>27.7</c:v>
                </c:pt>
                <c:pt idx="18">
                  <c:v>27.4</c:v>
                </c:pt>
                <c:pt idx="19">
                  <c:v>29.1</c:v>
                </c:pt>
                <c:pt idx="20">
                  <c:v>27.3</c:v>
                </c:pt>
                <c:pt idx="21">
                  <c:v>28.4</c:v>
                </c:pt>
                <c:pt idx="22">
                  <c:v>28.1</c:v>
                </c:pt>
                <c:pt idx="23">
                  <c:v>26.5</c:v>
                </c:pt>
                <c:pt idx="24">
                  <c:v>25.5</c:v>
                </c:pt>
                <c:pt idx="25">
                  <c:v>25.6</c:v>
                </c:pt>
                <c:pt idx="26">
                  <c:v>26.6</c:v>
                </c:pt>
                <c:pt idx="27">
                  <c:v>25.4</c:v>
                </c:pt>
                <c:pt idx="28">
                  <c:v>24.8</c:v>
                </c:pt>
                <c:pt idx="29">
                  <c:v>24.4</c:v>
                </c:pt>
                <c:pt idx="30">
                  <c:v>24.9</c:v>
                </c:pt>
                <c:pt idx="31">
                  <c:v>24</c:v>
                </c:pt>
                <c:pt idx="32">
                  <c:v>24.3</c:v>
                </c:pt>
                <c:pt idx="33">
                  <c:v>24.7</c:v>
                </c:pt>
                <c:pt idx="34">
                  <c:v>24.8</c:v>
                </c:pt>
                <c:pt idx="35">
                  <c:v>25</c:v>
                </c:pt>
                <c:pt idx="36">
                  <c:v>25.6</c:v>
                </c:pt>
                <c:pt idx="37">
                  <c:v>25.3</c:v>
                </c:pt>
                <c:pt idx="38">
                  <c:v>24.2</c:v>
                </c:pt>
                <c:pt idx="39">
                  <c:v>23.6</c:v>
                </c:pt>
                <c:pt idx="40">
                  <c:v>22.4</c:v>
                </c:pt>
                <c:pt idx="41">
                  <c:v>20.9</c:v>
                </c:pt>
                <c:pt idx="42">
                  <c:v>21.4</c:v>
                </c:pt>
                <c:pt idx="43">
                  <c:v>22</c:v>
                </c:pt>
                <c:pt idx="44">
                  <c:v>22.5</c:v>
                </c:pt>
                <c:pt idx="45">
                  <c:v>21.2</c:v>
                </c:pt>
                <c:pt idx="46">
                  <c:v>21.6</c:v>
                </c:pt>
                <c:pt idx="47">
                  <c:v>22</c:v>
                </c:pt>
                <c:pt idx="48">
                  <c:v>22.3</c:v>
                </c:pt>
                <c:pt idx="49">
                  <c:v>22.7</c:v>
                </c:pt>
                <c:pt idx="50">
                  <c:v>21.9</c:v>
                </c:pt>
                <c:pt idx="51">
                  <c:v>20.6</c:v>
                </c:pt>
                <c:pt idx="52">
                  <c:v>21.3</c:v>
                </c:pt>
                <c:pt idx="53">
                  <c:v>20.6</c:v>
                </c:pt>
                <c:pt idx="54">
                  <c:v>21.5</c:v>
                </c:pt>
                <c:pt idx="55">
                  <c:v>23.1</c:v>
                </c:pt>
                <c:pt idx="56">
                  <c:v>22.9</c:v>
                </c:pt>
                <c:pt idx="57">
                  <c:v>21.8</c:v>
                </c:pt>
                <c:pt idx="58">
                  <c:v>21.9</c:v>
                </c:pt>
                <c:pt idx="59">
                  <c:v>22.3</c:v>
                </c:pt>
                <c:pt idx="60">
                  <c:v>22.1</c:v>
                </c:pt>
                <c:pt idx="61">
                  <c:v>21.3</c:v>
                </c:pt>
                <c:pt idx="62">
                  <c:v>20.7</c:v>
                </c:pt>
                <c:pt idx="63">
                  <c:v>20.7</c:v>
                </c:pt>
                <c:pt idx="64">
                  <c:v>21.1</c:v>
                </c:pt>
                <c:pt idx="65">
                  <c:v>22</c:v>
                </c:pt>
                <c:pt idx="66">
                  <c:v>22.5</c:v>
                </c:pt>
                <c:pt idx="67">
                  <c:v>23.4</c:v>
                </c:pt>
                <c:pt idx="68">
                  <c:v>23.8</c:v>
                </c:pt>
                <c:pt idx="69">
                  <c:v>23.4</c:v>
                </c:pt>
                <c:pt idx="70">
                  <c:v>23</c:v>
                </c:pt>
                <c:pt idx="71">
                  <c:v>22.5</c:v>
                </c:pt>
                <c:pt idx="72">
                  <c:v>22.4</c:v>
                </c:pt>
                <c:pt idx="73">
                  <c:v>22.7</c:v>
                </c:pt>
                <c:pt idx="74">
                  <c:v>23.1</c:v>
                </c:pt>
                <c:pt idx="75">
                  <c:v>23.5</c:v>
                </c:pt>
                <c:pt idx="76">
                  <c:v>24.2</c:v>
                </c:pt>
                <c:pt idx="77">
                  <c:v>24.8</c:v>
                </c:pt>
                <c:pt idx="78">
                  <c:v>23</c:v>
                </c:pt>
                <c:pt idx="79">
                  <c:v>21.9</c:v>
                </c:pt>
                <c:pt idx="80">
                  <c:v>22.5</c:v>
                </c:pt>
                <c:pt idx="81">
                  <c:v>24</c:v>
                </c:pt>
                <c:pt idx="82">
                  <c:v>24.6</c:v>
                </c:pt>
                <c:pt idx="83">
                  <c:v>25</c:v>
                </c:pt>
              </c:numCache>
            </c:numRef>
          </c:val>
          <c:smooth val="0"/>
        </c:ser>
        <c:dLbls>
          <c:showLegendKey val="0"/>
          <c:showVal val="0"/>
          <c:showCatName val="0"/>
          <c:showSerName val="0"/>
          <c:showPercent val="0"/>
          <c:showBubbleSize val="0"/>
        </c:dLbls>
        <c:marker val="1"/>
        <c:smooth val="0"/>
        <c:axId val="174812160"/>
        <c:axId val="174813952"/>
      </c:lineChart>
      <c:catAx>
        <c:axId val="17481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813952"/>
        <c:crosses val="autoZero"/>
        <c:auto val="1"/>
        <c:lblAlgn val="ctr"/>
        <c:lblOffset val="100"/>
        <c:noMultiLvlLbl val="0"/>
      </c:catAx>
      <c:valAx>
        <c:axId val="174813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812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dirty="0"/>
              <a:t>Income in </a:t>
            </a:r>
            <a:r>
              <a:rPr lang="en-US" sz="2000" baseline="0" dirty="0" smtClean="0"/>
              <a:t>current </a:t>
            </a:r>
            <a:r>
              <a:rPr lang="en-US" sz="2000" baseline="0" dirty="0"/>
              <a:t>£</a:t>
            </a:r>
          </a:p>
        </c:rich>
      </c:tx>
      <c:overlay val="0"/>
      <c:spPr>
        <a:noFill/>
        <a:ln>
          <a:noFill/>
        </a:ln>
        <a:effectLst/>
      </c:spPr>
    </c:title>
    <c:autoTitleDeleted val="0"/>
    <c:plotArea>
      <c:layout/>
      <c:barChart>
        <c:barDir val="col"/>
        <c:grouping val="clustered"/>
        <c:varyColors val="0"/>
        <c:ser>
          <c:idx val="0"/>
          <c:order val="0"/>
          <c:tx>
            <c:v>Income in 2010 £</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Sheet1!$A$10:$A$12</c:f>
              <c:strCache>
                <c:ptCount val="3"/>
                <c:pt idx="0">
                  <c:v>1968/69</c:v>
                </c:pt>
                <c:pt idx="1">
                  <c:v>1987/88</c:v>
                </c:pt>
                <c:pt idx="2">
                  <c:v>2012/13</c:v>
                </c:pt>
              </c:strCache>
            </c:strRef>
          </c:cat>
          <c:val>
            <c:numRef>
              <c:f>Sheet1!$D$10:$D$12</c:f>
              <c:numCache>
                <c:formatCode>#,##0</c:formatCode>
                <c:ptCount val="3"/>
                <c:pt idx="0">
                  <c:v>310000</c:v>
                </c:pt>
                <c:pt idx="1">
                  <c:v>7577000</c:v>
                </c:pt>
                <c:pt idx="2">
                  <c:v>320000000</c:v>
                </c:pt>
              </c:numCache>
            </c:numRef>
          </c:val>
        </c:ser>
        <c:dLbls>
          <c:showLegendKey val="0"/>
          <c:showVal val="0"/>
          <c:showCatName val="0"/>
          <c:showSerName val="0"/>
          <c:showPercent val="0"/>
          <c:showBubbleSize val="0"/>
        </c:dLbls>
        <c:gapWidth val="219"/>
        <c:overlap val="-27"/>
        <c:axId val="175392640"/>
        <c:axId val="180310016"/>
      </c:barChart>
      <c:catAx>
        <c:axId val="17539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0310016"/>
        <c:crosses val="autoZero"/>
        <c:auto val="1"/>
        <c:lblAlgn val="ctr"/>
        <c:lblOffset val="100"/>
        <c:noMultiLvlLbl val="0"/>
      </c:catAx>
      <c:valAx>
        <c:axId val="180310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392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4" name="Rectangle 4"/>
          <p:cNvSpPr>
            <a:spLocks noGrp="1" noChangeArrowheads="1"/>
          </p:cNvSpPr>
          <p:nvPr>
            <p:ph type="ftr" sz="quarter" idx="2"/>
          </p:nvPr>
        </p:nvSpPr>
        <p:spPr bwMode="auto">
          <a:xfrm>
            <a:off x="576263" y="6394450"/>
            <a:ext cx="3368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658" tIns="43329" rIns="86658" bIns="43329" numCol="1" anchor="b" anchorCtr="0" compatLnSpc="1">
            <a:prstTxWarp prst="textNoShape">
              <a:avLst/>
            </a:prstTxWarp>
          </a:bodyPr>
          <a:lstStyle>
            <a:lvl1pPr defTabSz="866775">
              <a:spcBef>
                <a:spcPct val="0"/>
              </a:spcBef>
              <a:buClrTx/>
              <a:defRPr sz="700" b="0">
                <a:latin typeface="Trebuchet MS" pitchFamily="34" charset="0"/>
              </a:defRPr>
            </a:lvl1pPr>
          </a:lstStyle>
          <a:p>
            <a:r>
              <a:rPr lang="en-US" dirty="0"/>
              <a:t>© centre for economics and business research ltd </a:t>
            </a:r>
            <a:fld id="{55B03903-0F32-4286-B487-9572E6464586}" type="datetime3">
              <a:rPr lang="en-US"/>
              <a:pPr/>
              <a:t>20 September 2013</a:t>
            </a:fld>
            <a:endParaRPr lang="en-US" dirty="0"/>
          </a:p>
        </p:txBody>
      </p:sp>
      <p:sp>
        <p:nvSpPr>
          <p:cNvPr id="204805" name="Rectangle 5"/>
          <p:cNvSpPr>
            <a:spLocks noGrp="1" noChangeArrowheads="1"/>
          </p:cNvSpPr>
          <p:nvPr>
            <p:ph type="sldNum" sz="quarter" idx="3"/>
          </p:nvPr>
        </p:nvSpPr>
        <p:spPr bwMode="auto">
          <a:xfrm>
            <a:off x="8383588" y="6394450"/>
            <a:ext cx="903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658" tIns="43329" rIns="86658" bIns="43329" numCol="1" anchor="b" anchorCtr="0" compatLnSpc="1">
            <a:prstTxWarp prst="textNoShape">
              <a:avLst/>
            </a:prstTxWarp>
          </a:bodyPr>
          <a:lstStyle>
            <a:lvl1pPr algn="r" defTabSz="866775">
              <a:spcBef>
                <a:spcPct val="0"/>
              </a:spcBef>
              <a:buClrTx/>
              <a:defRPr sz="900" b="0">
                <a:latin typeface="Trebuchet MS" pitchFamily="34" charset="0"/>
              </a:defRPr>
            </a:lvl1pPr>
          </a:lstStyle>
          <a:p>
            <a:fld id="{4F08EDC7-1C76-4059-85B0-D87C719BCF6D}" type="slidenum">
              <a:rPr lang="en-US"/>
              <a:pPr/>
              <a:t>‹#›</a:t>
            </a:fld>
            <a:endParaRPr lang="en-US" dirty="0"/>
          </a:p>
        </p:txBody>
      </p:sp>
    </p:spTree>
    <p:extLst>
      <p:ext uri="{BB962C8B-B14F-4D97-AF65-F5344CB8AC3E}">
        <p14:creationId xmlns:p14="http://schemas.microsoft.com/office/powerpoint/2010/main" val="275685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658" tIns="43329" rIns="86658" bIns="43329" numCol="1" anchor="t" anchorCtr="0" compatLnSpc="1">
            <a:prstTxWarp prst="textNoShape">
              <a:avLst/>
            </a:prstTxWarp>
          </a:bodyPr>
          <a:lstStyle>
            <a:lvl1pPr defTabSz="866775">
              <a:spcBef>
                <a:spcPct val="0"/>
              </a:spcBef>
              <a:buClrTx/>
              <a:defRPr sz="1100" b="0">
                <a:latin typeface="AvantGarde" charset="0"/>
              </a:defRPr>
            </a:lvl1pPr>
          </a:lstStyle>
          <a:p>
            <a:endParaRPr lang="en-US" dirty="0"/>
          </a:p>
        </p:txBody>
      </p:sp>
      <p:sp>
        <p:nvSpPr>
          <p:cNvPr id="21507" name="Rectangle 3"/>
          <p:cNvSpPr>
            <a:spLocks noGrp="1" noChangeArrowheads="1"/>
          </p:cNvSpPr>
          <p:nvPr>
            <p:ph type="dt" idx="1"/>
          </p:nvPr>
        </p:nvSpPr>
        <p:spPr bwMode="auto">
          <a:xfrm>
            <a:off x="5588000" y="0"/>
            <a:ext cx="4275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658" tIns="43329" rIns="86658" bIns="43329" numCol="1" anchor="t" anchorCtr="0" compatLnSpc="1">
            <a:prstTxWarp prst="textNoShape">
              <a:avLst/>
            </a:prstTxWarp>
          </a:bodyPr>
          <a:lstStyle>
            <a:lvl1pPr algn="r" defTabSz="866775">
              <a:spcBef>
                <a:spcPct val="0"/>
              </a:spcBef>
              <a:buClrTx/>
              <a:defRPr sz="1100" b="0">
                <a:latin typeface="AvantGarde"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3109913" y="503238"/>
            <a:ext cx="3643312" cy="25241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1314450" y="3195638"/>
            <a:ext cx="7234238"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658" tIns="43329" rIns="86658" bIns="4332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639445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658" tIns="43329" rIns="86658" bIns="43329" numCol="1" anchor="b" anchorCtr="0" compatLnSpc="1">
            <a:prstTxWarp prst="textNoShape">
              <a:avLst/>
            </a:prstTxWarp>
          </a:bodyPr>
          <a:lstStyle>
            <a:lvl1pPr defTabSz="866775">
              <a:spcBef>
                <a:spcPct val="0"/>
              </a:spcBef>
              <a:buClrTx/>
              <a:defRPr sz="1100" b="0">
                <a:latin typeface="AvantGarde" charset="0"/>
              </a:defRPr>
            </a:lvl1pPr>
          </a:lstStyle>
          <a:p>
            <a:endParaRPr lang="en-US" dirty="0"/>
          </a:p>
        </p:txBody>
      </p:sp>
      <p:sp>
        <p:nvSpPr>
          <p:cNvPr id="21511" name="Rectangle 7"/>
          <p:cNvSpPr>
            <a:spLocks noGrp="1" noChangeArrowheads="1"/>
          </p:cNvSpPr>
          <p:nvPr>
            <p:ph type="sldNum" sz="quarter" idx="5"/>
          </p:nvPr>
        </p:nvSpPr>
        <p:spPr bwMode="auto">
          <a:xfrm>
            <a:off x="5588000" y="6394450"/>
            <a:ext cx="4275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658" tIns="43329" rIns="86658" bIns="43329" numCol="1" anchor="b" anchorCtr="0" compatLnSpc="1">
            <a:prstTxWarp prst="textNoShape">
              <a:avLst/>
            </a:prstTxWarp>
          </a:bodyPr>
          <a:lstStyle>
            <a:lvl1pPr algn="r" defTabSz="866775">
              <a:spcBef>
                <a:spcPct val="0"/>
              </a:spcBef>
              <a:buClrTx/>
              <a:defRPr sz="1100" b="0">
                <a:latin typeface="AvantGarde" charset="0"/>
              </a:defRPr>
            </a:lvl1pPr>
          </a:lstStyle>
          <a:p>
            <a:fld id="{CB57BEAF-051C-414B-BE51-653BF3F3B9D1}" type="slidenum">
              <a:rPr lang="en-US"/>
              <a:pPr/>
              <a:t>‹#›</a:t>
            </a:fld>
            <a:endParaRPr lang="en-US" dirty="0"/>
          </a:p>
        </p:txBody>
      </p:sp>
    </p:spTree>
    <p:extLst>
      <p:ext uri="{BB962C8B-B14F-4D97-AF65-F5344CB8AC3E}">
        <p14:creationId xmlns:p14="http://schemas.microsoft.com/office/powerpoint/2010/main" val="159476165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vantGarde" charset="0"/>
        <a:ea typeface="+mn-ea"/>
        <a:cs typeface="+mn-cs"/>
      </a:defRPr>
    </a:lvl1pPr>
    <a:lvl2pPr marL="457200" algn="l" rtl="0" fontAlgn="base">
      <a:spcBef>
        <a:spcPct val="30000"/>
      </a:spcBef>
      <a:spcAft>
        <a:spcPct val="0"/>
      </a:spcAft>
      <a:defRPr sz="1200" kern="1200">
        <a:solidFill>
          <a:schemeClr val="tx1"/>
        </a:solidFill>
        <a:latin typeface="AvantGarde" charset="0"/>
        <a:ea typeface="+mn-ea"/>
        <a:cs typeface="+mn-cs"/>
      </a:defRPr>
    </a:lvl2pPr>
    <a:lvl3pPr marL="914400" algn="l" rtl="0" fontAlgn="base">
      <a:spcBef>
        <a:spcPct val="30000"/>
      </a:spcBef>
      <a:spcAft>
        <a:spcPct val="0"/>
      </a:spcAft>
      <a:defRPr sz="1200" kern="1200">
        <a:solidFill>
          <a:schemeClr val="tx1"/>
        </a:solidFill>
        <a:latin typeface="AvantGarde" charset="0"/>
        <a:ea typeface="+mn-ea"/>
        <a:cs typeface="+mn-cs"/>
      </a:defRPr>
    </a:lvl3pPr>
    <a:lvl4pPr marL="1371600" algn="l" rtl="0" fontAlgn="base">
      <a:spcBef>
        <a:spcPct val="30000"/>
      </a:spcBef>
      <a:spcAft>
        <a:spcPct val="0"/>
      </a:spcAft>
      <a:defRPr sz="1200" kern="1200">
        <a:solidFill>
          <a:schemeClr val="tx1"/>
        </a:solidFill>
        <a:latin typeface="AvantGarde" charset="0"/>
        <a:ea typeface="+mn-ea"/>
        <a:cs typeface="+mn-cs"/>
      </a:defRPr>
    </a:lvl4pPr>
    <a:lvl5pPr marL="1828800" algn="l" rtl="0" fontAlgn="base">
      <a:spcBef>
        <a:spcPct val="30000"/>
      </a:spcBef>
      <a:spcAft>
        <a:spcPct val="0"/>
      </a:spcAft>
      <a:defRPr sz="1200" kern="1200">
        <a:solidFill>
          <a:schemeClr val="tx1"/>
        </a:solidFill>
        <a:latin typeface="AvantGarde"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FF0D0A-9A06-49C3-9EBD-09BE4E24C42C}" type="slidenum">
              <a:rPr lang="en-US"/>
              <a:pPr/>
              <a:t>1</a:t>
            </a:fld>
            <a:endParaRPr lang="en-US" dirty="0"/>
          </a:p>
        </p:txBody>
      </p:sp>
      <p:sp>
        <p:nvSpPr>
          <p:cNvPr id="1720322" name="Rectangle 2"/>
          <p:cNvSpPr>
            <a:spLocks noGrp="1" noRot="1" noChangeAspect="1" noChangeArrowheads="1" noTextEdit="1"/>
          </p:cNvSpPr>
          <p:nvPr>
            <p:ph type="sldImg"/>
          </p:nvPr>
        </p:nvSpPr>
        <p:spPr>
          <a:xfrm>
            <a:off x="3109913" y="503238"/>
            <a:ext cx="3643312" cy="2524125"/>
          </a:xfrm>
          <a:ln/>
        </p:spPr>
      </p:sp>
      <p:sp>
        <p:nvSpPr>
          <p:cNvPr id="1720323"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428948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7A83B-A966-4B91-86AD-E08539FEC424}" type="slidenum">
              <a:rPr lang="en-US"/>
              <a:pPr/>
              <a:t>2</a:t>
            </a:fld>
            <a:endParaRPr lang="en-US" dirty="0"/>
          </a:p>
        </p:txBody>
      </p:sp>
      <p:sp>
        <p:nvSpPr>
          <p:cNvPr id="2167810" name="Rectangle 2"/>
          <p:cNvSpPr>
            <a:spLocks noGrp="1" noRot="1" noChangeAspect="1" noChangeArrowheads="1" noTextEdit="1"/>
          </p:cNvSpPr>
          <p:nvPr>
            <p:ph type="sldImg"/>
          </p:nvPr>
        </p:nvSpPr>
        <p:spPr>
          <a:xfrm>
            <a:off x="3109913" y="503238"/>
            <a:ext cx="3643312" cy="2524125"/>
          </a:xfrm>
          <a:ln/>
        </p:spPr>
      </p:sp>
      <p:sp>
        <p:nvSpPr>
          <p:cNvPr id="2167811"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696277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7A83B-A966-4B91-86AD-E08539FEC424}" type="slidenum">
              <a:rPr lang="en-US"/>
              <a:pPr/>
              <a:t>3</a:t>
            </a:fld>
            <a:endParaRPr lang="en-US" dirty="0"/>
          </a:p>
        </p:txBody>
      </p:sp>
      <p:sp>
        <p:nvSpPr>
          <p:cNvPr id="2167810" name="Rectangle 2"/>
          <p:cNvSpPr>
            <a:spLocks noGrp="1" noRot="1" noChangeAspect="1" noChangeArrowheads="1" noTextEdit="1"/>
          </p:cNvSpPr>
          <p:nvPr>
            <p:ph type="sldImg"/>
          </p:nvPr>
        </p:nvSpPr>
        <p:spPr>
          <a:xfrm>
            <a:off x="3109913" y="503238"/>
            <a:ext cx="3643312" cy="2524125"/>
          </a:xfrm>
          <a:ln/>
        </p:spPr>
      </p:sp>
      <p:sp>
        <p:nvSpPr>
          <p:cNvPr id="2167811"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361868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1B8D93-4259-4834-B70E-96079FD6399D}" type="slidenum">
              <a:rPr lang="en-GB"/>
              <a:pPr/>
              <a:t>4</a:t>
            </a:fld>
            <a:endParaRPr lang="en-GB"/>
          </a:p>
        </p:txBody>
      </p:sp>
      <p:sp>
        <p:nvSpPr>
          <p:cNvPr id="2166786" name="Rectangle 2"/>
          <p:cNvSpPr>
            <a:spLocks noGrp="1" noRot="1" noChangeAspect="1" noChangeArrowheads="1" noTextEdit="1"/>
          </p:cNvSpPr>
          <p:nvPr>
            <p:ph type="sldImg"/>
          </p:nvPr>
        </p:nvSpPr>
        <p:spPr>
          <a:xfrm>
            <a:off x="3108325" y="504825"/>
            <a:ext cx="3644900" cy="2524125"/>
          </a:xfrm>
          <a:ln/>
        </p:spPr>
      </p:sp>
      <p:sp>
        <p:nvSpPr>
          <p:cNvPr id="2166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15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94124-FFFF-4B85-9E69-E7E2E08EE517}" type="slidenum">
              <a:rPr lang="en-US"/>
              <a:pPr/>
              <a:t>30</a:t>
            </a:fld>
            <a:endParaRPr lang="en-US" dirty="0"/>
          </a:p>
        </p:txBody>
      </p:sp>
      <p:sp>
        <p:nvSpPr>
          <p:cNvPr id="2049026" name="Rectangle 2"/>
          <p:cNvSpPr>
            <a:spLocks noGrp="1" noRot="1" noChangeAspect="1" noChangeArrowheads="1" noTextEdit="1"/>
          </p:cNvSpPr>
          <p:nvPr>
            <p:ph type="sldImg"/>
          </p:nvPr>
        </p:nvSpPr>
        <p:spPr>
          <a:xfrm>
            <a:off x="3109913" y="503238"/>
            <a:ext cx="3643312" cy="2524125"/>
          </a:xfrm>
          <a:ln/>
        </p:spPr>
      </p:sp>
      <p:sp>
        <p:nvSpPr>
          <p:cNvPr id="2049027"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611066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5" name="Picture 9" descr="sticks"/>
          <p:cNvPicPr>
            <a:picLocks noChangeAspect="1" noChangeArrowheads="1"/>
          </p:cNvPicPr>
          <p:nvPr/>
        </p:nvPicPr>
        <p:blipFill>
          <a:blip r:embed="rId2">
            <a:lum bright="20000"/>
            <a:extLst>
              <a:ext uri="{28A0092B-C50C-407E-A947-70E740481C1C}">
                <a14:useLocalDpi xmlns:a14="http://schemas.microsoft.com/office/drawing/2010/main" val="0"/>
              </a:ext>
            </a:extLst>
          </a:blip>
          <a:srcRect l="3749" b="9993"/>
          <a:stretch>
            <a:fillRect/>
          </a:stretch>
        </p:blipFill>
        <p:spPr bwMode="auto">
          <a:xfrm>
            <a:off x="0" y="2740027"/>
            <a:ext cx="6357938" cy="4117975"/>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ctrTitle"/>
          </p:nvPr>
        </p:nvSpPr>
        <p:spPr>
          <a:xfrm>
            <a:off x="742950" y="2895600"/>
            <a:ext cx="8420100" cy="1143000"/>
          </a:xfrm>
        </p:spPr>
        <p:txBody>
          <a:bodyPr/>
          <a:lstStyle>
            <a:lvl1pPr algn="ctr">
              <a:defRPr/>
            </a:lvl1pPr>
          </a:lstStyle>
          <a:p>
            <a:pPr lvl="0"/>
            <a:r>
              <a:rPr lang="en-US" noProof="0" smtClean="0"/>
              <a:t>Click to edit Master title style</a:t>
            </a:r>
          </a:p>
        </p:txBody>
      </p:sp>
      <p:sp>
        <p:nvSpPr>
          <p:cNvPr id="4100" name="Rectangle 4"/>
          <p:cNvSpPr>
            <a:spLocks noGrp="1" noChangeArrowheads="1"/>
          </p:cNvSpPr>
          <p:nvPr>
            <p:ph type="subTitle" idx="1"/>
          </p:nvPr>
        </p:nvSpPr>
        <p:spPr>
          <a:xfrm>
            <a:off x="1485900" y="4648200"/>
            <a:ext cx="6934200" cy="1752600"/>
          </a:xfrm>
        </p:spPr>
        <p:txBody>
          <a:bodyPr/>
          <a:lstStyle>
            <a:lvl1pPr algn="ctr">
              <a:defRPr/>
            </a:lvl1pPr>
          </a:lstStyle>
          <a:p>
            <a:pPr lvl="0"/>
            <a:r>
              <a:rPr lang="en-US" noProof="0" smtClean="0"/>
              <a:t>Click to edit Master subtitle style</a:t>
            </a: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37867077"/>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3276" y="533400"/>
            <a:ext cx="2195513"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65152" y="533400"/>
            <a:ext cx="6435725"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05375856"/>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65150" y="533402"/>
            <a:ext cx="8783639" cy="4286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65151" y="1009650"/>
            <a:ext cx="4314825" cy="5467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5032376" y="1009650"/>
            <a:ext cx="4316413" cy="5467350"/>
          </a:xfrm>
        </p:spPr>
        <p:txBody>
          <a:bodyPr/>
          <a:lstStyle/>
          <a:p>
            <a:endParaRPr lang="en-GB" dirty="0"/>
          </a:p>
        </p:txBody>
      </p:sp>
    </p:spTree>
    <p:extLst>
      <p:ext uri="{BB962C8B-B14F-4D97-AF65-F5344CB8AC3E}">
        <p14:creationId xmlns:p14="http://schemas.microsoft.com/office/powerpoint/2010/main" val="2678799517"/>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7"/>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749614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2170185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2"/>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4193841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2"/>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9199" y="1600202"/>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1683413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4785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3256189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296800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56737103"/>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3006925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274773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1140177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1" y="274639"/>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87EFDD8-D052-4043-BA60-EE841271AB56}" type="datetimeFigureOut">
              <a:rPr lang="en-GB" smtClean="0"/>
              <a:t>20/09/2013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E543C0-AB81-4A8E-8B80-4D63C2953799}" type="slidenum">
              <a:rPr lang="en-GB" smtClean="0"/>
              <a:t>‹#›</a:t>
            </a:fld>
            <a:endParaRPr lang="en-GB" dirty="0"/>
          </a:p>
        </p:txBody>
      </p:sp>
    </p:spTree>
    <p:extLst>
      <p:ext uri="{BB962C8B-B14F-4D97-AF65-F5344CB8AC3E}">
        <p14:creationId xmlns:p14="http://schemas.microsoft.com/office/powerpoint/2010/main" val="2931469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5" name="Picture 9" descr="sticks"/>
          <p:cNvPicPr>
            <a:picLocks noChangeAspect="1" noChangeArrowheads="1"/>
          </p:cNvPicPr>
          <p:nvPr/>
        </p:nvPicPr>
        <p:blipFill>
          <a:blip r:embed="rId2">
            <a:lum bright="20000"/>
            <a:extLst>
              <a:ext uri="{28A0092B-C50C-407E-A947-70E740481C1C}">
                <a14:useLocalDpi xmlns:a14="http://schemas.microsoft.com/office/drawing/2010/main" val="0"/>
              </a:ext>
            </a:extLst>
          </a:blip>
          <a:srcRect l="3749" b="9993"/>
          <a:stretch>
            <a:fillRect/>
          </a:stretch>
        </p:blipFill>
        <p:spPr bwMode="auto">
          <a:xfrm>
            <a:off x="0" y="2740027"/>
            <a:ext cx="6358070" cy="4117975"/>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ctrTitle"/>
          </p:nvPr>
        </p:nvSpPr>
        <p:spPr>
          <a:xfrm>
            <a:off x="428229" y="2924175"/>
            <a:ext cx="9049544" cy="1143000"/>
          </a:xfrm>
        </p:spPr>
        <p:txBody>
          <a:bodyPr/>
          <a:lstStyle>
            <a:lvl1pPr algn="ctr">
              <a:defRPr sz="4000"/>
            </a:lvl1pPr>
          </a:lstStyle>
          <a:p>
            <a:pPr lvl="0"/>
            <a:r>
              <a:rPr lang="en-GB" noProof="0" smtClean="0"/>
              <a:t>Click to edit Master title style</a:t>
            </a:r>
          </a:p>
        </p:txBody>
      </p:sp>
      <p:sp>
        <p:nvSpPr>
          <p:cNvPr id="4100" name="Rectangle 4"/>
          <p:cNvSpPr>
            <a:spLocks noGrp="1" noChangeArrowheads="1"/>
          </p:cNvSpPr>
          <p:nvPr>
            <p:ph type="subTitle" idx="1"/>
          </p:nvPr>
        </p:nvSpPr>
        <p:spPr>
          <a:xfrm>
            <a:off x="428229" y="4394200"/>
            <a:ext cx="9049544" cy="1157288"/>
          </a:xfrm>
        </p:spPr>
        <p:txBody>
          <a:bodyPr/>
          <a:lstStyle>
            <a:lvl1pPr marL="0" indent="0" algn="ctr">
              <a:buFontTx/>
              <a:buNone/>
              <a:defRPr b="1"/>
            </a:lvl1pPr>
          </a:lstStyle>
          <a:p>
            <a:pPr lvl="0"/>
            <a:r>
              <a:rPr lang="en-GB" noProof="0" smtClean="0"/>
              <a:t>Click to edit Master subtitle style</a:t>
            </a:r>
          </a:p>
        </p:txBody>
      </p:sp>
      <p:pic>
        <p:nvPicPr>
          <p:cNvPr id="4104" name="Picture 8" descr="ce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991" y="73026"/>
            <a:ext cx="3525573" cy="2441575"/>
          </a:xfrm>
          <a:prstGeom prst="rect">
            <a:avLst/>
          </a:prstGeom>
          <a:noFill/>
          <a:extLst>
            <a:ext uri="{909E8E84-426E-40DD-AFC4-6F175D3DCCD1}">
              <a14:hiddenFill xmlns:a14="http://schemas.microsoft.com/office/drawing/2010/main">
                <a:solidFill>
                  <a:srgbClr val="FFFFFF"/>
                </a:solidFill>
              </a14:hiddenFill>
            </a:ext>
          </a:extLst>
        </p:spPr>
      </p:pic>
      <p:sp>
        <p:nvSpPr>
          <p:cNvPr id="4109" name="Text Box 13"/>
          <p:cNvSpPr txBox="1">
            <a:spLocks noChangeArrowheads="1"/>
          </p:cNvSpPr>
          <p:nvPr userDrawn="1"/>
        </p:nvSpPr>
        <p:spPr bwMode="auto">
          <a:xfrm>
            <a:off x="3589206" y="6527801"/>
            <a:ext cx="2505814" cy="215444"/>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1905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sz="2400">
                <a:solidFill>
                  <a:schemeClr val="tx1"/>
                </a:solidFill>
                <a:latin typeface="AvantGarde" charset="0"/>
              </a:defRPr>
            </a:lvl1pPr>
            <a:lvl2pPr>
              <a:spcBef>
                <a:spcPct val="0"/>
              </a:spcBef>
              <a:defRPr sz="2400">
                <a:solidFill>
                  <a:schemeClr val="tx1"/>
                </a:solidFill>
                <a:latin typeface="AvantGarde" charset="0"/>
              </a:defRPr>
            </a:lvl2pPr>
            <a:lvl3pPr>
              <a:spcBef>
                <a:spcPct val="0"/>
              </a:spcBef>
              <a:defRPr sz="2400">
                <a:solidFill>
                  <a:schemeClr val="tx1"/>
                </a:solidFill>
                <a:latin typeface="AvantGarde" charset="0"/>
              </a:defRPr>
            </a:lvl3pPr>
            <a:lvl4pPr>
              <a:spcBef>
                <a:spcPct val="0"/>
              </a:spcBef>
              <a:defRPr sz="2400">
                <a:solidFill>
                  <a:schemeClr val="tx1"/>
                </a:solidFill>
                <a:latin typeface="AvantGarde" charset="0"/>
              </a:defRPr>
            </a:lvl4pPr>
            <a:lvl5pPr>
              <a:spcBef>
                <a:spcPct val="0"/>
              </a:spcBef>
              <a:defRPr sz="2400">
                <a:solidFill>
                  <a:schemeClr val="tx1"/>
                </a:solidFill>
                <a:latin typeface="AvantGarde" charset="0"/>
              </a:defRPr>
            </a:lvl5pPr>
            <a:lvl6pPr fontAlgn="base">
              <a:spcBef>
                <a:spcPct val="0"/>
              </a:spcBef>
              <a:spcAft>
                <a:spcPct val="0"/>
              </a:spcAft>
              <a:defRPr sz="2400">
                <a:solidFill>
                  <a:schemeClr val="tx1"/>
                </a:solidFill>
                <a:latin typeface="AvantGarde" charset="0"/>
              </a:defRPr>
            </a:lvl6pPr>
            <a:lvl7pPr fontAlgn="base">
              <a:spcBef>
                <a:spcPct val="0"/>
              </a:spcBef>
              <a:spcAft>
                <a:spcPct val="0"/>
              </a:spcAft>
              <a:defRPr sz="2400">
                <a:solidFill>
                  <a:schemeClr val="tx1"/>
                </a:solidFill>
                <a:latin typeface="AvantGarde" charset="0"/>
              </a:defRPr>
            </a:lvl7pPr>
            <a:lvl8pPr fontAlgn="base">
              <a:spcBef>
                <a:spcPct val="0"/>
              </a:spcBef>
              <a:spcAft>
                <a:spcPct val="0"/>
              </a:spcAft>
              <a:defRPr sz="2400">
                <a:solidFill>
                  <a:schemeClr val="tx1"/>
                </a:solidFill>
                <a:latin typeface="AvantGarde" charset="0"/>
              </a:defRPr>
            </a:lvl8pPr>
            <a:lvl9pPr fontAlgn="base">
              <a:spcBef>
                <a:spcPct val="0"/>
              </a:spcBef>
              <a:spcAft>
                <a:spcPct val="0"/>
              </a:spcAft>
              <a:defRPr sz="2400">
                <a:solidFill>
                  <a:schemeClr val="tx1"/>
                </a:solidFill>
                <a:latin typeface="AvantGarde" charset="0"/>
              </a:defRPr>
            </a:lvl9pPr>
          </a:lstStyle>
          <a:p>
            <a:pPr>
              <a:spcBef>
                <a:spcPct val="20000"/>
              </a:spcBef>
            </a:pPr>
            <a:r>
              <a:rPr lang="en-GB" sz="800">
                <a:solidFill>
                  <a:srgbClr val="808080"/>
                </a:solidFill>
                <a:latin typeface="Gill Sans MT" pitchFamily="34" charset="0"/>
              </a:rPr>
              <a:t>© centre for economics and business research </a:t>
            </a:r>
            <a:r>
              <a:rPr lang="en-GB" sz="800" b="0">
                <a:solidFill>
                  <a:srgbClr val="808080"/>
                </a:solidFill>
                <a:latin typeface="Gill Sans MT" pitchFamily="34" charset="0"/>
              </a:rPr>
              <a:t>ltd</a:t>
            </a:r>
          </a:p>
        </p:txBody>
      </p:sp>
    </p:spTree>
    <p:extLst>
      <p:ext uri="{BB962C8B-B14F-4D97-AF65-F5344CB8AC3E}">
        <p14:creationId xmlns:p14="http://schemas.microsoft.com/office/powerpoint/2010/main" val="1228500721"/>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84504439"/>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25"/>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8418835"/>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65812" y="1557338"/>
            <a:ext cx="4308078" cy="4919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8990" y="1557338"/>
            <a:ext cx="4309798" cy="4919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91244271"/>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57223815"/>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17459204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2"/>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17725764"/>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07243"/>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4687617"/>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3249688"/>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37444721"/>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4333" y="404813"/>
            <a:ext cx="2194454" cy="6072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65812" y="404813"/>
            <a:ext cx="6423421" cy="6072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18503546"/>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5812" y="404813"/>
            <a:ext cx="8782976" cy="808037"/>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65812" y="1557338"/>
            <a:ext cx="4308078" cy="491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8990" y="1557338"/>
            <a:ext cx="4309798" cy="491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84484365"/>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65812" y="404813"/>
            <a:ext cx="8782976" cy="808037"/>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565812" y="1557338"/>
            <a:ext cx="8782976" cy="4919662"/>
          </a:xfrm>
        </p:spPr>
        <p:txBody>
          <a:bodyPr/>
          <a:lstStyle/>
          <a:p>
            <a:endParaRPr lang="en-GB"/>
          </a:p>
        </p:txBody>
      </p:sp>
    </p:spTree>
    <p:extLst>
      <p:ext uri="{BB962C8B-B14F-4D97-AF65-F5344CB8AC3E}">
        <p14:creationId xmlns:p14="http://schemas.microsoft.com/office/powerpoint/2010/main" val="349272380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65151" y="1009650"/>
            <a:ext cx="4314825" cy="546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2376" y="1009650"/>
            <a:ext cx="4316413" cy="546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14019990"/>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0298075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73163042"/>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14207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160901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846000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sticks"/>
          <p:cNvPicPr>
            <a:picLocks noChangeAspect="1" noChangeArrowheads="1"/>
          </p:cNvPicPr>
          <p:nvPr/>
        </p:nvPicPr>
        <p:blipFill>
          <a:blip r:embed="rId14">
            <a:lum bright="20000"/>
            <a:extLst>
              <a:ext uri="{28A0092B-C50C-407E-A947-70E740481C1C}">
                <a14:useLocalDpi xmlns:a14="http://schemas.microsoft.com/office/drawing/2010/main" val="0"/>
              </a:ext>
            </a:extLst>
          </a:blip>
          <a:srcRect l="3749" b="9993"/>
          <a:stretch>
            <a:fillRect/>
          </a:stretch>
        </p:blipFill>
        <p:spPr bwMode="auto">
          <a:xfrm>
            <a:off x="0" y="2740027"/>
            <a:ext cx="6357938" cy="411797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565150" y="533402"/>
            <a:ext cx="8783639"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65150" y="1009650"/>
            <a:ext cx="8783639"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5" name="Line 11"/>
          <p:cNvSpPr>
            <a:spLocks noChangeShapeType="1"/>
          </p:cNvSpPr>
          <p:nvPr/>
        </p:nvSpPr>
        <p:spPr bwMode="auto">
          <a:xfrm flipV="1">
            <a:off x="565150" y="533400"/>
            <a:ext cx="8783639" cy="0"/>
          </a:xfrm>
          <a:prstGeom prst="line">
            <a:avLst/>
          </a:prstGeom>
          <a:noFill/>
          <a:ln w="25400">
            <a:solidFill>
              <a:srgbClr val="4984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036" name="Line 12"/>
          <p:cNvSpPr>
            <a:spLocks noChangeShapeType="1"/>
          </p:cNvSpPr>
          <p:nvPr/>
        </p:nvSpPr>
        <p:spPr bwMode="auto">
          <a:xfrm>
            <a:off x="565150" y="6629400"/>
            <a:ext cx="8783639" cy="0"/>
          </a:xfrm>
          <a:prstGeom prst="line">
            <a:avLst/>
          </a:prstGeom>
          <a:noFill/>
          <a:ln w="25400">
            <a:solidFill>
              <a:srgbClr val="4984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038" name="Text Box 14"/>
          <p:cNvSpPr txBox="1">
            <a:spLocks noChangeArrowheads="1"/>
          </p:cNvSpPr>
          <p:nvPr/>
        </p:nvSpPr>
        <p:spPr bwMode="auto">
          <a:xfrm>
            <a:off x="482600" y="6629402"/>
            <a:ext cx="24048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rgbClr val="49849B"/>
                </a:solidFill>
                <a:latin typeface="Browallia New" pitchFamily="34" charset="-34"/>
              </a:rPr>
              <a:t>© </a:t>
            </a:r>
            <a:r>
              <a:rPr lang="en-US" sz="1000" dirty="0" smtClean="0">
                <a:solidFill>
                  <a:srgbClr val="49849B"/>
                </a:solidFill>
                <a:latin typeface="Browallia New" pitchFamily="34" charset="-34"/>
              </a:rPr>
              <a:t>Centre </a:t>
            </a:r>
            <a:r>
              <a:rPr lang="en-US" sz="1000" dirty="0">
                <a:solidFill>
                  <a:srgbClr val="49849B"/>
                </a:solidFill>
                <a:latin typeface="Browallia New" pitchFamily="34" charset="-34"/>
              </a:rPr>
              <a:t>for economics and business research ltd, </a:t>
            </a:r>
            <a:r>
              <a:rPr lang="en-US" sz="1000" dirty="0" smtClean="0">
                <a:solidFill>
                  <a:srgbClr val="49849B"/>
                </a:solidFill>
                <a:latin typeface="Browallia New" pitchFamily="34" charset="-34"/>
              </a:rPr>
              <a:t>2013</a:t>
            </a:r>
            <a:endParaRPr lang="en-US" sz="1000" dirty="0">
              <a:solidFill>
                <a:srgbClr val="49849B"/>
              </a:solidFill>
              <a:latin typeface="Browallia New" pitchFamily="34" charset="-3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wipe dir="r"/>
  </p:transition>
  <p:txStyles>
    <p:titleStyle>
      <a:lvl1pPr algn="l" rtl="0" fontAlgn="base">
        <a:spcBef>
          <a:spcPct val="0"/>
        </a:spcBef>
        <a:spcAft>
          <a:spcPct val="0"/>
        </a:spcAft>
        <a:defRPr sz="1600" b="1">
          <a:solidFill>
            <a:srgbClr val="49849B"/>
          </a:solidFill>
          <a:latin typeface="+mj-lt"/>
          <a:ea typeface="+mj-ea"/>
          <a:cs typeface="+mj-cs"/>
        </a:defRPr>
      </a:lvl1pPr>
      <a:lvl2pPr algn="l" rtl="0" fontAlgn="base">
        <a:spcBef>
          <a:spcPct val="0"/>
        </a:spcBef>
        <a:spcAft>
          <a:spcPct val="0"/>
        </a:spcAft>
        <a:defRPr sz="1600" b="1">
          <a:solidFill>
            <a:srgbClr val="49849B"/>
          </a:solidFill>
          <a:latin typeface="Arial Rounded MT Bold" pitchFamily="34" charset="0"/>
        </a:defRPr>
      </a:lvl2pPr>
      <a:lvl3pPr algn="l" rtl="0" fontAlgn="base">
        <a:spcBef>
          <a:spcPct val="0"/>
        </a:spcBef>
        <a:spcAft>
          <a:spcPct val="0"/>
        </a:spcAft>
        <a:defRPr sz="1600" b="1">
          <a:solidFill>
            <a:srgbClr val="49849B"/>
          </a:solidFill>
          <a:latin typeface="Arial Rounded MT Bold" pitchFamily="34" charset="0"/>
        </a:defRPr>
      </a:lvl3pPr>
      <a:lvl4pPr algn="l" rtl="0" fontAlgn="base">
        <a:spcBef>
          <a:spcPct val="0"/>
        </a:spcBef>
        <a:spcAft>
          <a:spcPct val="0"/>
        </a:spcAft>
        <a:defRPr sz="1600" b="1">
          <a:solidFill>
            <a:srgbClr val="49849B"/>
          </a:solidFill>
          <a:latin typeface="Arial Rounded MT Bold" pitchFamily="34" charset="0"/>
        </a:defRPr>
      </a:lvl4pPr>
      <a:lvl5pPr algn="l" rtl="0" fontAlgn="base">
        <a:spcBef>
          <a:spcPct val="0"/>
        </a:spcBef>
        <a:spcAft>
          <a:spcPct val="0"/>
        </a:spcAft>
        <a:defRPr sz="1600" b="1">
          <a:solidFill>
            <a:srgbClr val="49849B"/>
          </a:solidFill>
          <a:latin typeface="Arial Rounded MT Bold" pitchFamily="34" charset="0"/>
        </a:defRPr>
      </a:lvl5pPr>
      <a:lvl6pPr marL="457200" algn="l" rtl="0" fontAlgn="base">
        <a:spcBef>
          <a:spcPct val="0"/>
        </a:spcBef>
        <a:spcAft>
          <a:spcPct val="0"/>
        </a:spcAft>
        <a:defRPr sz="1600" b="1">
          <a:solidFill>
            <a:srgbClr val="49849B"/>
          </a:solidFill>
          <a:latin typeface="Arial Rounded MT Bold" pitchFamily="34" charset="0"/>
        </a:defRPr>
      </a:lvl6pPr>
      <a:lvl7pPr marL="914400" algn="l" rtl="0" fontAlgn="base">
        <a:spcBef>
          <a:spcPct val="0"/>
        </a:spcBef>
        <a:spcAft>
          <a:spcPct val="0"/>
        </a:spcAft>
        <a:defRPr sz="1600" b="1">
          <a:solidFill>
            <a:srgbClr val="49849B"/>
          </a:solidFill>
          <a:latin typeface="Arial Rounded MT Bold" pitchFamily="34" charset="0"/>
        </a:defRPr>
      </a:lvl7pPr>
      <a:lvl8pPr marL="1371600" algn="l" rtl="0" fontAlgn="base">
        <a:spcBef>
          <a:spcPct val="0"/>
        </a:spcBef>
        <a:spcAft>
          <a:spcPct val="0"/>
        </a:spcAft>
        <a:defRPr sz="1600" b="1">
          <a:solidFill>
            <a:srgbClr val="49849B"/>
          </a:solidFill>
          <a:latin typeface="Arial Rounded MT Bold" pitchFamily="34" charset="0"/>
        </a:defRPr>
      </a:lvl8pPr>
      <a:lvl9pPr marL="1828800" algn="l" rtl="0" fontAlgn="base">
        <a:spcBef>
          <a:spcPct val="0"/>
        </a:spcBef>
        <a:spcAft>
          <a:spcPct val="0"/>
        </a:spcAft>
        <a:defRPr sz="1600" b="1">
          <a:solidFill>
            <a:srgbClr val="49849B"/>
          </a:solidFill>
          <a:latin typeface="Arial Rounded MT Bold" pitchFamily="34" charset="0"/>
        </a:defRPr>
      </a:lvl9pPr>
    </p:titleStyle>
    <p:bodyStyle>
      <a:lvl1pPr algn="l" rtl="0" fontAlgn="base">
        <a:spcBef>
          <a:spcPct val="0"/>
        </a:spcBef>
        <a:spcAft>
          <a:spcPts val="1400"/>
        </a:spcAft>
        <a:buClr>
          <a:srgbClr val="000000"/>
        </a:buClr>
        <a:defRPr sz="1400">
          <a:solidFill>
            <a:schemeClr val="tx1"/>
          </a:solidFill>
          <a:latin typeface="+mn-lt"/>
          <a:ea typeface="+mn-ea"/>
          <a:cs typeface="+mn-cs"/>
        </a:defRPr>
      </a:lvl1pPr>
      <a:lvl2pPr marL="476250" indent="-285750" algn="l" rtl="0" fontAlgn="base">
        <a:spcBef>
          <a:spcPct val="0"/>
        </a:spcBef>
        <a:spcAft>
          <a:spcPts val="1400"/>
        </a:spcAft>
        <a:buClr>
          <a:srgbClr val="000000"/>
        </a:buClr>
        <a:buFont typeface="Wingdings" pitchFamily="2" charset="2"/>
        <a:buChar char="§"/>
        <a:defRPr sz="1400">
          <a:solidFill>
            <a:schemeClr val="tx1"/>
          </a:solidFill>
          <a:latin typeface="+mn-lt"/>
        </a:defRPr>
      </a:lvl2pPr>
      <a:lvl3pPr marL="1184275" indent="-228600" algn="l" rtl="0" fontAlgn="base">
        <a:spcBef>
          <a:spcPct val="0"/>
        </a:spcBef>
        <a:spcAft>
          <a:spcPts val="1400"/>
        </a:spcAft>
        <a:buClr>
          <a:srgbClr val="000000"/>
        </a:buClr>
        <a:buChar char="•"/>
        <a:defRPr sz="1400">
          <a:solidFill>
            <a:schemeClr val="tx1"/>
          </a:solidFill>
          <a:latin typeface="+mn-lt"/>
        </a:defRPr>
      </a:lvl3pPr>
      <a:lvl4pPr marL="1603375" indent="-228600" algn="l" rtl="0" fontAlgn="base">
        <a:spcBef>
          <a:spcPct val="0"/>
        </a:spcBef>
        <a:spcAft>
          <a:spcPts val="1400"/>
        </a:spcAft>
        <a:buClr>
          <a:srgbClr val="000000"/>
        </a:buClr>
        <a:buChar char="–"/>
        <a:defRPr sz="1400">
          <a:solidFill>
            <a:schemeClr val="tx1"/>
          </a:solidFill>
          <a:latin typeface="+mn-lt"/>
        </a:defRPr>
      </a:lvl4pPr>
      <a:lvl5pPr marL="2057400" indent="-228600" algn="l" rtl="0" fontAlgn="base">
        <a:spcBef>
          <a:spcPct val="0"/>
        </a:spcBef>
        <a:spcAft>
          <a:spcPts val="1400"/>
        </a:spcAft>
        <a:buClr>
          <a:srgbClr val="000000"/>
        </a:buClr>
        <a:buChar char="»"/>
        <a:defRPr sz="1400">
          <a:solidFill>
            <a:schemeClr val="tx1"/>
          </a:solidFill>
          <a:latin typeface="+mn-lt"/>
        </a:defRPr>
      </a:lvl5pPr>
      <a:lvl6pPr marL="2514600" indent="-228600" algn="l" rtl="0" fontAlgn="base">
        <a:spcBef>
          <a:spcPct val="0"/>
        </a:spcBef>
        <a:spcAft>
          <a:spcPts val="1400"/>
        </a:spcAft>
        <a:buClr>
          <a:srgbClr val="000000"/>
        </a:buClr>
        <a:buChar char="»"/>
        <a:defRPr sz="1400">
          <a:solidFill>
            <a:schemeClr val="tx1"/>
          </a:solidFill>
          <a:latin typeface="+mn-lt"/>
        </a:defRPr>
      </a:lvl6pPr>
      <a:lvl7pPr marL="2971800" indent="-228600" algn="l" rtl="0" fontAlgn="base">
        <a:spcBef>
          <a:spcPct val="0"/>
        </a:spcBef>
        <a:spcAft>
          <a:spcPts val="1400"/>
        </a:spcAft>
        <a:buClr>
          <a:srgbClr val="000000"/>
        </a:buClr>
        <a:buChar char="»"/>
        <a:defRPr sz="1400">
          <a:solidFill>
            <a:schemeClr val="tx1"/>
          </a:solidFill>
          <a:latin typeface="+mn-lt"/>
        </a:defRPr>
      </a:lvl7pPr>
      <a:lvl8pPr marL="3429000" indent="-228600" algn="l" rtl="0" fontAlgn="base">
        <a:spcBef>
          <a:spcPct val="0"/>
        </a:spcBef>
        <a:spcAft>
          <a:spcPts val="1400"/>
        </a:spcAft>
        <a:buClr>
          <a:srgbClr val="000000"/>
        </a:buClr>
        <a:buChar char="»"/>
        <a:defRPr sz="1400">
          <a:solidFill>
            <a:schemeClr val="tx1"/>
          </a:solidFill>
          <a:latin typeface="+mn-lt"/>
        </a:defRPr>
      </a:lvl8pPr>
      <a:lvl9pPr marL="3886200" indent="-228600" algn="l" rtl="0" fontAlgn="base">
        <a:spcBef>
          <a:spcPct val="0"/>
        </a:spcBef>
        <a:spcAft>
          <a:spcPts val="1400"/>
        </a:spcAft>
        <a:buClr>
          <a:srgbClr val="000000"/>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2"/>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95300" y="6356352"/>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EFDD8-D052-4043-BA60-EE841271AB56}" type="datetimeFigureOut">
              <a:rPr lang="en-GB" smtClean="0"/>
              <a:t>20/09/2013</a:t>
            </a:fld>
            <a:endParaRPr lang="en-GB" dirty="0"/>
          </a:p>
        </p:txBody>
      </p:sp>
      <p:sp>
        <p:nvSpPr>
          <p:cNvPr id="5" name="Footer Placeholder 4"/>
          <p:cNvSpPr>
            <a:spLocks noGrp="1"/>
          </p:cNvSpPr>
          <p:nvPr>
            <p:ph type="ftr" sz="quarter" idx="3"/>
          </p:nvPr>
        </p:nvSpPr>
        <p:spPr>
          <a:xfrm>
            <a:off x="3384550" y="6356352"/>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7099300" y="6356352"/>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543C0-AB81-4A8E-8B80-4D63C2953799}" type="slidenum">
              <a:rPr lang="en-GB" smtClean="0"/>
              <a:t>‹#›</a:t>
            </a:fld>
            <a:endParaRPr lang="en-GB" dirty="0"/>
          </a:p>
        </p:txBody>
      </p:sp>
    </p:spTree>
    <p:extLst>
      <p:ext uri="{BB962C8B-B14F-4D97-AF65-F5344CB8AC3E}">
        <p14:creationId xmlns:p14="http://schemas.microsoft.com/office/powerpoint/2010/main" val="22787864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sticks"/>
          <p:cNvPicPr>
            <a:picLocks noChangeAspect="1" noChangeArrowheads="1"/>
          </p:cNvPicPr>
          <p:nvPr/>
        </p:nvPicPr>
        <p:blipFill>
          <a:blip r:embed="rId15">
            <a:lum bright="20000"/>
            <a:extLst>
              <a:ext uri="{28A0092B-C50C-407E-A947-70E740481C1C}">
                <a14:useLocalDpi xmlns:a14="http://schemas.microsoft.com/office/drawing/2010/main" val="0"/>
              </a:ext>
            </a:extLst>
          </a:blip>
          <a:srcRect l="3749" b="9993"/>
          <a:stretch>
            <a:fillRect/>
          </a:stretch>
        </p:blipFill>
        <p:spPr bwMode="auto">
          <a:xfrm>
            <a:off x="0" y="2740027"/>
            <a:ext cx="6358070" cy="411797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565812" y="404813"/>
            <a:ext cx="8782976"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65812" y="1557338"/>
            <a:ext cx="8782976"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44" name="Text Box 20"/>
          <p:cNvSpPr txBox="1">
            <a:spLocks noChangeArrowheads="1"/>
          </p:cNvSpPr>
          <p:nvPr/>
        </p:nvSpPr>
        <p:spPr bwMode="auto">
          <a:xfrm>
            <a:off x="7812264" y="6553224"/>
            <a:ext cx="1548564" cy="307777"/>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1905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sz="2400">
                <a:solidFill>
                  <a:schemeClr val="tx1"/>
                </a:solidFill>
                <a:latin typeface="AvantGarde" charset="0"/>
              </a:defRPr>
            </a:lvl1pPr>
            <a:lvl2pPr>
              <a:spcBef>
                <a:spcPct val="0"/>
              </a:spcBef>
              <a:defRPr sz="2400">
                <a:solidFill>
                  <a:schemeClr val="tx1"/>
                </a:solidFill>
                <a:latin typeface="AvantGarde" charset="0"/>
              </a:defRPr>
            </a:lvl2pPr>
            <a:lvl3pPr>
              <a:spcBef>
                <a:spcPct val="0"/>
              </a:spcBef>
              <a:defRPr sz="2400">
                <a:solidFill>
                  <a:schemeClr val="tx1"/>
                </a:solidFill>
                <a:latin typeface="AvantGarde" charset="0"/>
              </a:defRPr>
            </a:lvl3pPr>
            <a:lvl4pPr>
              <a:spcBef>
                <a:spcPct val="0"/>
              </a:spcBef>
              <a:defRPr sz="2400">
                <a:solidFill>
                  <a:schemeClr val="tx1"/>
                </a:solidFill>
                <a:latin typeface="AvantGarde" charset="0"/>
              </a:defRPr>
            </a:lvl4pPr>
            <a:lvl5pPr>
              <a:spcBef>
                <a:spcPct val="0"/>
              </a:spcBef>
              <a:defRPr sz="2400">
                <a:solidFill>
                  <a:schemeClr val="tx1"/>
                </a:solidFill>
                <a:latin typeface="AvantGarde" charset="0"/>
              </a:defRPr>
            </a:lvl5pPr>
            <a:lvl6pPr fontAlgn="base">
              <a:spcBef>
                <a:spcPct val="0"/>
              </a:spcBef>
              <a:spcAft>
                <a:spcPct val="0"/>
              </a:spcAft>
              <a:defRPr sz="2400">
                <a:solidFill>
                  <a:schemeClr val="tx1"/>
                </a:solidFill>
                <a:latin typeface="AvantGarde" charset="0"/>
              </a:defRPr>
            </a:lvl6pPr>
            <a:lvl7pPr fontAlgn="base">
              <a:spcBef>
                <a:spcPct val="0"/>
              </a:spcBef>
              <a:spcAft>
                <a:spcPct val="0"/>
              </a:spcAft>
              <a:defRPr sz="2400">
                <a:solidFill>
                  <a:schemeClr val="tx1"/>
                </a:solidFill>
                <a:latin typeface="AvantGarde" charset="0"/>
              </a:defRPr>
            </a:lvl7pPr>
            <a:lvl8pPr fontAlgn="base">
              <a:spcBef>
                <a:spcPct val="0"/>
              </a:spcBef>
              <a:spcAft>
                <a:spcPct val="0"/>
              </a:spcAft>
              <a:defRPr sz="2400">
                <a:solidFill>
                  <a:schemeClr val="tx1"/>
                </a:solidFill>
                <a:latin typeface="AvantGarde" charset="0"/>
              </a:defRPr>
            </a:lvl8pPr>
            <a:lvl9pPr fontAlgn="base">
              <a:spcBef>
                <a:spcPct val="0"/>
              </a:spcBef>
              <a:spcAft>
                <a:spcPct val="0"/>
              </a:spcAft>
              <a:defRPr sz="2400">
                <a:solidFill>
                  <a:schemeClr val="tx1"/>
                </a:solidFill>
                <a:latin typeface="AvantGarde" charset="0"/>
              </a:defRPr>
            </a:lvl9pPr>
          </a:lstStyle>
          <a:p>
            <a:pPr algn="r">
              <a:spcBef>
                <a:spcPct val="20000"/>
              </a:spcBef>
            </a:pPr>
            <a:r>
              <a:rPr lang="en-GB" sz="1200" b="0">
                <a:solidFill>
                  <a:srgbClr val="49849B"/>
                </a:solidFill>
                <a:latin typeface="Gill Sans MT" pitchFamily="34" charset="0"/>
                <a:cs typeface="Arial" charset="0"/>
              </a:rPr>
              <a:t>the</a:t>
            </a:r>
            <a:r>
              <a:rPr lang="en-GB" sz="1200">
                <a:solidFill>
                  <a:srgbClr val="49849B"/>
                </a:solidFill>
                <a:latin typeface="Gill Sans MT" pitchFamily="34" charset="0"/>
                <a:cs typeface="Arial" charset="0"/>
              </a:rPr>
              <a:t> </a:t>
            </a:r>
            <a:r>
              <a:rPr lang="en-GB" sz="1400" b="0">
                <a:solidFill>
                  <a:srgbClr val="49849B"/>
                </a:solidFill>
                <a:latin typeface="Tw Cen MT Condensed Extra Bold" pitchFamily="34" charset="0"/>
                <a:cs typeface="Arial" charset="0"/>
              </a:rPr>
              <a:t>prospects</a:t>
            </a:r>
            <a:r>
              <a:rPr lang="en-GB" sz="1200" b="0">
                <a:solidFill>
                  <a:srgbClr val="49849B"/>
                </a:solidFill>
                <a:latin typeface="Tw Cen MT Condensed Extra Bold" pitchFamily="34" charset="0"/>
                <a:cs typeface="Arial" charset="0"/>
              </a:rPr>
              <a:t> </a:t>
            </a:r>
            <a:r>
              <a:rPr lang="en-GB" sz="1200" b="0">
                <a:solidFill>
                  <a:srgbClr val="49849B"/>
                </a:solidFill>
                <a:latin typeface="Gill Sans MT" pitchFamily="34" charset="0"/>
                <a:cs typeface="Arial" charset="0"/>
              </a:rPr>
              <a:t>service</a:t>
            </a:r>
          </a:p>
        </p:txBody>
      </p:sp>
    </p:spTree>
    <p:extLst>
      <p:ext uri="{BB962C8B-B14F-4D97-AF65-F5344CB8AC3E}">
        <p14:creationId xmlns:p14="http://schemas.microsoft.com/office/powerpoint/2010/main" val="36244091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p:wipe dir="r"/>
  </p:transition>
  <p:txStyles>
    <p:titleStyle>
      <a:lvl1pPr algn="l" rtl="0" fontAlgn="base">
        <a:spcBef>
          <a:spcPct val="0"/>
        </a:spcBef>
        <a:spcAft>
          <a:spcPct val="0"/>
        </a:spcAft>
        <a:defRPr sz="3600" b="1">
          <a:solidFill>
            <a:srgbClr val="49849B"/>
          </a:solidFill>
          <a:latin typeface="+mj-lt"/>
          <a:ea typeface="+mj-ea"/>
          <a:cs typeface="+mj-cs"/>
        </a:defRPr>
      </a:lvl1pPr>
      <a:lvl2pPr algn="l" rtl="0" fontAlgn="base">
        <a:spcBef>
          <a:spcPct val="0"/>
        </a:spcBef>
        <a:spcAft>
          <a:spcPct val="0"/>
        </a:spcAft>
        <a:defRPr sz="3600" b="1">
          <a:solidFill>
            <a:srgbClr val="49849B"/>
          </a:solidFill>
          <a:latin typeface="Tw Cen MT Condensed Extra Bold" pitchFamily="34" charset="0"/>
        </a:defRPr>
      </a:lvl2pPr>
      <a:lvl3pPr algn="l" rtl="0" fontAlgn="base">
        <a:spcBef>
          <a:spcPct val="0"/>
        </a:spcBef>
        <a:spcAft>
          <a:spcPct val="0"/>
        </a:spcAft>
        <a:defRPr sz="3600" b="1">
          <a:solidFill>
            <a:srgbClr val="49849B"/>
          </a:solidFill>
          <a:latin typeface="Tw Cen MT Condensed Extra Bold" pitchFamily="34" charset="0"/>
        </a:defRPr>
      </a:lvl3pPr>
      <a:lvl4pPr algn="l" rtl="0" fontAlgn="base">
        <a:spcBef>
          <a:spcPct val="0"/>
        </a:spcBef>
        <a:spcAft>
          <a:spcPct val="0"/>
        </a:spcAft>
        <a:defRPr sz="3600" b="1">
          <a:solidFill>
            <a:srgbClr val="49849B"/>
          </a:solidFill>
          <a:latin typeface="Tw Cen MT Condensed Extra Bold" pitchFamily="34" charset="0"/>
        </a:defRPr>
      </a:lvl4pPr>
      <a:lvl5pPr algn="l" rtl="0" fontAlgn="base">
        <a:spcBef>
          <a:spcPct val="0"/>
        </a:spcBef>
        <a:spcAft>
          <a:spcPct val="0"/>
        </a:spcAft>
        <a:defRPr sz="3600" b="1">
          <a:solidFill>
            <a:srgbClr val="49849B"/>
          </a:solidFill>
          <a:latin typeface="Tw Cen MT Condensed Extra Bold" pitchFamily="34" charset="0"/>
        </a:defRPr>
      </a:lvl5pPr>
      <a:lvl6pPr marL="457200" algn="l" rtl="0" fontAlgn="base">
        <a:spcBef>
          <a:spcPct val="0"/>
        </a:spcBef>
        <a:spcAft>
          <a:spcPct val="0"/>
        </a:spcAft>
        <a:defRPr sz="3600" b="1">
          <a:solidFill>
            <a:srgbClr val="49849B"/>
          </a:solidFill>
          <a:latin typeface="Tw Cen MT Condensed Extra Bold" pitchFamily="34" charset="0"/>
        </a:defRPr>
      </a:lvl6pPr>
      <a:lvl7pPr marL="914400" algn="l" rtl="0" fontAlgn="base">
        <a:spcBef>
          <a:spcPct val="0"/>
        </a:spcBef>
        <a:spcAft>
          <a:spcPct val="0"/>
        </a:spcAft>
        <a:defRPr sz="3600" b="1">
          <a:solidFill>
            <a:srgbClr val="49849B"/>
          </a:solidFill>
          <a:latin typeface="Tw Cen MT Condensed Extra Bold" pitchFamily="34" charset="0"/>
        </a:defRPr>
      </a:lvl7pPr>
      <a:lvl8pPr marL="1371600" algn="l" rtl="0" fontAlgn="base">
        <a:spcBef>
          <a:spcPct val="0"/>
        </a:spcBef>
        <a:spcAft>
          <a:spcPct val="0"/>
        </a:spcAft>
        <a:defRPr sz="3600" b="1">
          <a:solidFill>
            <a:srgbClr val="49849B"/>
          </a:solidFill>
          <a:latin typeface="Tw Cen MT Condensed Extra Bold" pitchFamily="34" charset="0"/>
        </a:defRPr>
      </a:lvl8pPr>
      <a:lvl9pPr marL="1828800" algn="l" rtl="0" fontAlgn="base">
        <a:spcBef>
          <a:spcPct val="0"/>
        </a:spcBef>
        <a:spcAft>
          <a:spcPct val="0"/>
        </a:spcAft>
        <a:defRPr sz="3600" b="1">
          <a:solidFill>
            <a:srgbClr val="49849B"/>
          </a:solidFill>
          <a:latin typeface="Tw Cen MT Condensed Extra Bold" pitchFamily="34" charset="0"/>
        </a:defRPr>
      </a:lvl9pPr>
    </p:titleStyle>
    <p:bodyStyle>
      <a:lvl1pPr marL="271463" indent="-271463" algn="l" rtl="0" fontAlgn="base">
        <a:spcBef>
          <a:spcPct val="0"/>
        </a:spcBef>
        <a:spcAft>
          <a:spcPct val="75000"/>
        </a:spcAft>
        <a:buClr>
          <a:srgbClr val="000000"/>
        </a:buClr>
        <a:buChar char="•"/>
        <a:defRPr sz="2400">
          <a:solidFill>
            <a:schemeClr val="tx1"/>
          </a:solidFill>
          <a:latin typeface="+mn-lt"/>
          <a:ea typeface="+mn-ea"/>
          <a:cs typeface="+mn-cs"/>
        </a:defRPr>
      </a:lvl1pPr>
      <a:lvl2pPr marL="720725" indent="-177800" algn="l" rtl="0" fontAlgn="base">
        <a:spcBef>
          <a:spcPct val="0"/>
        </a:spcBef>
        <a:spcAft>
          <a:spcPts val="1400"/>
        </a:spcAft>
        <a:buClr>
          <a:srgbClr val="000000"/>
        </a:buClr>
        <a:buFont typeface="Wingdings" pitchFamily="2" charset="2"/>
        <a:buChar char="§"/>
        <a:defRPr sz="2000">
          <a:solidFill>
            <a:schemeClr val="tx1"/>
          </a:solidFill>
          <a:latin typeface="+mn-lt"/>
        </a:defRPr>
      </a:lvl2pPr>
      <a:lvl3pPr marL="1195388" indent="-228600" algn="l" rtl="0" fontAlgn="base">
        <a:spcBef>
          <a:spcPct val="0"/>
        </a:spcBef>
        <a:spcAft>
          <a:spcPts val="1400"/>
        </a:spcAft>
        <a:buClr>
          <a:srgbClr val="000000"/>
        </a:buClr>
        <a:buChar char="•"/>
        <a:defRPr sz="2000">
          <a:solidFill>
            <a:schemeClr val="tx1"/>
          </a:solidFill>
          <a:latin typeface="+mn-lt"/>
        </a:defRPr>
      </a:lvl3pPr>
      <a:lvl4pPr marL="1603375" indent="-228600" algn="l" rtl="0" fontAlgn="base">
        <a:spcBef>
          <a:spcPct val="0"/>
        </a:spcBef>
        <a:spcAft>
          <a:spcPts val="1400"/>
        </a:spcAft>
        <a:buClr>
          <a:srgbClr val="000000"/>
        </a:buClr>
        <a:buChar char="–"/>
        <a:defRPr sz="2000">
          <a:solidFill>
            <a:schemeClr val="tx1"/>
          </a:solidFill>
          <a:latin typeface="+mn-lt"/>
        </a:defRPr>
      </a:lvl4pPr>
      <a:lvl5pPr marL="2057400" indent="-228600" algn="l" rtl="0" fontAlgn="base">
        <a:spcBef>
          <a:spcPct val="0"/>
        </a:spcBef>
        <a:spcAft>
          <a:spcPts val="1400"/>
        </a:spcAft>
        <a:buClr>
          <a:srgbClr val="000000"/>
        </a:buClr>
        <a:buChar char="»"/>
        <a:defRPr sz="2000">
          <a:solidFill>
            <a:schemeClr val="tx1"/>
          </a:solidFill>
          <a:latin typeface="+mn-lt"/>
        </a:defRPr>
      </a:lvl5pPr>
      <a:lvl6pPr marL="2514600" indent="-228600" algn="l" rtl="0" fontAlgn="base">
        <a:spcBef>
          <a:spcPct val="0"/>
        </a:spcBef>
        <a:spcAft>
          <a:spcPts val="1400"/>
        </a:spcAft>
        <a:buClr>
          <a:srgbClr val="000000"/>
        </a:buClr>
        <a:buChar char="»"/>
        <a:defRPr sz="2000">
          <a:solidFill>
            <a:schemeClr val="tx1"/>
          </a:solidFill>
          <a:latin typeface="+mn-lt"/>
        </a:defRPr>
      </a:lvl6pPr>
      <a:lvl7pPr marL="2971800" indent="-228600" algn="l" rtl="0" fontAlgn="base">
        <a:spcBef>
          <a:spcPct val="0"/>
        </a:spcBef>
        <a:spcAft>
          <a:spcPts val="1400"/>
        </a:spcAft>
        <a:buClr>
          <a:srgbClr val="000000"/>
        </a:buClr>
        <a:buChar char="»"/>
        <a:defRPr sz="2000">
          <a:solidFill>
            <a:schemeClr val="tx1"/>
          </a:solidFill>
          <a:latin typeface="+mn-lt"/>
        </a:defRPr>
      </a:lvl7pPr>
      <a:lvl8pPr marL="3429000" indent="-228600" algn="l" rtl="0" fontAlgn="base">
        <a:spcBef>
          <a:spcPct val="0"/>
        </a:spcBef>
        <a:spcAft>
          <a:spcPts val="1400"/>
        </a:spcAft>
        <a:buClr>
          <a:srgbClr val="000000"/>
        </a:buClr>
        <a:buChar char="»"/>
        <a:defRPr sz="2000">
          <a:solidFill>
            <a:schemeClr val="tx1"/>
          </a:solidFill>
          <a:latin typeface="+mn-lt"/>
        </a:defRPr>
      </a:lvl8pPr>
      <a:lvl9pPr marL="3886200" indent="-228600" algn="l" rtl="0" fontAlgn="base">
        <a:spcBef>
          <a:spcPct val="0"/>
        </a:spcBef>
        <a:spcAft>
          <a:spcPts val="1400"/>
        </a:spcAft>
        <a:buClr>
          <a:srgbClr val="00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2"/>
          <p:cNvSpPr>
            <a:spLocks noGrp="1" noChangeArrowheads="1"/>
          </p:cNvSpPr>
          <p:nvPr>
            <p:ph type="ctrTitle"/>
          </p:nvPr>
        </p:nvSpPr>
        <p:spPr>
          <a:xfrm>
            <a:off x="0" y="1735139"/>
            <a:ext cx="9906000" cy="1701800"/>
          </a:xfrm>
        </p:spPr>
        <p:txBody>
          <a:bodyPr/>
          <a:lstStyle/>
          <a:p>
            <a:r>
              <a:rPr lang="en-US" sz="2800" dirty="0" smtClean="0">
                <a:solidFill>
                  <a:srgbClr val="FF0000"/>
                </a:solidFill>
              </a:rPr>
              <a:t/>
            </a:r>
            <a:br>
              <a:rPr lang="en-US" sz="2800" dirty="0" smtClean="0">
                <a:solidFill>
                  <a:srgbClr val="FF0000"/>
                </a:solidFill>
              </a:rPr>
            </a:br>
            <a:r>
              <a:rPr lang="en-US" sz="2800" dirty="0"/>
              <a:t/>
            </a:r>
            <a:br>
              <a:rPr lang="en-US" sz="2800" dirty="0"/>
            </a:br>
            <a:r>
              <a:rPr lang="en-GB" sz="3200" dirty="0" smtClean="0"/>
              <a:t>Globalisation and inequality</a:t>
            </a:r>
            <a:endParaRPr lang="en-US" sz="1400" dirty="0">
              <a:latin typeface="Arial Narrow" pitchFamily="34" charset="0"/>
            </a:endParaRPr>
          </a:p>
        </p:txBody>
      </p:sp>
      <p:sp>
        <p:nvSpPr>
          <p:cNvPr id="1719299" name="Rectangle 3"/>
          <p:cNvSpPr>
            <a:spLocks noGrp="1" noChangeArrowheads="1"/>
          </p:cNvSpPr>
          <p:nvPr>
            <p:ph type="subTitle" idx="1"/>
          </p:nvPr>
        </p:nvSpPr>
        <p:spPr>
          <a:xfrm>
            <a:off x="-90152" y="3741232"/>
            <a:ext cx="9906000" cy="1384300"/>
          </a:xfrm>
        </p:spPr>
        <p:txBody>
          <a:bodyPr/>
          <a:lstStyle/>
          <a:p>
            <a:pPr>
              <a:spcAft>
                <a:spcPct val="0"/>
              </a:spcAft>
            </a:pPr>
            <a:r>
              <a:rPr lang="en-US" sz="2400" b="1" dirty="0" smtClean="0">
                <a:latin typeface="Arial Narrow" pitchFamily="34" charset="0"/>
              </a:rPr>
              <a:t>Year 2, Lecture 1</a:t>
            </a:r>
          </a:p>
          <a:p>
            <a:pPr>
              <a:spcAft>
                <a:spcPct val="0"/>
              </a:spcAft>
            </a:pPr>
            <a:r>
              <a:rPr lang="en-US" sz="2400" dirty="0" smtClean="0">
                <a:latin typeface="Arial Narrow" pitchFamily="34" charset="0"/>
              </a:rPr>
              <a:t>Douglas McWilliams</a:t>
            </a:r>
          </a:p>
          <a:p>
            <a:pPr>
              <a:spcAft>
                <a:spcPct val="0"/>
              </a:spcAft>
            </a:pPr>
            <a:r>
              <a:rPr lang="en-US" sz="2400" b="1" dirty="0" smtClean="0">
                <a:latin typeface="Arial Narrow" pitchFamily="34" charset="0"/>
              </a:rPr>
              <a:t>Mercers School Memorial Professor of Commerce </a:t>
            </a:r>
            <a:endParaRPr lang="en-US" sz="2400" b="1" dirty="0">
              <a:latin typeface="Arial Narrow" pitchFamily="34" charset="0"/>
            </a:endParaRPr>
          </a:p>
          <a:p>
            <a:pPr>
              <a:spcAft>
                <a:spcPct val="0"/>
              </a:spcAft>
            </a:pPr>
            <a:r>
              <a:rPr lang="en-US" sz="2400" b="1" dirty="0" smtClean="0">
                <a:latin typeface="Arial Narrow" pitchFamily="34" charset="0"/>
              </a:rPr>
              <a:t>Gresham College</a:t>
            </a:r>
          </a:p>
        </p:txBody>
      </p:sp>
      <p:sp>
        <p:nvSpPr>
          <p:cNvPr id="1719303" name="Rectangle 7"/>
          <p:cNvSpPr>
            <a:spLocks noChangeArrowheads="1"/>
          </p:cNvSpPr>
          <p:nvPr/>
        </p:nvSpPr>
        <p:spPr bwMode="auto">
          <a:xfrm>
            <a:off x="1485900" y="5756277"/>
            <a:ext cx="69342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pPr>
            <a:r>
              <a:rPr lang="en-US" sz="1000" dirty="0">
                <a:latin typeface="Arial Narrow" pitchFamily="34" charset="0"/>
              </a:rPr>
              <a:t>C</a:t>
            </a:r>
            <a:r>
              <a:rPr lang="en-US" sz="1000" dirty="0" smtClean="0">
                <a:latin typeface="Arial Narrow" pitchFamily="34" charset="0"/>
              </a:rPr>
              <a:t>entre </a:t>
            </a:r>
            <a:r>
              <a:rPr lang="en-US" sz="1000" dirty="0">
                <a:latin typeface="Arial Narrow" pitchFamily="34" charset="0"/>
              </a:rPr>
              <a:t>for </a:t>
            </a:r>
            <a:r>
              <a:rPr lang="en-US" sz="1000" dirty="0" smtClean="0">
                <a:latin typeface="Arial Narrow" pitchFamily="34" charset="0"/>
              </a:rPr>
              <a:t>economics </a:t>
            </a:r>
            <a:r>
              <a:rPr lang="en-US" sz="1000" dirty="0">
                <a:latin typeface="Arial Narrow" pitchFamily="34" charset="0"/>
              </a:rPr>
              <a:t>and business research ltd</a:t>
            </a:r>
          </a:p>
          <a:p>
            <a:pPr algn="ctr">
              <a:spcBef>
                <a:spcPct val="0"/>
              </a:spcBef>
            </a:pPr>
            <a:endParaRPr lang="en-US" sz="1000" dirty="0">
              <a:latin typeface="Arial Narrow" pitchFamily="34" charset="0"/>
            </a:endParaRPr>
          </a:p>
          <a:p>
            <a:pPr algn="ctr">
              <a:spcBef>
                <a:spcPct val="0"/>
              </a:spcBef>
            </a:pPr>
            <a:r>
              <a:rPr lang="en-US" sz="1000" b="0" dirty="0">
                <a:latin typeface="Arial Narrow" pitchFamily="34" charset="0"/>
              </a:rPr>
              <a:t>Unit 1, 4 Bath Street, London EC1V 9DX</a:t>
            </a:r>
          </a:p>
          <a:p>
            <a:pPr algn="ctr">
              <a:spcBef>
                <a:spcPct val="0"/>
              </a:spcBef>
            </a:pPr>
            <a:r>
              <a:rPr lang="en-US" sz="1000" b="0" dirty="0">
                <a:latin typeface="Arial Narrow" pitchFamily="34" charset="0"/>
              </a:rPr>
              <a:t>t: 020 7324 2850  f: 020 7324 2855  e: advice@cebr.com  w: www.cebr.com</a:t>
            </a:r>
          </a:p>
        </p:txBody>
      </p:sp>
      <p:pic>
        <p:nvPicPr>
          <p:cNvPr id="9218" name="Picture 2" descr="G:\Logos and branding\New Logos\CEBR Logo 14071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196" y="251460"/>
            <a:ext cx="2975610" cy="2231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65149" y="695459"/>
          <a:ext cx="9042489" cy="57815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0845833"/>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OECD data on trends in income inequality</a:t>
            </a:r>
            <a:endParaRPr lang="en-GB" dirty="0"/>
          </a:p>
        </p:txBody>
      </p:sp>
      <p:pic>
        <p:nvPicPr>
          <p:cNvPr id="5" name="Content Placeholder 4"/>
          <p:cNvPicPr>
            <a:picLocks noGrp="1" noChangeAspect="1"/>
          </p:cNvPicPr>
          <p:nvPr>
            <p:ph idx="1"/>
          </p:nvPr>
        </p:nvPicPr>
        <p:blipFill>
          <a:blip r:embed="rId2"/>
          <a:stretch>
            <a:fillRect/>
          </a:stretch>
        </p:blipFill>
        <p:spPr>
          <a:xfrm>
            <a:off x="565150" y="1578616"/>
            <a:ext cx="8783638" cy="4329418"/>
          </a:xfrm>
          <a:prstGeom prst="rect">
            <a:avLst/>
          </a:prstGeom>
        </p:spPr>
      </p:pic>
    </p:spTree>
    <p:extLst>
      <p:ext uri="{BB962C8B-B14F-4D97-AF65-F5344CB8AC3E}">
        <p14:creationId xmlns:p14="http://schemas.microsoft.com/office/powerpoint/2010/main" val="4121455106"/>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118" y="581025"/>
            <a:ext cx="9581882" cy="428625"/>
          </a:xfrm>
        </p:spPr>
        <p:txBody>
          <a:bodyPr/>
          <a:lstStyle/>
          <a:p>
            <a:r>
              <a:rPr lang="en-GB" sz="2200" dirty="0" smtClean="0"/>
              <a:t>Possible causes of the recent trend towards increasing inequality</a:t>
            </a:r>
            <a:endParaRPr lang="en-GB" sz="2200" dirty="0"/>
          </a:p>
        </p:txBody>
      </p:sp>
      <p:sp>
        <p:nvSpPr>
          <p:cNvPr id="3" name="Content Placeholder 2"/>
          <p:cNvSpPr>
            <a:spLocks noGrp="1"/>
          </p:cNvSpPr>
          <p:nvPr>
            <p:ph idx="1"/>
          </p:nvPr>
        </p:nvSpPr>
        <p:spPr>
          <a:xfrm>
            <a:off x="723239" y="1159098"/>
            <a:ext cx="8783639" cy="4635321"/>
          </a:xfrm>
        </p:spPr>
        <p:txBody>
          <a:bodyPr/>
          <a:lstStyle/>
          <a:p>
            <a:r>
              <a:rPr lang="en-GB" sz="2800" dirty="0" smtClean="0">
                <a:latin typeface="+mj-lt"/>
              </a:rPr>
              <a:t>OECD Topics</a:t>
            </a:r>
          </a:p>
          <a:p>
            <a:r>
              <a:rPr lang="en-GB" sz="2400" dirty="0" smtClean="0">
                <a:latin typeface="+mj-lt"/>
              </a:rPr>
              <a:t>Globalisation (but which aspect?)</a:t>
            </a:r>
          </a:p>
          <a:p>
            <a:r>
              <a:rPr lang="en-GB" sz="2400" dirty="0" smtClean="0">
                <a:latin typeface="+mj-lt"/>
              </a:rPr>
              <a:t>Skill biased technical change (SBTC)</a:t>
            </a:r>
          </a:p>
          <a:p>
            <a:r>
              <a:rPr lang="en-GB" sz="2400" dirty="0" smtClean="0">
                <a:latin typeface="+mj-lt"/>
              </a:rPr>
              <a:t>Labour market changes</a:t>
            </a:r>
          </a:p>
          <a:p>
            <a:r>
              <a:rPr lang="en-GB" sz="2400" dirty="0" smtClean="0">
                <a:latin typeface="+mj-lt"/>
              </a:rPr>
              <a:t>Product market and regulatory changes</a:t>
            </a:r>
          </a:p>
          <a:p>
            <a:r>
              <a:rPr lang="en-GB" sz="2400" dirty="0" smtClean="0">
                <a:latin typeface="+mj-lt"/>
              </a:rPr>
              <a:t>Household specific issues –  </a:t>
            </a:r>
            <a:r>
              <a:rPr lang="en-GB" sz="2400" dirty="0" err="1" smtClean="0">
                <a:latin typeface="+mj-lt"/>
              </a:rPr>
              <a:t>eg</a:t>
            </a:r>
            <a:r>
              <a:rPr lang="en-GB" sz="2400" dirty="0" smtClean="0">
                <a:latin typeface="+mj-lt"/>
              </a:rPr>
              <a:t> increasing single parent households</a:t>
            </a:r>
          </a:p>
          <a:p>
            <a:r>
              <a:rPr lang="en-GB" sz="2800" dirty="0" smtClean="0">
                <a:latin typeface="+mj-lt"/>
              </a:rPr>
              <a:t>Others</a:t>
            </a:r>
          </a:p>
          <a:p>
            <a:r>
              <a:rPr lang="en-GB" sz="2400" dirty="0" smtClean="0">
                <a:latin typeface="+mj-lt"/>
              </a:rPr>
              <a:t>Changed relationship between owners and managers</a:t>
            </a:r>
          </a:p>
          <a:p>
            <a:r>
              <a:rPr lang="en-GB" sz="2400" dirty="0" smtClean="0">
                <a:latin typeface="+mj-lt"/>
              </a:rPr>
              <a:t>Emergence of a ‘winner takes all’ star system</a:t>
            </a:r>
            <a:endParaRPr lang="en-GB" sz="2400" dirty="0" smtClean="0"/>
          </a:p>
          <a:p>
            <a:endParaRPr lang="en-GB" sz="2400" dirty="0"/>
          </a:p>
        </p:txBody>
      </p:sp>
    </p:spTree>
    <p:extLst>
      <p:ext uri="{BB962C8B-B14F-4D97-AF65-F5344CB8AC3E}">
        <p14:creationId xmlns:p14="http://schemas.microsoft.com/office/powerpoint/2010/main" val="667660179"/>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rofiles of Countries by World Bank Income Catego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90" y="1159838"/>
            <a:ext cx="9665010" cy="49068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565150" y="533402"/>
            <a:ext cx="9068247" cy="428625"/>
          </a:xfrm>
          <a:prstGeom prst="rect">
            <a:avLst/>
          </a:prstGeom>
        </p:spPr>
        <p:txBody>
          <a:bodyPr/>
          <a:lstStyle>
            <a:lvl1pPr algn="l" rtl="0" fontAlgn="base">
              <a:spcBef>
                <a:spcPct val="0"/>
              </a:spcBef>
              <a:spcAft>
                <a:spcPct val="0"/>
              </a:spcAft>
              <a:defRPr sz="1600" b="1">
                <a:solidFill>
                  <a:srgbClr val="49849B"/>
                </a:solidFill>
                <a:latin typeface="+mj-lt"/>
                <a:ea typeface="+mj-ea"/>
                <a:cs typeface="+mj-cs"/>
              </a:defRPr>
            </a:lvl1pPr>
            <a:lvl2pPr algn="l" rtl="0" fontAlgn="base">
              <a:spcBef>
                <a:spcPct val="0"/>
              </a:spcBef>
              <a:spcAft>
                <a:spcPct val="0"/>
              </a:spcAft>
              <a:defRPr sz="1600" b="1">
                <a:solidFill>
                  <a:srgbClr val="49849B"/>
                </a:solidFill>
                <a:latin typeface="Arial Rounded MT Bold" pitchFamily="34" charset="0"/>
              </a:defRPr>
            </a:lvl2pPr>
            <a:lvl3pPr algn="l" rtl="0" fontAlgn="base">
              <a:spcBef>
                <a:spcPct val="0"/>
              </a:spcBef>
              <a:spcAft>
                <a:spcPct val="0"/>
              </a:spcAft>
              <a:defRPr sz="1600" b="1">
                <a:solidFill>
                  <a:srgbClr val="49849B"/>
                </a:solidFill>
                <a:latin typeface="Arial Rounded MT Bold" pitchFamily="34" charset="0"/>
              </a:defRPr>
            </a:lvl3pPr>
            <a:lvl4pPr algn="l" rtl="0" fontAlgn="base">
              <a:spcBef>
                <a:spcPct val="0"/>
              </a:spcBef>
              <a:spcAft>
                <a:spcPct val="0"/>
              </a:spcAft>
              <a:defRPr sz="1600" b="1">
                <a:solidFill>
                  <a:srgbClr val="49849B"/>
                </a:solidFill>
                <a:latin typeface="Arial Rounded MT Bold" pitchFamily="34" charset="0"/>
              </a:defRPr>
            </a:lvl4pPr>
            <a:lvl5pPr algn="l" rtl="0" fontAlgn="base">
              <a:spcBef>
                <a:spcPct val="0"/>
              </a:spcBef>
              <a:spcAft>
                <a:spcPct val="0"/>
              </a:spcAft>
              <a:defRPr sz="1600" b="1">
                <a:solidFill>
                  <a:srgbClr val="49849B"/>
                </a:solidFill>
                <a:latin typeface="Arial Rounded MT Bold" pitchFamily="34" charset="0"/>
              </a:defRPr>
            </a:lvl5pPr>
            <a:lvl6pPr marL="457200" algn="l" rtl="0" fontAlgn="base">
              <a:spcBef>
                <a:spcPct val="0"/>
              </a:spcBef>
              <a:spcAft>
                <a:spcPct val="0"/>
              </a:spcAft>
              <a:defRPr sz="1600" b="1">
                <a:solidFill>
                  <a:srgbClr val="49849B"/>
                </a:solidFill>
                <a:latin typeface="Arial Rounded MT Bold" pitchFamily="34" charset="0"/>
              </a:defRPr>
            </a:lvl6pPr>
            <a:lvl7pPr marL="914400" algn="l" rtl="0" fontAlgn="base">
              <a:spcBef>
                <a:spcPct val="0"/>
              </a:spcBef>
              <a:spcAft>
                <a:spcPct val="0"/>
              </a:spcAft>
              <a:defRPr sz="1600" b="1">
                <a:solidFill>
                  <a:srgbClr val="49849B"/>
                </a:solidFill>
                <a:latin typeface="Arial Rounded MT Bold" pitchFamily="34" charset="0"/>
              </a:defRPr>
            </a:lvl7pPr>
            <a:lvl8pPr marL="1371600" algn="l" rtl="0" fontAlgn="base">
              <a:spcBef>
                <a:spcPct val="0"/>
              </a:spcBef>
              <a:spcAft>
                <a:spcPct val="0"/>
              </a:spcAft>
              <a:defRPr sz="1600" b="1">
                <a:solidFill>
                  <a:srgbClr val="49849B"/>
                </a:solidFill>
                <a:latin typeface="Arial Rounded MT Bold" pitchFamily="34" charset="0"/>
              </a:defRPr>
            </a:lvl8pPr>
            <a:lvl9pPr marL="1828800" algn="l" rtl="0" fontAlgn="base">
              <a:spcBef>
                <a:spcPct val="0"/>
              </a:spcBef>
              <a:spcAft>
                <a:spcPct val="0"/>
              </a:spcAft>
              <a:defRPr sz="1600" b="1">
                <a:solidFill>
                  <a:srgbClr val="49849B"/>
                </a:solidFill>
                <a:latin typeface="Arial Rounded MT Bold" pitchFamily="34" charset="0"/>
              </a:defRPr>
            </a:lvl9pPr>
          </a:lstStyle>
          <a:p>
            <a:pPr>
              <a:buClrTx/>
            </a:pPr>
            <a:r>
              <a:rPr lang="en-GB" sz="2800" kern="0" dirty="0" smtClean="0"/>
              <a:t>Definitions of different income groups for countries</a:t>
            </a:r>
            <a:endParaRPr lang="en-GB" sz="2800" kern="0" dirty="0"/>
          </a:p>
        </p:txBody>
      </p:sp>
    </p:spTree>
    <p:extLst>
      <p:ext uri="{BB962C8B-B14F-4D97-AF65-F5344CB8AC3E}">
        <p14:creationId xmlns:p14="http://schemas.microsoft.com/office/powerpoint/2010/main" val="2316918949"/>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123228967"/>
              </p:ext>
            </p:extLst>
          </p:nvPr>
        </p:nvGraphicFramePr>
        <p:xfrm>
          <a:off x="565150" y="1519707"/>
          <a:ext cx="8952337" cy="44303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14400" y="6117465"/>
            <a:ext cx="1893403" cy="307777"/>
          </a:xfrm>
          <a:prstGeom prst="rect">
            <a:avLst/>
          </a:prstGeom>
          <a:noFill/>
        </p:spPr>
        <p:txBody>
          <a:bodyPr wrap="none" rtlCol="0">
            <a:spAutoFit/>
          </a:bodyPr>
          <a:lstStyle/>
          <a:p>
            <a:r>
              <a:rPr lang="en-GB" dirty="0" smtClean="0"/>
              <a:t>Source: World Bank</a:t>
            </a:r>
            <a:endParaRPr lang="en-GB" dirty="0"/>
          </a:p>
        </p:txBody>
      </p:sp>
      <p:sp>
        <p:nvSpPr>
          <p:cNvPr id="6" name="Title 3"/>
          <p:cNvSpPr txBox="1">
            <a:spLocks/>
          </p:cNvSpPr>
          <p:nvPr/>
        </p:nvSpPr>
        <p:spPr>
          <a:xfrm>
            <a:off x="565150" y="533402"/>
            <a:ext cx="8783639" cy="428625"/>
          </a:xfrm>
          <a:prstGeom prst="rect">
            <a:avLst/>
          </a:prstGeom>
        </p:spPr>
        <p:txBody>
          <a:bodyPr/>
          <a:lstStyle>
            <a:lvl1pPr algn="l" rtl="0" fontAlgn="base">
              <a:spcBef>
                <a:spcPct val="0"/>
              </a:spcBef>
              <a:spcAft>
                <a:spcPct val="0"/>
              </a:spcAft>
              <a:defRPr sz="1600" b="1">
                <a:solidFill>
                  <a:srgbClr val="49849B"/>
                </a:solidFill>
                <a:latin typeface="+mj-lt"/>
                <a:ea typeface="+mj-ea"/>
                <a:cs typeface="+mj-cs"/>
              </a:defRPr>
            </a:lvl1pPr>
            <a:lvl2pPr algn="l" rtl="0" fontAlgn="base">
              <a:spcBef>
                <a:spcPct val="0"/>
              </a:spcBef>
              <a:spcAft>
                <a:spcPct val="0"/>
              </a:spcAft>
              <a:defRPr sz="1600" b="1">
                <a:solidFill>
                  <a:srgbClr val="49849B"/>
                </a:solidFill>
                <a:latin typeface="Arial Rounded MT Bold" pitchFamily="34" charset="0"/>
              </a:defRPr>
            </a:lvl2pPr>
            <a:lvl3pPr algn="l" rtl="0" fontAlgn="base">
              <a:spcBef>
                <a:spcPct val="0"/>
              </a:spcBef>
              <a:spcAft>
                <a:spcPct val="0"/>
              </a:spcAft>
              <a:defRPr sz="1600" b="1">
                <a:solidFill>
                  <a:srgbClr val="49849B"/>
                </a:solidFill>
                <a:latin typeface="Arial Rounded MT Bold" pitchFamily="34" charset="0"/>
              </a:defRPr>
            </a:lvl3pPr>
            <a:lvl4pPr algn="l" rtl="0" fontAlgn="base">
              <a:spcBef>
                <a:spcPct val="0"/>
              </a:spcBef>
              <a:spcAft>
                <a:spcPct val="0"/>
              </a:spcAft>
              <a:defRPr sz="1600" b="1">
                <a:solidFill>
                  <a:srgbClr val="49849B"/>
                </a:solidFill>
                <a:latin typeface="Arial Rounded MT Bold" pitchFamily="34" charset="0"/>
              </a:defRPr>
            </a:lvl4pPr>
            <a:lvl5pPr algn="l" rtl="0" fontAlgn="base">
              <a:spcBef>
                <a:spcPct val="0"/>
              </a:spcBef>
              <a:spcAft>
                <a:spcPct val="0"/>
              </a:spcAft>
              <a:defRPr sz="1600" b="1">
                <a:solidFill>
                  <a:srgbClr val="49849B"/>
                </a:solidFill>
                <a:latin typeface="Arial Rounded MT Bold" pitchFamily="34" charset="0"/>
              </a:defRPr>
            </a:lvl5pPr>
            <a:lvl6pPr marL="457200" algn="l" rtl="0" fontAlgn="base">
              <a:spcBef>
                <a:spcPct val="0"/>
              </a:spcBef>
              <a:spcAft>
                <a:spcPct val="0"/>
              </a:spcAft>
              <a:defRPr sz="1600" b="1">
                <a:solidFill>
                  <a:srgbClr val="49849B"/>
                </a:solidFill>
                <a:latin typeface="Arial Rounded MT Bold" pitchFamily="34" charset="0"/>
              </a:defRPr>
            </a:lvl6pPr>
            <a:lvl7pPr marL="914400" algn="l" rtl="0" fontAlgn="base">
              <a:spcBef>
                <a:spcPct val="0"/>
              </a:spcBef>
              <a:spcAft>
                <a:spcPct val="0"/>
              </a:spcAft>
              <a:defRPr sz="1600" b="1">
                <a:solidFill>
                  <a:srgbClr val="49849B"/>
                </a:solidFill>
                <a:latin typeface="Arial Rounded MT Bold" pitchFamily="34" charset="0"/>
              </a:defRPr>
            </a:lvl7pPr>
            <a:lvl8pPr marL="1371600" algn="l" rtl="0" fontAlgn="base">
              <a:spcBef>
                <a:spcPct val="0"/>
              </a:spcBef>
              <a:spcAft>
                <a:spcPct val="0"/>
              </a:spcAft>
              <a:defRPr sz="1600" b="1">
                <a:solidFill>
                  <a:srgbClr val="49849B"/>
                </a:solidFill>
                <a:latin typeface="Arial Rounded MT Bold" pitchFamily="34" charset="0"/>
              </a:defRPr>
            </a:lvl8pPr>
            <a:lvl9pPr marL="1828800" algn="l" rtl="0" fontAlgn="base">
              <a:spcBef>
                <a:spcPct val="0"/>
              </a:spcBef>
              <a:spcAft>
                <a:spcPct val="0"/>
              </a:spcAft>
              <a:defRPr sz="1600" b="1">
                <a:solidFill>
                  <a:srgbClr val="49849B"/>
                </a:solidFill>
                <a:latin typeface="Arial Rounded MT Bold" pitchFamily="34" charset="0"/>
              </a:defRPr>
            </a:lvl9pPr>
          </a:lstStyle>
          <a:p>
            <a:pPr>
              <a:buClrTx/>
            </a:pPr>
            <a:r>
              <a:rPr lang="en-GB" sz="2800" kern="0" dirty="0" smtClean="0"/>
              <a:t>What has happened to income inequality between countries?</a:t>
            </a:r>
            <a:endParaRPr lang="en-GB" sz="2800" kern="0" dirty="0"/>
          </a:p>
        </p:txBody>
      </p:sp>
    </p:spTree>
    <p:extLst>
      <p:ext uri="{BB962C8B-B14F-4D97-AF65-F5344CB8AC3E}">
        <p14:creationId xmlns:p14="http://schemas.microsoft.com/office/powerpoint/2010/main" val="492416364"/>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8654" y="932835"/>
            <a:ext cx="6808692" cy="4992329"/>
          </a:xfrm>
          <a:prstGeom prst="rect">
            <a:avLst/>
          </a:prstGeom>
        </p:spPr>
      </p:pic>
      <p:sp>
        <p:nvSpPr>
          <p:cNvPr id="4" name="TextBox 3"/>
          <p:cNvSpPr txBox="1"/>
          <p:nvPr/>
        </p:nvSpPr>
        <p:spPr>
          <a:xfrm>
            <a:off x="798490" y="6297769"/>
            <a:ext cx="6888424" cy="307777"/>
          </a:xfrm>
          <a:prstGeom prst="rect">
            <a:avLst/>
          </a:prstGeom>
          <a:noFill/>
        </p:spPr>
        <p:txBody>
          <a:bodyPr wrap="none" rtlCol="0">
            <a:spAutoFit/>
          </a:bodyPr>
          <a:lstStyle/>
          <a:p>
            <a:r>
              <a:rPr lang="en-GB" dirty="0" smtClean="0"/>
              <a:t>Source: James H Chan-Lee and Helen </a:t>
            </a:r>
            <a:r>
              <a:rPr lang="en-GB" dirty="0" err="1" smtClean="0"/>
              <a:t>Sutch</a:t>
            </a:r>
            <a:r>
              <a:rPr lang="en-GB" dirty="0" smtClean="0"/>
              <a:t> Profits and Rates of Return OECD</a:t>
            </a:r>
            <a:endParaRPr lang="en-GB" dirty="0"/>
          </a:p>
        </p:txBody>
      </p:sp>
    </p:spTree>
    <p:extLst>
      <p:ext uri="{BB962C8B-B14F-4D97-AF65-F5344CB8AC3E}">
        <p14:creationId xmlns:p14="http://schemas.microsoft.com/office/powerpoint/2010/main" val="60786261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1625" y="1402851"/>
            <a:ext cx="7813061" cy="4482794"/>
          </a:xfrm>
          <a:prstGeom prst="rect">
            <a:avLst/>
          </a:prstGeom>
        </p:spPr>
      </p:pic>
      <p:sp>
        <p:nvSpPr>
          <p:cNvPr id="3" name="TextBox 2"/>
          <p:cNvSpPr txBox="1"/>
          <p:nvPr/>
        </p:nvSpPr>
        <p:spPr>
          <a:xfrm>
            <a:off x="798490" y="811739"/>
            <a:ext cx="5774530" cy="400110"/>
          </a:xfrm>
          <a:prstGeom prst="rect">
            <a:avLst/>
          </a:prstGeom>
          <a:noFill/>
        </p:spPr>
        <p:txBody>
          <a:bodyPr wrap="none" rtlCol="0">
            <a:spAutoFit/>
          </a:bodyPr>
          <a:lstStyle/>
          <a:p>
            <a:r>
              <a:rPr lang="en-GB" sz="2000" dirty="0" smtClean="0"/>
              <a:t>Time series of profits share – UK 1920 to 1980</a:t>
            </a:r>
            <a:endParaRPr lang="en-GB" sz="2000" dirty="0"/>
          </a:p>
        </p:txBody>
      </p:sp>
      <p:sp>
        <p:nvSpPr>
          <p:cNvPr id="4" name="TextBox 3"/>
          <p:cNvSpPr txBox="1"/>
          <p:nvPr/>
        </p:nvSpPr>
        <p:spPr>
          <a:xfrm>
            <a:off x="798490" y="6297769"/>
            <a:ext cx="6888424" cy="307777"/>
          </a:xfrm>
          <a:prstGeom prst="rect">
            <a:avLst/>
          </a:prstGeom>
          <a:noFill/>
        </p:spPr>
        <p:txBody>
          <a:bodyPr wrap="none" rtlCol="0">
            <a:spAutoFit/>
          </a:bodyPr>
          <a:lstStyle/>
          <a:p>
            <a:r>
              <a:rPr lang="en-GB" dirty="0" smtClean="0"/>
              <a:t>Source: James H Chan-Lee and Helen </a:t>
            </a:r>
            <a:r>
              <a:rPr lang="en-GB" dirty="0" err="1" smtClean="0"/>
              <a:t>Sutch</a:t>
            </a:r>
            <a:r>
              <a:rPr lang="en-GB" dirty="0" smtClean="0"/>
              <a:t> Profits and Rates of Return OECD</a:t>
            </a:r>
            <a:endParaRPr lang="en-GB" dirty="0"/>
          </a:p>
        </p:txBody>
      </p:sp>
    </p:spTree>
    <p:extLst>
      <p:ext uri="{BB962C8B-B14F-4D97-AF65-F5344CB8AC3E}">
        <p14:creationId xmlns:p14="http://schemas.microsoft.com/office/powerpoint/2010/main" val="2811206633"/>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744173941"/>
              </p:ext>
            </p:extLst>
          </p:nvPr>
        </p:nvGraphicFramePr>
        <p:xfrm>
          <a:off x="1249251" y="978795"/>
          <a:ext cx="7688687" cy="51129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927278" y="6246254"/>
            <a:ext cx="5961632" cy="307777"/>
          </a:xfrm>
          <a:prstGeom prst="rect">
            <a:avLst/>
          </a:prstGeom>
          <a:noFill/>
        </p:spPr>
        <p:txBody>
          <a:bodyPr wrap="none" rtlCol="0">
            <a:spAutoFit/>
          </a:bodyPr>
          <a:lstStyle/>
          <a:p>
            <a:r>
              <a:rPr lang="en-GB" dirty="0" smtClean="0"/>
              <a:t>Source: US Department of Commerce Bureau of Economic Analysis</a:t>
            </a:r>
            <a:endParaRPr lang="en-GB" dirty="0"/>
          </a:p>
        </p:txBody>
      </p:sp>
    </p:spTree>
    <p:extLst>
      <p:ext uri="{BB962C8B-B14F-4D97-AF65-F5344CB8AC3E}">
        <p14:creationId xmlns:p14="http://schemas.microsoft.com/office/powerpoint/2010/main" val="2377712478"/>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Manchester United revenues 2006-10</a:t>
            </a:r>
            <a:endParaRPr lang="en-GB" dirty="0"/>
          </a:p>
        </p:txBody>
      </p:sp>
      <p:pic>
        <p:nvPicPr>
          <p:cNvPr id="3074" name="Picture 2" descr="http://www.deloitte.com/assets/Dcom-UnitedKingdom/Local%20Assets/Images/Industries/Sport%20Business%20Group/Anonymous/DFML2011/UK_SBG_DFML11_charts_ManchesterUnit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8158" y="1365159"/>
            <a:ext cx="8438284" cy="491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53751"/>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Manchester United’s revenues have changed</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0818051"/>
              </p:ext>
            </p:extLst>
          </p:nvPr>
        </p:nvGraphicFramePr>
        <p:xfrm>
          <a:off x="565150" y="1557338"/>
          <a:ext cx="8783638" cy="4919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7195417"/>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47348" y="2266608"/>
            <a:ext cx="8784590" cy="5467350"/>
          </a:xfrm>
        </p:spPr>
        <p:txBody>
          <a:bodyPr/>
          <a:lstStyle/>
          <a:p>
            <a:r>
              <a:rPr lang="en-GB" sz="2400" dirty="0" smtClean="0">
                <a:latin typeface="+mj-lt"/>
              </a:rPr>
              <a:t>To disentangle the relationship between globalisation and inequality; </a:t>
            </a:r>
          </a:p>
          <a:p>
            <a:r>
              <a:rPr lang="en-GB" sz="2400" dirty="0" smtClean="0">
                <a:latin typeface="+mj-lt"/>
              </a:rPr>
              <a:t>To understand the forces driving changes in inequality</a:t>
            </a:r>
          </a:p>
          <a:p>
            <a:r>
              <a:rPr lang="en-GB" sz="2400" dirty="0" smtClean="0">
                <a:latin typeface="+mj-lt"/>
              </a:rPr>
              <a:t>To consider the impact of globalisation on world poverty</a:t>
            </a:r>
          </a:p>
          <a:p>
            <a:r>
              <a:rPr lang="en-GB" sz="2400" dirty="0" smtClean="0">
                <a:latin typeface="+mj-lt"/>
              </a:rPr>
              <a:t> </a:t>
            </a:r>
            <a:endParaRPr lang="en-GB" sz="2400" dirty="0">
              <a:latin typeface="+mj-lt"/>
            </a:endParaRPr>
          </a:p>
        </p:txBody>
      </p:sp>
      <p:sp>
        <p:nvSpPr>
          <p:cNvPr id="4" name="Title 3"/>
          <p:cNvSpPr>
            <a:spLocks noGrp="1"/>
          </p:cNvSpPr>
          <p:nvPr>
            <p:ph type="title"/>
          </p:nvPr>
        </p:nvSpPr>
        <p:spPr/>
        <p:txBody>
          <a:bodyPr/>
          <a:lstStyle/>
          <a:p>
            <a:r>
              <a:rPr lang="en-GB" sz="2800" dirty="0" smtClean="0"/>
              <a:t>Objective</a:t>
            </a:r>
            <a:endParaRPr lang="en-GB" sz="2800" dirty="0"/>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Manchester United’s revenues have changed in 2010 £</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51856075"/>
              </p:ext>
            </p:extLst>
          </p:nvPr>
        </p:nvGraphicFramePr>
        <p:xfrm>
          <a:off x="565150" y="1557338"/>
          <a:ext cx="8783638" cy="4919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3076875"/>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228044703"/>
              </p:ext>
            </p:extLst>
          </p:nvPr>
        </p:nvGraphicFramePr>
        <p:xfrm>
          <a:off x="682580" y="1571223"/>
          <a:ext cx="8474299" cy="502276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565812" y="404813"/>
            <a:ext cx="8782976" cy="808037"/>
          </a:xfrm>
          <a:prstGeom prst="rect">
            <a:avLst/>
          </a:prstGeom>
        </p:spPr>
        <p:txBody>
          <a:bodyPr/>
          <a:lstStyle>
            <a:lvl1pPr algn="l" rtl="0" fontAlgn="base">
              <a:spcBef>
                <a:spcPct val="0"/>
              </a:spcBef>
              <a:spcAft>
                <a:spcPct val="0"/>
              </a:spcAft>
              <a:defRPr sz="3600" b="1">
                <a:solidFill>
                  <a:srgbClr val="49849B"/>
                </a:solidFill>
                <a:latin typeface="+mj-lt"/>
                <a:ea typeface="+mj-ea"/>
                <a:cs typeface="+mj-cs"/>
              </a:defRPr>
            </a:lvl1pPr>
            <a:lvl2pPr algn="l" rtl="0" fontAlgn="base">
              <a:spcBef>
                <a:spcPct val="0"/>
              </a:spcBef>
              <a:spcAft>
                <a:spcPct val="0"/>
              </a:spcAft>
              <a:defRPr sz="3600" b="1">
                <a:solidFill>
                  <a:srgbClr val="49849B"/>
                </a:solidFill>
                <a:latin typeface="Tw Cen MT Condensed Extra Bold" pitchFamily="34" charset="0"/>
              </a:defRPr>
            </a:lvl2pPr>
            <a:lvl3pPr algn="l" rtl="0" fontAlgn="base">
              <a:spcBef>
                <a:spcPct val="0"/>
              </a:spcBef>
              <a:spcAft>
                <a:spcPct val="0"/>
              </a:spcAft>
              <a:defRPr sz="3600" b="1">
                <a:solidFill>
                  <a:srgbClr val="49849B"/>
                </a:solidFill>
                <a:latin typeface="Tw Cen MT Condensed Extra Bold" pitchFamily="34" charset="0"/>
              </a:defRPr>
            </a:lvl3pPr>
            <a:lvl4pPr algn="l" rtl="0" fontAlgn="base">
              <a:spcBef>
                <a:spcPct val="0"/>
              </a:spcBef>
              <a:spcAft>
                <a:spcPct val="0"/>
              </a:spcAft>
              <a:defRPr sz="3600" b="1">
                <a:solidFill>
                  <a:srgbClr val="49849B"/>
                </a:solidFill>
                <a:latin typeface="Tw Cen MT Condensed Extra Bold" pitchFamily="34" charset="0"/>
              </a:defRPr>
            </a:lvl4pPr>
            <a:lvl5pPr algn="l" rtl="0" fontAlgn="base">
              <a:spcBef>
                <a:spcPct val="0"/>
              </a:spcBef>
              <a:spcAft>
                <a:spcPct val="0"/>
              </a:spcAft>
              <a:defRPr sz="3600" b="1">
                <a:solidFill>
                  <a:srgbClr val="49849B"/>
                </a:solidFill>
                <a:latin typeface="Tw Cen MT Condensed Extra Bold" pitchFamily="34" charset="0"/>
              </a:defRPr>
            </a:lvl5pPr>
            <a:lvl6pPr marL="457200" algn="l" rtl="0" fontAlgn="base">
              <a:spcBef>
                <a:spcPct val="0"/>
              </a:spcBef>
              <a:spcAft>
                <a:spcPct val="0"/>
              </a:spcAft>
              <a:defRPr sz="3600" b="1">
                <a:solidFill>
                  <a:srgbClr val="49849B"/>
                </a:solidFill>
                <a:latin typeface="Tw Cen MT Condensed Extra Bold" pitchFamily="34" charset="0"/>
              </a:defRPr>
            </a:lvl6pPr>
            <a:lvl7pPr marL="914400" algn="l" rtl="0" fontAlgn="base">
              <a:spcBef>
                <a:spcPct val="0"/>
              </a:spcBef>
              <a:spcAft>
                <a:spcPct val="0"/>
              </a:spcAft>
              <a:defRPr sz="3600" b="1">
                <a:solidFill>
                  <a:srgbClr val="49849B"/>
                </a:solidFill>
                <a:latin typeface="Tw Cen MT Condensed Extra Bold" pitchFamily="34" charset="0"/>
              </a:defRPr>
            </a:lvl7pPr>
            <a:lvl8pPr marL="1371600" algn="l" rtl="0" fontAlgn="base">
              <a:spcBef>
                <a:spcPct val="0"/>
              </a:spcBef>
              <a:spcAft>
                <a:spcPct val="0"/>
              </a:spcAft>
              <a:defRPr sz="3600" b="1">
                <a:solidFill>
                  <a:srgbClr val="49849B"/>
                </a:solidFill>
                <a:latin typeface="Tw Cen MT Condensed Extra Bold" pitchFamily="34" charset="0"/>
              </a:defRPr>
            </a:lvl8pPr>
            <a:lvl9pPr marL="1828800" algn="l" rtl="0" fontAlgn="base">
              <a:spcBef>
                <a:spcPct val="0"/>
              </a:spcBef>
              <a:spcAft>
                <a:spcPct val="0"/>
              </a:spcAft>
              <a:defRPr sz="3600" b="1">
                <a:solidFill>
                  <a:srgbClr val="49849B"/>
                </a:solidFill>
                <a:latin typeface="Tw Cen MT Condensed Extra Bold" pitchFamily="34" charset="0"/>
              </a:defRPr>
            </a:lvl9pPr>
          </a:lstStyle>
          <a:p>
            <a:pPr>
              <a:buClrTx/>
            </a:pPr>
            <a:r>
              <a:rPr lang="en-GB" kern="0" dirty="0" smtClean="0"/>
              <a:t>How Premier League footballers’ weekly salaries have changed</a:t>
            </a:r>
            <a:endParaRPr lang="en-GB" kern="0" dirty="0"/>
          </a:p>
        </p:txBody>
      </p:sp>
    </p:spTree>
    <p:extLst>
      <p:ext uri="{BB962C8B-B14F-4D97-AF65-F5344CB8AC3E}">
        <p14:creationId xmlns:p14="http://schemas.microsoft.com/office/powerpoint/2010/main" val="3331085615"/>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560116503"/>
              </p:ext>
            </p:extLst>
          </p:nvPr>
        </p:nvGraphicFramePr>
        <p:xfrm>
          <a:off x="734094" y="1815921"/>
          <a:ext cx="8397025" cy="443033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565812" y="404813"/>
            <a:ext cx="8782976" cy="808037"/>
          </a:xfrm>
          <a:prstGeom prst="rect">
            <a:avLst/>
          </a:prstGeom>
        </p:spPr>
        <p:txBody>
          <a:bodyPr/>
          <a:lstStyle>
            <a:lvl1pPr algn="l" rtl="0" fontAlgn="base">
              <a:spcBef>
                <a:spcPct val="0"/>
              </a:spcBef>
              <a:spcAft>
                <a:spcPct val="0"/>
              </a:spcAft>
              <a:defRPr sz="3600" b="1">
                <a:solidFill>
                  <a:srgbClr val="49849B"/>
                </a:solidFill>
                <a:latin typeface="+mj-lt"/>
                <a:ea typeface="+mj-ea"/>
                <a:cs typeface="+mj-cs"/>
              </a:defRPr>
            </a:lvl1pPr>
            <a:lvl2pPr algn="l" rtl="0" fontAlgn="base">
              <a:spcBef>
                <a:spcPct val="0"/>
              </a:spcBef>
              <a:spcAft>
                <a:spcPct val="0"/>
              </a:spcAft>
              <a:defRPr sz="3600" b="1">
                <a:solidFill>
                  <a:srgbClr val="49849B"/>
                </a:solidFill>
                <a:latin typeface="Tw Cen MT Condensed Extra Bold" pitchFamily="34" charset="0"/>
              </a:defRPr>
            </a:lvl2pPr>
            <a:lvl3pPr algn="l" rtl="0" fontAlgn="base">
              <a:spcBef>
                <a:spcPct val="0"/>
              </a:spcBef>
              <a:spcAft>
                <a:spcPct val="0"/>
              </a:spcAft>
              <a:defRPr sz="3600" b="1">
                <a:solidFill>
                  <a:srgbClr val="49849B"/>
                </a:solidFill>
                <a:latin typeface="Tw Cen MT Condensed Extra Bold" pitchFamily="34" charset="0"/>
              </a:defRPr>
            </a:lvl3pPr>
            <a:lvl4pPr algn="l" rtl="0" fontAlgn="base">
              <a:spcBef>
                <a:spcPct val="0"/>
              </a:spcBef>
              <a:spcAft>
                <a:spcPct val="0"/>
              </a:spcAft>
              <a:defRPr sz="3600" b="1">
                <a:solidFill>
                  <a:srgbClr val="49849B"/>
                </a:solidFill>
                <a:latin typeface="Tw Cen MT Condensed Extra Bold" pitchFamily="34" charset="0"/>
              </a:defRPr>
            </a:lvl4pPr>
            <a:lvl5pPr algn="l" rtl="0" fontAlgn="base">
              <a:spcBef>
                <a:spcPct val="0"/>
              </a:spcBef>
              <a:spcAft>
                <a:spcPct val="0"/>
              </a:spcAft>
              <a:defRPr sz="3600" b="1">
                <a:solidFill>
                  <a:srgbClr val="49849B"/>
                </a:solidFill>
                <a:latin typeface="Tw Cen MT Condensed Extra Bold" pitchFamily="34" charset="0"/>
              </a:defRPr>
            </a:lvl5pPr>
            <a:lvl6pPr marL="457200" algn="l" rtl="0" fontAlgn="base">
              <a:spcBef>
                <a:spcPct val="0"/>
              </a:spcBef>
              <a:spcAft>
                <a:spcPct val="0"/>
              </a:spcAft>
              <a:defRPr sz="3600" b="1">
                <a:solidFill>
                  <a:srgbClr val="49849B"/>
                </a:solidFill>
                <a:latin typeface="Tw Cen MT Condensed Extra Bold" pitchFamily="34" charset="0"/>
              </a:defRPr>
            </a:lvl6pPr>
            <a:lvl7pPr marL="914400" algn="l" rtl="0" fontAlgn="base">
              <a:spcBef>
                <a:spcPct val="0"/>
              </a:spcBef>
              <a:spcAft>
                <a:spcPct val="0"/>
              </a:spcAft>
              <a:defRPr sz="3600" b="1">
                <a:solidFill>
                  <a:srgbClr val="49849B"/>
                </a:solidFill>
                <a:latin typeface="Tw Cen MT Condensed Extra Bold" pitchFamily="34" charset="0"/>
              </a:defRPr>
            </a:lvl7pPr>
            <a:lvl8pPr marL="1371600" algn="l" rtl="0" fontAlgn="base">
              <a:spcBef>
                <a:spcPct val="0"/>
              </a:spcBef>
              <a:spcAft>
                <a:spcPct val="0"/>
              </a:spcAft>
              <a:defRPr sz="3600" b="1">
                <a:solidFill>
                  <a:srgbClr val="49849B"/>
                </a:solidFill>
                <a:latin typeface="Tw Cen MT Condensed Extra Bold" pitchFamily="34" charset="0"/>
              </a:defRPr>
            </a:lvl8pPr>
            <a:lvl9pPr marL="1828800" algn="l" rtl="0" fontAlgn="base">
              <a:spcBef>
                <a:spcPct val="0"/>
              </a:spcBef>
              <a:spcAft>
                <a:spcPct val="0"/>
              </a:spcAft>
              <a:defRPr sz="3600" b="1">
                <a:solidFill>
                  <a:srgbClr val="49849B"/>
                </a:solidFill>
                <a:latin typeface="Tw Cen MT Condensed Extra Bold" pitchFamily="34" charset="0"/>
              </a:defRPr>
            </a:lvl9pPr>
          </a:lstStyle>
          <a:p>
            <a:pPr>
              <a:buClrTx/>
            </a:pPr>
            <a:r>
              <a:rPr lang="en-GB" sz="2800" kern="0" dirty="0" smtClean="0"/>
              <a:t>In 1971 a top footballer was paid just over 4 times what a player in the lower leagues earned (who earned less than average earnings!)</a:t>
            </a:r>
            <a:endParaRPr lang="en-GB" sz="2800" kern="0" dirty="0"/>
          </a:p>
        </p:txBody>
      </p:sp>
    </p:spTree>
    <p:extLst>
      <p:ext uri="{BB962C8B-B14F-4D97-AF65-F5344CB8AC3E}">
        <p14:creationId xmlns:p14="http://schemas.microsoft.com/office/powerpoint/2010/main" val="35585621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5812" y="404813"/>
            <a:ext cx="8782976" cy="808037"/>
          </a:xfrm>
          <a:prstGeom prst="rect">
            <a:avLst/>
          </a:prstGeom>
        </p:spPr>
        <p:txBody>
          <a:bodyPr/>
          <a:lstStyle>
            <a:lvl1pPr algn="l" rtl="0" fontAlgn="base">
              <a:spcBef>
                <a:spcPct val="0"/>
              </a:spcBef>
              <a:spcAft>
                <a:spcPct val="0"/>
              </a:spcAft>
              <a:defRPr sz="3600" b="1">
                <a:solidFill>
                  <a:srgbClr val="49849B"/>
                </a:solidFill>
                <a:latin typeface="+mj-lt"/>
                <a:ea typeface="+mj-ea"/>
                <a:cs typeface="+mj-cs"/>
              </a:defRPr>
            </a:lvl1pPr>
            <a:lvl2pPr algn="l" rtl="0" fontAlgn="base">
              <a:spcBef>
                <a:spcPct val="0"/>
              </a:spcBef>
              <a:spcAft>
                <a:spcPct val="0"/>
              </a:spcAft>
              <a:defRPr sz="3600" b="1">
                <a:solidFill>
                  <a:srgbClr val="49849B"/>
                </a:solidFill>
                <a:latin typeface="Tw Cen MT Condensed Extra Bold" pitchFamily="34" charset="0"/>
              </a:defRPr>
            </a:lvl2pPr>
            <a:lvl3pPr algn="l" rtl="0" fontAlgn="base">
              <a:spcBef>
                <a:spcPct val="0"/>
              </a:spcBef>
              <a:spcAft>
                <a:spcPct val="0"/>
              </a:spcAft>
              <a:defRPr sz="3600" b="1">
                <a:solidFill>
                  <a:srgbClr val="49849B"/>
                </a:solidFill>
                <a:latin typeface="Tw Cen MT Condensed Extra Bold" pitchFamily="34" charset="0"/>
              </a:defRPr>
            </a:lvl3pPr>
            <a:lvl4pPr algn="l" rtl="0" fontAlgn="base">
              <a:spcBef>
                <a:spcPct val="0"/>
              </a:spcBef>
              <a:spcAft>
                <a:spcPct val="0"/>
              </a:spcAft>
              <a:defRPr sz="3600" b="1">
                <a:solidFill>
                  <a:srgbClr val="49849B"/>
                </a:solidFill>
                <a:latin typeface="Tw Cen MT Condensed Extra Bold" pitchFamily="34" charset="0"/>
              </a:defRPr>
            </a:lvl4pPr>
            <a:lvl5pPr algn="l" rtl="0" fontAlgn="base">
              <a:spcBef>
                <a:spcPct val="0"/>
              </a:spcBef>
              <a:spcAft>
                <a:spcPct val="0"/>
              </a:spcAft>
              <a:defRPr sz="3600" b="1">
                <a:solidFill>
                  <a:srgbClr val="49849B"/>
                </a:solidFill>
                <a:latin typeface="Tw Cen MT Condensed Extra Bold" pitchFamily="34" charset="0"/>
              </a:defRPr>
            </a:lvl5pPr>
            <a:lvl6pPr marL="457200" algn="l" rtl="0" fontAlgn="base">
              <a:spcBef>
                <a:spcPct val="0"/>
              </a:spcBef>
              <a:spcAft>
                <a:spcPct val="0"/>
              </a:spcAft>
              <a:defRPr sz="3600" b="1">
                <a:solidFill>
                  <a:srgbClr val="49849B"/>
                </a:solidFill>
                <a:latin typeface="Tw Cen MT Condensed Extra Bold" pitchFamily="34" charset="0"/>
              </a:defRPr>
            </a:lvl6pPr>
            <a:lvl7pPr marL="914400" algn="l" rtl="0" fontAlgn="base">
              <a:spcBef>
                <a:spcPct val="0"/>
              </a:spcBef>
              <a:spcAft>
                <a:spcPct val="0"/>
              </a:spcAft>
              <a:defRPr sz="3600" b="1">
                <a:solidFill>
                  <a:srgbClr val="49849B"/>
                </a:solidFill>
                <a:latin typeface="Tw Cen MT Condensed Extra Bold" pitchFamily="34" charset="0"/>
              </a:defRPr>
            </a:lvl7pPr>
            <a:lvl8pPr marL="1371600" algn="l" rtl="0" fontAlgn="base">
              <a:spcBef>
                <a:spcPct val="0"/>
              </a:spcBef>
              <a:spcAft>
                <a:spcPct val="0"/>
              </a:spcAft>
              <a:defRPr sz="3600" b="1">
                <a:solidFill>
                  <a:srgbClr val="49849B"/>
                </a:solidFill>
                <a:latin typeface="Tw Cen MT Condensed Extra Bold" pitchFamily="34" charset="0"/>
              </a:defRPr>
            </a:lvl8pPr>
            <a:lvl9pPr marL="1828800" algn="l" rtl="0" fontAlgn="base">
              <a:spcBef>
                <a:spcPct val="0"/>
              </a:spcBef>
              <a:spcAft>
                <a:spcPct val="0"/>
              </a:spcAft>
              <a:defRPr sz="3600" b="1">
                <a:solidFill>
                  <a:srgbClr val="49849B"/>
                </a:solidFill>
                <a:latin typeface="Tw Cen MT Condensed Extra Bold" pitchFamily="34" charset="0"/>
              </a:defRPr>
            </a:lvl9pPr>
          </a:lstStyle>
          <a:p>
            <a:pPr>
              <a:buClrTx/>
            </a:pPr>
            <a:r>
              <a:rPr lang="en-GB" sz="2800" kern="0" dirty="0" smtClean="0"/>
              <a:t>In 2012 an average Premier League footballer earns nearly 50 times what a player in the lower leagues gets</a:t>
            </a:r>
            <a:endParaRPr lang="en-GB" sz="2800" kern="0" dirty="0"/>
          </a:p>
        </p:txBody>
      </p:sp>
      <p:graphicFrame>
        <p:nvGraphicFramePr>
          <p:cNvPr id="4" name="Chart 3"/>
          <p:cNvGraphicFramePr>
            <a:graphicFrameLocks/>
          </p:cNvGraphicFramePr>
          <p:nvPr>
            <p:extLst>
              <p:ext uri="{D42A27DB-BD31-4B8C-83A1-F6EECF244321}">
                <p14:modId xmlns:p14="http://schemas.microsoft.com/office/powerpoint/2010/main" val="3716985445"/>
              </p:ext>
            </p:extLst>
          </p:nvPr>
        </p:nvGraphicFramePr>
        <p:xfrm>
          <a:off x="565812" y="1957589"/>
          <a:ext cx="8346368" cy="42757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896151"/>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graphics8.nytimes.com/images/2012/01/15/opinion/011512krugman2/011512krugman2-blog4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2071" y="360608"/>
            <a:ext cx="6195406" cy="610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53790"/>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According to Brookings, the millennium anti-poverty goal may already have been achieved</a:t>
            </a:r>
            <a:endParaRPr lang="en-GB" sz="2800" dirty="0"/>
          </a:p>
        </p:txBody>
      </p:sp>
      <p:pic>
        <p:nvPicPr>
          <p:cNvPr id="4" name="Content Placeholder 3"/>
          <p:cNvPicPr>
            <a:picLocks noGrp="1" noChangeAspect="1"/>
          </p:cNvPicPr>
          <p:nvPr>
            <p:ph idx="1"/>
          </p:nvPr>
        </p:nvPicPr>
        <p:blipFill>
          <a:blip r:embed="rId2"/>
          <a:stretch>
            <a:fillRect/>
          </a:stretch>
        </p:blipFill>
        <p:spPr>
          <a:xfrm>
            <a:off x="565150" y="1571223"/>
            <a:ext cx="8783638" cy="4224504"/>
          </a:xfrm>
          <a:prstGeom prst="rect">
            <a:avLst/>
          </a:prstGeom>
        </p:spPr>
      </p:pic>
      <p:sp>
        <p:nvSpPr>
          <p:cNvPr id="5" name="TextBox 4"/>
          <p:cNvSpPr txBox="1"/>
          <p:nvPr/>
        </p:nvSpPr>
        <p:spPr>
          <a:xfrm>
            <a:off x="565150" y="6143222"/>
            <a:ext cx="7612725" cy="566309"/>
          </a:xfrm>
          <a:prstGeom prst="rect">
            <a:avLst/>
          </a:prstGeom>
          <a:noFill/>
        </p:spPr>
        <p:txBody>
          <a:bodyPr wrap="none" rtlCol="0">
            <a:spAutoFit/>
          </a:bodyPr>
          <a:lstStyle/>
          <a:p>
            <a:r>
              <a:rPr lang="en-GB" dirty="0" smtClean="0"/>
              <a:t>Source: </a:t>
            </a:r>
            <a:r>
              <a:rPr lang="en-GB" dirty="0"/>
              <a:t>‘Poverty in Numbers: The Changing State of Global Poverty from 2005 to 2015’ </a:t>
            </a:r>
            <a:endParaRPr lang="en-GB" dirty="0" smtClean="0"/>
          </a:p>
          <a:p>
            <a:r>
              <a:rPr lang="en-GB" dirty="0" smtClean="0"/>
              <a:t>Laurence </a:t>
            </a:r>
            <a:r>
              <a:rPr lang="en-GB" dirty="0" err="1"/>
              <a:t>Chandy</a:t>
            </a:r>
            <a:r>
              <a:rPr lang="en-GB" dirty="0"/>
              <a:t> and Geoffrey </a:t>
            </a:r>
            <a:r>
              <a:rPr lang="en-GB" dirty="0" err="1"/>
              <a:t>Gertz</a:t>
            </a:r>
            <a:r>
              <a:rPr lang="en-GB" dirty="0"/>
              <a:t>, The Brookings Institution, January 2011</a:t>
            </a:r>
          </a:p>
        </p:txBody>
      </p:sp>
    </p:spTree>
    <p:extLst>
      <p:ext uri="{BB962C8B-B14F-4D97-AF65-F5344CB8AC3E}">
        <p14:creationId xmlns:p14="http://schemas.microsoft.com/office/powerpoint/2010/main" val="422710296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According to Brookings, by 2015 the number of poor will have fallen from 1.4 billion people in 2005 to fewer than 600 million</a:t>
            </a:r>
            <a:endParaRPr lang="en-GB" sz="2800" dirty="0"/>
          </a:p>
        </p:txBody>
      </p:sp>
      <p:sp>
        <p:nvSpPr>
          <p:cNvPr id="5" name="TextBox 4"/>
          <p:cNvSpPr txBox="1"/>
          <p:nvPr/>
        </p:nvSpPr>
        <p:spPr>
          <a:xfrm>
            <a:off x="565150" y="6143222"/>
            <a:ext cx="7612725" cy="566309"/>
          </a:xfrm>
          <a:prstGeom prst="rect">
            <a:avLst/>
          </a:prstGeom>
          <a:noFill/>
        </p:spPr>
        <p:txBody>
          <a:bodyPr wrap="none" rtlCol="0">
            <a:spAutoFit/>
          </a:bodyPr>
          <a:lstStyle/>
          <a:p>
            <a:r>
              <a:rPr lang="en-GB" dirty="0" smtClean="0"/>
              <a:t>Source: </a:t>
            </a:r>
            <a:r>
              <a:rPr lang="en-GB" dirty="0"/>
              <a:t>‘Poverty in Numbers: The Changing State of Global Poverty from 2005 to 2015’ </a:t>
            </a:r>
            <a:endParaRPr lang="en-GB" dirty="0" smtClean="0"/>
          </a:p>
          <a:p>
            <a:r>
              <a:rPr lang="en-GB" dirty="0" smtClean="0"/>
              <a:t>Laurence </a:t>
            </a:r>
            <a:r>
              <a:rPr lang="en-GB" dirty="0" err="1"/>
              <a:t>Chandy</a:t>
            </a:r>
            <a:r>
              <a:rPr lang="en-GB" dirty="0"/>
              <a:t> and Geoffrey </a:t>
            </a:r>
            <a:r>
              <a:rPr lang="en-GB" dirty="0" err="1"/>
              <a:t>Gertz</a:t>
            </a:r>
            <a:r>
              <a:rPr lang="en-GB" dirty="0"/>
              <a:t>, The Brookings Institution, January 2011</a:t>
            </a:r>
          </a:p>
        </p:txBody>
      </p:sp>
      <p:pic>
        <p:nvPicPr>
          <p:cNvPr id="6" name="Content Placeholder 5"/>
          <p:cNvPicPr>
            <a:picLocks noGrp="1" noChangeAspect="1"/>
          </p:cNvPicPr>
          <p:nvPr>
            <p:ph idx="1"/>
          </p:nvPr>
        </p:nvPicPr>
        <p:blipFill>
          <a:blip r:embed="rId2"/>
          <a:stretch>
            <a:fillRect/>
          </a:stretch>
        </p:blipFill>
        <p:spPr>
          <a:xfrm>
            <a:off x="565150" y="1967322"/>
            <a:ext cx="8783638" cy="3687570"/>
          </a:xfrm>
          <a:prstGeom prst="rect">
            <a:avLst/>
          </a:prstGeom>
        </p:spPr>
      </p:pic>
    </p:spTree>
    <p:extLst>
      <p:ext uri="{BB962C8B-B14F-4D97-AF65-F5344CB8AC3E}">
        <p14:creationId xmlns:p14="http://schemas.microsoft.com/office/powerpoint/2010/main" val="907830584"/>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76" y="0"/>
            <a:ext cx="8782976" cy="808037"/>
          </a:xfrm>
        </p:spPr>
        <p:txBody>
          <a:bodyPr/>
          <a:lstStyle/>
          <a:p>
            <a:r>
              <a:rPr lang="en-GB" dirty="0" smtClean="0"/>
              <a:t>Conclusions</a:t>
            </a:r>
            <a:endParaRPr lang="en-GB" dirty="0"/>
          </a:p>
        </p:txBody>
      </p:sp>
      <p:sp>
        <p:nvSpPr>
          <p:cNvPr id="3" name="Content Placeholder 2"/>
          <p:cNvSpPr>
            <a:spLocks noGrp="1"/>
          </p:cNvSpPr>
          <p:nvPr>
            <p:ph idx="1"/>
          </p:nvPr>
        </p:nvSpPr>
        <p:spPr>
          <a:xfrm>
            <a:off x="334851" y="1067941"/>
            <a:ext cx="9401577" cy="4919662"/>
          </a:xfrm>
        </p:spPr>
        <p:txBody>
          <a:bodyPr/>
          <a:lstStyle/>
          <a:p>
            <a:r>
              <a:rPr lang="en-GB" sz="1800" dirty="0" smtClean="0"/>
              <a:t>In recent years, income inequality in most countries has risen</a:t>
            </a:r>
          </a:p>
          <a:p>
            <a:r>
              <a:rPr lang="en-GB" sz="1800" dirty="0" smtClean="0"/>
              <a:t>But the effects of this have been offset by a fall in income inequality between countries</a:t>
            </a:r>
          </a:p>
          <a:p>
            <a:r>
              <a:rPr lang="en-GB" sz="1800" dirty="0" smtClean="0"/>
              <a:t>Globalisation is one of the causes but others include information technology and the impact of shareholders trying to incentivise better performance from managers</a:t>
            </a:r>
          </a:p>
          <a:p>
            <a:r>
              <a:rPr lang="en-GB" sz="1800" dirty="0" smtClean="0"/>
              <a:t>In the early 1970s, top footballers earned 4 times the earnings of lower league footballers while stars earned twice the top league average, today top footballers earn 50 times the earnings from lower leagues while stars earn 10 times the top league average. This has been driven by TV technology and globalisation</a:t>
            </a:r>
          </a:p>
          <a:p>
            <a:r>
              <a:rPr lang="en-GB" sz="1800" dirty="0" smtClean="0"/>
              <a:t>But while all this has been going on at the top end, poverty has been reduced dramatically. The number of people in poverty by 2015 is set to be down by three quarters from the number in 1990. </a:t>
            </a:r>
          </a:p>
          <a:p>
            <a:r>
              <a:rPr lang="en-GB" sz="1800" dirty="0" smtClean="0"/>
              <a:t>The main cause of the fall in poverty has been globalisation and economic growth, not aid</a:t>
            </a:r>
          </a:p>
          <a:p>
            <a:endParaRPr lang="en-GB" sz="1800" dirty="0" smtClean="0"/>
          </a:p>
          <a:p>
            <a:endParaRPr lang="en-GB" sz="1800" dirty="0" smtClean="0"/>
          </a:p>
          <a:p>
            <a:endParaRPr lang="en-GB" sz="1800" dirty="0" smtClean="0"/>
          </a:p>
          <a:p>
            <a:endParaRPr lang="en-GB" sz="1800" dirty="0"/>
          </a:p>
        </p:txBody>
      </p:sp>
    </p:spTree>
    <p:extLst>
      <p:ext uri="{BB962C8B-B14F-4D97-AF65-F5344CB8AC3E}">
        <p14:creationId xmlns:p14="http://schemas.microsoft.com/office/powerpoint/2010/main" val="1639269351"/>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sophisticated economic policy of the San Francisco Occupy movement</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7194" y="1557338"/>
            <a:ext cx="6559549" cy="4919662"/>
          </a:xfrm>
        </p:spPr>
      </p:pic>
    </p:spTree>
    <p:extLst>
      <p:ext uri="{BB962C8B-B14F-4D97-AF65-F5344CB8AC3E}">
        <p14:creationId xmlns:p14="http://schemas.microsoft.com/office/powerpoint/2010/main" val="4145871950"/>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Isl8Vkbzkok/Tj053JddmVI/AAAAAAAADBI/NLFRxc7LGVE/s1600/duffy+statue+museumplane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6567" y="0"/>
            <a:ext cx="4579540" cy="681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35983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4216" y="1292330"/>
            <a:ext cx="8784590" cy="5467350"/>
          </a:xfrm>
        </p:spPr>
        <p:txBody>
          <a:bodyPr/>
          <a:lstStyle/>
          <a:p>
            <a:r>
              <a:rPr lang="en-GB" sz="2400" dirty="0" smtClean="0">
                <a:latin typeface="+mj-lt"/>
              </a:rPr>
              <a:t>The background to the debate</a:t>
            </a:r>
          </a:p>
          <a:p>
            <a:r>
              <a:rPr lang="en-GB" sz="2400" dirty="0">
                <a:latin typeface="+mj-lt"/>
              </a:rPr>
              <a:t>I</a:t>
            </a:r>
            <a:r>
              <a:rPr lang="en-GB" sz="2400" dirty="0" smtClean="0">
                <a:latin typeface="+mj-lt"/>
              </a:rPr>
              <a:t>nequality within countries</a:t>
            </a:r>
          </a:p>
          <a:p>
            <a:r>
              <a:rPr lang="en-GB" sz="2400" dirty="0">
                <a:latin typeface="+mj-lt"/>
              </a:rPr>
              <a:t>I</a:t>
            </a:r>
            <a:r>
              <a:rPr lang="en-GB" sz="2400" dirty="0" smtClean="0">
                <a:latin typeface="+mj-lt"/>
              </a:rPr>
              <a:t>nequality between countries</a:t>
            </a:r>
          </a:p>
          <a:p>
            <a:r>
              <a:rPr lang="en-GB" sz="2400" dirty="0" smtClean="0">
                <a:latin typeface="+mj-lt"/>
              </a:rPr>
              <a:t>The process of economic development</a:t>
            </a:r>
          </a:p>
          <a:p>
            <a:r>
              <a:rPr lang="en-GB" sz="2400" dirty="0" smtClean="0">
                <a:latin typeface="+mj-lt"/>
              </a:rPr>
              <a:t>Technology v globalisation</a:t>
            </a:r>
          </a:p>
          <a:p>
            <a:r>
              <a:rPr lang="en-GB" sz="2400" dirty="0" smtClean="0">
                <a:latin typeface="+mj-lt"/>
              </a:rPr>
              <a:t>The role of industrial organisation</a:t>
            </a:r>
          </a:p>
          <a:p>
            <a:r>
              <a:rPr lang="en-GB" sz="2400" dirty="0" smtClean="0">
                <a:latin typeface="+mj-lt"/>
              </a:rPr>
              <a:t>Football – the example of soccer salaries</a:t>
            </a:r>
          </a:p>
          <a:p>
            <a:r>
              <a:rPr lang="en-GB" sz="2400" dirty="0" smtClean="0">
                <a:latin typeface="+mj-lt"/>
              </a:rPr>
              <a:t>What has happened to poverty</a:t>
            </a:r>
          </a:p>
          <a:p>
            <a:r>
              <a:rPr lang="en-GB" sz="2400" dirty="0" smtClean="0">
                <a:latin typeface="+mj-lt"/>
              </a:rPr>
              <a:t>Conclusions</a:t>
            </a:r>
          </a:p>
          <a:p>
            <a:endParaRPr lang="en-GB" sz="2400" dirty="0" smtClean="0">
              <a:latin typeface="+mj-lt"/>
            </a:endParaRPr>
          </a:p>
          <a:p>
            <a:r>
              <a:rPr lang="en-GB" sz="2400" dirty="0" smtClean="0">
                <a:latin typeface="+mj-lt"/>
              </a:rPr>
              <a:t> </a:t>
            </a:r>
            <a:endParaRPr lang="en-GB" sz="2400" dirty="0">
              <a:latin typeface="+mj-lt"/>
            </a:endParaRPr>
          </a:p>
        </p:txBody>
      </p:sp>
      <p:sp>
        <p:nvSpPr>
          <p:cNvPr id="4" name="Title 3"/>
          <p:cNvSpPr>
            <a:spLocks noGrp="1"/>
          </p:cNvSpPr>
          <p:nvPr>
            <p:ph type="title"/>
          </p:nvPr>
        </p:nvSpPr>
        <p:spPr/>
        <p:txBody>
          <a:bodyPr/>
          <a:lstStyle/>
          <a:p>
            <a:r>
              <a:rPr lang="en-GB" sz="2800" dirty="0" smtClean="0"/>
              <a:t>Overview</a:t>
            </a:r>
            <a:endParaRPr lang="en-GB" sz="2800" dirty="0"/>
          </a:p>
        </p:txBody>
      </p:sp>
    </p:spTree>
    <p:extLst>
      <p:ext uri="{BB962C8B-B14F-4D97-AF65-F5344CB8AC3E}">
        <p14:creationId xmlns:p14="http://schemas.microsoft.com/office/powerpoint/2010/main" val="209246002"/>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7260" y="1881366"/>
            <a:ext cx="8412480" cy="3102388"/>
          </a:xfrm>
          <a:prstGeom prst="rect">
            <a:avLst/>
          </a:prstGeom>
        </p:spPr>
        <p:txBody>
          <a:bodyPr wrap="square">
            <a:spAutoFit/>
          </a:bodyPr>
          <a:lstStyle/>
          <a:p>
            <a:r>
              <a:rPr lang="en-GB" sz="3200" kern="0" dirty="0" smtClean="0">
                <a:solidFill>
                  <a:srgbClr val="49849B"/>
                </a:solidFill>
                <a:latin typeface="Arial Rounded MT Bold"/>
                <a:ea typeface="+mj-ea"/>
                <a:cs typeface="+mj-cs"/>
              </a:rPr>
              <a:t>Globalisation and inequality</a:t>
            </a:r>
            <a:endParaRPr lang="en-GB" sz="2400" kern="0" dirty="0" smtClean="0">
              <a:solidFill>
                <a:srgbClr val="49849B"/>
              </a:solidFill>
              <a:latin typeface="Arial Rounded MT Bold"/>
              <a:ea typeface="+mj-ea"/>
              <a:cs typeface="+mj-cs"/>
            </a:endParaRPr>
          </a:p>
          <a:p>
            <a:endParaRPr lang="en-US" sz="2400" kern="0" dirty="0">
              <a:solidFill>
                <a:srgbClr val="49849B"/>
              </a:solidFill>
              <a:latin typeface="Arial Rounded MT Bold"/>
              <a:ea typeface="+mj-ea"/>
              <a:cs typeface="+mj-cs"/>
            </a:endParaRPr>
          </a:p>
          <a:p>
            <a:endParaRPr lang="en-US" sz="3600" kern="0" dirty="0" smtClean="0">
              <a:solidFill>
                <a:srgbClr val="49849B"/>
              </a:solidFill>
              <a:latin typeface="Arial Rounded MT Bold"/>
              <a:ea typeface="+mj-ea"/>
              <a:cs typeface="+mj-cs"/>
            </a:endParaRPr>
          </a:p>
          <a:p>
            <a:r>
              <a:rPr lang="en-US" sz="2000" dirty="0" smtClean="0">
                <a:latin typeface="Arial Narrow" pitchFamily="34" charset="0"/>
              </a:rPr>
              <a:t>Douglas McWilliams, Mercers’ </a:t>
            </a:r>
            <a:r>
              <a:rPr lang="en-US" sz="2000" dirty="0">
                <a:latin typeface="Arial Narrow" pitchFamily="34" charset="0"/>
              </a:rPr>
              <a:t>School Memorial Professor of Commerce at Gresham </a:t>
            </a:r>
            <a:r>
              <a:rPr lang="en-US" sz="2000" dirty="0" smtClean="0">
                <a:latin typeface="Arial Narrow" pitchFamily="34" charset="0"/>
              </a:rPr>
              <a:t>College and Chief Executive of Cebr </a:t>
            </a:r>
            <a:endParaRPr lang="en-US" sz="2000" dirty="0">
              <a:latin typeface="Arial Narrow" pitchFamily="34" charset="0"/>
            </a:endParaRPr>
          </a:p>
          <a:p>
            <a:r>
              <a:rPr lang="en-US" sz="2800" kern="0" dirty="0">
                <a:solidFill>
                  <a:srgbClr val="49849B"/>
                </a:solidFill>
                <a:latin typeface="Arial Rounded MT Bold"/>
                <a:ea typeface="+mj-ea"/>
                <a:cs typeface="+mj-cs"/>
              </a:rPr>
              <a:t/>
            </a:r>
            <a:br>
              <a:rPr lang="en-US" sz="2800" kern="0" dirty="0">
                <a:solidFill>
                  <a:srgbClr val="49849B"/>
                </a:solidFill>
                <a:latin typeface="Arial Rounded MT Bold"/>
                <a:ea typeface="+mj-ea"/>
                <a:cs typeface="+mj-cs"/>
              </a:rPr>
            </a:br>
            <a:endParaRPr lang="en-GB" dirty="0"/>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22" name="Rectangle 2"/>
          <p:cNvSpPr>
            <a:spLocks noGrp="1" noChangeArrowheads="1"/>
          </p:cNvSpPr>
          <p:nvPr>
            <p:ph type="title"/>
          </p:nvPr>
        </p:nvSpPr>
        <p:spPr/>
        <p:txBody>
          <a:bodyPr/>
          <a:lstStyle/>
          <a:p>
            <a:r>
              <a:rPr lang="en-GB" sz="2800" dirty="0" smtClean="0">
                <a:solidFill>
                  <a:schemeClr val="tx1"/>
                </a:solidFill>
              </a:rPr>
              <a:t>Implications of global shift</a:t>
            </a:r>
            <a:endParaRPr lang="en-GB" sz="2800" dirty="0">
              <a:solidFill>
                <a:schemeClr val="tx1"/>
              </a:solidFill>
            </a:endParaRPr>
          </a:p>
        </p:txBody>
      </p:sp>
      <p:sp>
        <p:nvSpPr>
          <p:cNvPr id="2027523" name="Rectangle 3"/>
          <p:cNvSpPr>
            <a:spLocks noGrp="1" noChangeArrowheads="1"/>
          </p:cNvSpPr>
          <p:nvPr>
            <p:ph type="body" idx="1"/>
          </p:nvPr>
        </p:nvSpPr>
        <p:spPr>
          <a:xfrm>
            <a:off x="537853" y="1390650"/>
            <a:ext cx="8783639" cy="5467350"/>
          </a:xfrm>
        </p:spPr>
        <p:txBody>
          <a:bodyPr/>
          <a:lstStyle/>
          <a:p>
            <a:r>
              <a:rPr lang="en-GB" sz="2400" dirty="0" smtClean="0"/>
              <a:t>Intense international trade competition – the new economies are not just competitive but ‘supercompetitive’ because they have an entirely new cost basis</a:t>
            </a:r>
          </a:p>
          <a:p>
            <a:r>
              <a:rPr lang="en-GB" sz="2400" dirty="0" smtClean="0"/>
              <a:t>Rising real prices of natural resources – food, energy, fuel, materials</a:t>
            </a:r>
          </a:p>
          <a:p>
            <a:r>
              <a:rPr lang="en-GB" sz="2400" dirty="0" smtClean="0"/>
              <a:t>Slower growth in the Western world and faster growth in the emerging economies</a:t>
            </a:r>
          </a:p>
          <a:p>
            <a:r>
              <a:rPr lang="en-GB" sz="2400" dirty="0" smtClean="0"/>
              <a:t>Lower interest rates as a result of savings glut (see currencies and interest rate section later)</a:t>
            </a:r>
          </a:p>
          <a:p>
            <a:r>
              <a:rPr lang="en-GB" sz="2400" dirty="0" smtClean="0"/>
              <a:t>More volatile international economy</a:t>
            </a:r>
          </a:p>
          <a:p>
            <a:endParaRPr lang="en-GB" sz="2400" dirty="0"/>
          </a:p>
        </p:txBody>
      </p:sp>
    </p:spTree>
    <p:extLst>
      <p:ext uri="{BB962C8B-B14F-4D97-AF65-F5344CB8AC3E}">
        <p14:creationId xmlns:p14="http://schemas.microsoft.com/office/powerpoint/2010/main" val="2235332287"/>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15395700"/>
              </p:ext>
            </p:extLst>
          </p:nvPr>
        </p:nvGraphicFramePr>
        <p:xfrm>
          <a:off x="565149" y="695459"/>
          <a:ext cx="9042489" cy="57815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945752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778483281"/>
              </p:ext>
            </p:extLst>
          </p:nvPr>
        </p:nvGraphicFramePr>
        <p:xfrm>
          <a:off x="565149" y="695459"/>
          <a:ext cx="9042489" cy="57815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636535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52935365"/>
              </p:ext>
            </p:extLst>
          </p:nvPr>
        </p:nvGraphicFramePr>
        <p:xfrm>
          <a:off x="565149" y="695459"/>
          <a:ext cx="9042489" cy="57815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9706949"/>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95939576"/>
              </p:ext>
            </p:extLst>
          </p:nvPr>
        </p:nvGraphicFramePr>
        <p:xfrm>
          <a:off x="565149" y="695459"/>
          <a:ext cx="9042489" cy="57815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4323"/>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8999172"/>
              </p:ext>
            </p:extLst>
          </p:nvPr>
        </p:nvGraphicFramePr>
        <p:xfrm>
          <a:off x="565149" y="695459"/>
          <a:ext cx="9042489" cy="57815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8038477"/>
      </p:ext>
    </p:extLst>
  </p:cSld>
  <p:clrMapOvr>
    <a:masterClrMapping/>
  </p:clrMapOvr>
  <p:transition>
    <p:wipe dir="r"/>
  </p:transition>
</p:sld>
</file>

<file path=ppt/theme/theme1.xml><?xml version="1.0" encoding="utf-8"?>
<a:theme xmlns:a="http://schemas.openxmlformats.org/drawingml/2006/main" name="CEBR Powerpoint Report Template">
  <a:themeElements>
    <a:clrScheme name="CEBR Powerpoint Report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EBR Powerpoint Report Template">
      <a:majorFont>
        <a:latin typeface="Arial Rounded MT Bold"/>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a:noFill/>
        </a:ln>
        <a:effectLst/>
        <a:extLst>
          <a:ext uri="{91240B29-F687-4F45-9708-019B960494DF}">
            <a14:hiddenLine xmlns:a14="http://schemas.microsoft.com/office/drawing/2010/main" w="1905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20000"/>
          </a:spcBef>
          <a:spcAft>
            <a:spcPct val="0"/>
          </a:spcAft>
          <a:buClr>
            <a:srgbClr val="000000"/>
          </a:buClr>
          <a:buSzTx/>
          <a:buFontTx/>
          <a:buNone/>
          <a:tabLst/>
          <a:defRPr kumimoji="0" lang="en-US" sz="1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FF66"/>
        </a:solidFill>
        <a:ln>
          <a:noFill/>
        </a:ln>
        <a:effectLst/>
        <a:extLst>
          <a:ext uri="{91240B29-F687-4F45-9708-019B960494DF}">
            <a14:hiddenLine xmlns:a14="http://schemas.microsoft.com/office/drawing/2010/main" w="1905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20000"/>
          </a:spcBef>
          <a:spcAft>
            <a:spcPct val="0"/>
          </a:spcAft>
          <a:buClr>
            <a:srgbClr val="000000"/>
          </a:buClr>
          <a:buSzTx/>
          <a:buFontTx/>
          <a:buNone/>
          <a:tabLst/>
          <a:defRPr kumimoji="0" lang="en-US" sz="1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CEBR Powerpoint Report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BR Powerpoint Report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BR Powerpoint Report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BR Powerpoint Report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BR Powerpoint Repor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BR Powerpoint Repor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BR Powerpoint Repor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EBR Powerpoint Report Template">
  <a:themeElements>
    <a:clrScheme name="CEBR Powerpoint Report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EBR Powerpoint Report Template">
      <a:majorFont>
        <a:latin typeface="Tw Cen MT Condensed Extra Bold"/>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a:noFill/>
        </a:ln>
        <a:effectLst/>
        <a:extLst>
          <a:ext uri="{91240B29-F687-4F45-9708-019B960494DF}">
            <a14:hiddenLine xmlns:a14="http://schemas.microsoft.com/office/drawing/2010/main" w="1905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20000"/>
          </a:spcBef>
          <a:spcAft>
            <a:spcPct val="0"/>
          </a:spcAft>
          <a:buClr>
            <a:srgbClr val="000000"/>
          </a:buClr>
          <a:buSzTx/>
          <a:buFontTx/>
          <a:buNone/>
          <a:tabLst/>
          <a:defRPr kumimoji="0" lang="en-GB"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66"/>
        </a:solidFill>
        <a:ln>
          <a:noFill/>
        </a:ln>
        <a:effectLst/>
        <a:extLst>
          <a:ext uri="{91240B29-F687-4F45-9708-019B960494DF}">
            <a14:hiddenLine xmlns:a14="http://schemas.microsoft.com/office/drawing/2010/main" w="1905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100000"/>
          </a:lnSpc>
          <a:spcBef>
            <a:spcPct val="20000"/>
          </a:spcBef>
          <a:spcAft>
            <a:spcPct val="0"/>
          </a:spcAft>
          <a:buClr>
            <a:srgbClr val="000000"/>
          </a:buClr>
          <a:buSzTx/>
          <a:buFontTx/>
          <a:buNone/>
          <a:tabLst/>
          <a:defRPr kumimoji="0" lang="en-GB" sz="1200" b="1" i="0" u="none" strike="noStrike" cap="none" normalizeH="0" baseline="0" smtClean="0">
            <a:ln>
              <a:noFill/>
            </a:ln>
            <a:solidFill>
              <a:schemeClr val="tx1"/>
            </a:solidFill>
            <a:effectLst/>
            <a:latin typeface="Arial" charset="0"/>
          </a:defRPr>
        </a:defPPr>
      </a:lstStyle>
    </a:lnDef>
  </a:objectDefaults>
  <a:extraClrSchemeLst>
    <a:extraClrScheme>
      <a:clrScheme name="CEBR Powerpoint Report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BR Powerpoint Report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BR Powerpoint Report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BR Powerpoint Report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BR Powerpoint Repor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BR Powerpoint Repor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BR Powerpoint Repor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CEBR Powerpoint Report Template</Template>
  <TotalTime>14643</TotalTime>
  <Words>813</Words>
  <Application>Microsoft Office PowerPoint</Application>
  <PresentationFormat>A4 Paper (210x297 mm)</PresentationFormat>
  <Paragraphs>95</Paragraphs>
  <Slides>30</Slides>
  <Notes>5</Notes>
  <HiddenSlides>0</HiddenSlides>
  <MMClips>0</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CEBR Powerpoint Report Template</vt:lpstr>
      <vt:lpstr>Custom Design</vt:lpstr>
      <vt:lpstr>1_CEBR Powerpoint Report Template</vt:lpstr>
      <vt:lpstr>  Globalisation and inequality</vt:lpstr>
      <vt:lpstr>Objective</vt:lpstr>
      <vt:lpstr>Overview</vt:lpstr>
      <vt:lpstr>Implications of global shift</vt:lpstr>
      <vt:lpstr>PowerPoint Presentation</vt:lpstr>
      <vt:lpstr>PowerPoint Presentation</vt:lpstr>
      <vt:lpstr>PowerPoint Presentation</vt:lpstr>
      <vt:lpstr>PowerPoint Presentation</vt:lpstr>
      <vt:lpstr>PowerPoint Presentation</vt:lpstr>
      <vt:lpstr>PowerPoint Presentation</vt:lpstr>
      <vt:lpstr>OECD data on trends in income inequality</vt:lpstr>
      <vt:lpstr>Possible causes of the recent trend towards increasing inequality</vt:lpstr>
      <vt:lpstr>PowerPoint Presentation</vt:lpstr>
      <vt:lpstr>PowerPoint Presentation</vt:lpstr>
      <vt:lpstr>PowerPoint Presentation</vt:lpstr>
      <vt:lpstr>PowerPoint Presentation</vt:lpstr>
      <vt:lpstr>PowerPoint Presentation</vt:lpstr>
      <vt:lpstr>Manchester United revenues 2006-10</vt:lpstr>
      <vt:lpstr>How Manchester United’s revenues have changed</vt:lpstr>
      <vt:lpstr>How Manchester United’s revenues have changed in 2010 £</vt:lpstr>
      <vt:lpstr>PowerPoint Presentation</vt:lpstr>
      <vt:lpstr>PowerPoint Presentation</vt:lpstr>
      <vt:lpstr>PowerPoint Presentation</vt:lpstr>
      <vt:lpstr>PowerPoint Presentation</vt:lpstr>
      <vt:lpstr>According to Brookings, the millennium anti-poverty goal may already have been achieved</vt:lpstr>
      <vt:lpstr>According to Brookings, by 2015 the number of poor will have fallen from 1.4 billion people in 2005 to fewer than 600 million</vt:lpstr>
      <vt:lpstr>Conclusions</vt:lpstr>
      <vt:lpstr>The sophisticated economic policy of the San Francisco Occupy movement</vt:lpstr>
      <vt:lpstr>PowerPoint Presentation</vt:lpstr>
      <vt:lpstr>PowerPoint Presentation</vt:lpstr>
    </vt:vector>
  </TitlesOfParts>
  <Company>CEBR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AOhanissian</dc:creator>
  <cp:lastModifiedBy>Lauren Maitland</cp:lastModifiedBy>
  <cp:revision>407</cp:revision>
  <cp:lastPrinted>2004-11-01T16:14:11Z</cp:lastPrinted>
  <dcterms:created xsi:type="dcterms:W3CDTF">2009-09-23T08:33:34Z</dcterms:created>
  <dcterms:modified xsi:type="dcterms:W3CDTF">2013-09-20T13:34:11Z</dcterms:modified>
</cp:coreProperties>
</file>