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71" r:id="rId8"/>
    <p:sldId id="262" r:id="rId9"/>
    <p:sldId id="263" r:id="rId10"/>
    <p:sldId id="264" r:id="rId11"/>
    <p:sldId id="265" r:id="rId12"/>
    <p:sldId id="266" r:id="rId13"/>
    <p:sldId id="267" r:id="rId14"/>
    <p:sldId id="268" r:id="rId15"/>
    <p:sldId id="269" r:id="rId16"/>
    <p:sldId id="270"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281B23-0C81-4CEA-990A-E4A63DD2296A}"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2164565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281B23-0C81-4CEA-990A-E4A63DD2296A}"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2428063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281B23-0C81-4CEA-990A-E4A63DD2296A}"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116108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281B23-0C81-4CEA-990A-E4A63DD2296A}"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377702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81B23-0C81-4CEA-990A-E4A63DD2296A}" type="datetimeFigureOut">
              <a:rPr lang="en-GB" smtClean="0"/>
              <a:t>14/10/2014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129496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281B23-0C81-4CEA-990A-E4A63DD2296A}"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24678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281B23-0C81-4CEA-990A-E4A63DD2296A}" type="datetimeFigureOut">
              <a:rPr lang="en-GB" smtClean="0"/>
              <a:t>14/10/2014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255668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281B23-0C81-4CEA-990A-E4A63DD2296A}" type="datetimeFigureOut">
              <a:rPr lang="en-GB" smtClean="0"/>
              <a:t>14/10/2014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183264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81B23-0C81-4CEA-990A-E4A63DD2296A}" type="datetimeFigureOut">
              <a:rPr lang="en-GB" smtClean="0"/>
              <a:t>14/10/2014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1859830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81B23-0C81-4CEA-990A-E4A63DD2296A}"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36413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81B23-0C81-4CEA-990A-E4A63DD2296A}" type="datetimeFigureOut">
              <a:rPr lang="en-GB" smtClean="0"/>
              <a:t>14/10/2014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898F3-B1BB-4813-BF8B-274DA26620D1}" type="slidenum">
              <a:rPr lang="en-GB" smtClean="0"/>
              <a:t>‹#›</a:t>
            </a:fld>
            <a:endParaRPr lang="en-GB"/>
          </a:p>
        </p:txBody>
      </p:sp>
    </p:spTree>
    <p:extLst>
      <p:ext uri="{BB962C8B-B14F-4D97-AF65-F5344CB8AC3E}">
        <p14:creationId xmlns:p14="http://schemas.microsoft.com/office/powerpoint/2010/main" val="962938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81B23-0C81-4CEA-990A-E4A63DD2296A}" type="datetimeFigureOut">
              <a:rPr lang="en-GB" smtClean="0"/>
              <a:t>14/10/2014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898F3-B1BB-4813-BF8B-274DA26620D1}" type="slidenum">
              <a:rPr lang="en-GB" smtClean="0"/>
              <a:t>‹#›</a:t>
            </a:fld>
            <a:endParaRPr lang="en-GB"/>
          </a:p>
        </p:txBody>
      </p:sp>
    </p:spTree>
    <p:extLst>
      <p:ext uri="{BB962C8B-B14F-4D97-AF65-F5344CB8AC3E}">
        <p14:creationId xmlns:p14="http://schemas.microsoft.com/office/powerpoint/2010/main" val="1018328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5400" dirty="0" smtClean="0">
                <a:latin typeface="Garamond" panose="02020404030301010803" pitchFamily="18" charset="0"/>
              </a:rPr>
              <a:t>The Novel and Morality:</a:t>
            </a:r>
            <a:br>
              <a:rPr lang="en-GB" sz="5400" dirty="0" smtClean="0">
                <a:latin typeface="Garamond" panose="02020404030301010803" pitchFamily="18" charset="0"/>
              </a:rPr>
            </a:br>
            <a:r>
              <a:rPr lang="en-GB" sz="5400" dirty="0" smtClean="0">
                <a:latin typeface="Garamond" panose="02020404030301010803" pitchFamily="18" charset="0"/>
              </a:rPr>
              <a:t>Samuel Johnson’s </a:t>
            </a:r>
            <a:r>
              <a:rPr lang="en-GB" sz="5400" i="1" dirty="0" err="1" smtClean="0">
                <a:latin typeface="Garamond" panose="02020404030301010803" pitchFamily="18" charset="0"/>
              </a:rPr>
              <a:t>Rasselas</a:t>
            </a:r>
            <a:endParaRPr lang="en-GB" sz="5400" i="1" dirty="0">
              <a:latin typeface="Garamond" panose="02020404030301010803" pitchFamily="18" charset="0"/>
            </a:endParaRPr>
          </a:p>
        </p:txBody>
      </p:sp>
      <p:sp>
        <p:nvSpPr>
          <p:cNvPr id="3" name="Subtitle 2"/>
          <p:cNvSpPr>
            <a:spLocks noGrp="1"/>
          </p:cNvSpPr>
          <p:nvPr>
            <p:ph type="subTitle" idx="1"/>
          </p:nvPr>
        </p:nvSpPr>
        <p:spPr/>
        <p:txBody>
          <a:bodyPr/>
          <a:lstStyle/>
          <a:p>
            <a:r>
              <a:rPr lang="en-GB" dirty="0" smtClean="0">
                <a:solidFill>
                  <a:schemeClr val="tx1"/>
                </a:solidFill>
                <a:latin typeface="Garamond" panose="02020404030301010803" pitchFamily="18" charset="0"/>
              </a:rPr>
              <a:t>By</a:t>
            </a:r>
          </a:p>
          <a:p>
            <a:r>
              <a:rPr lang="en-GB" dirty="0" smtClean="0">
                <a:solidFill>
                  <a:schemeClr val="tx1"/>
                </a:solidFill>
                <a:latin typeface="Garamond" panose="02020404030301010803" pitchFamily="18" charset="0"/>
              </a:rPr>
              <a:t>Professor Belinda Jack</a:t>
            </a:r>
          </a:p>
          <a:p>
            <a:r>
              <a:rPr lang="en-GB" dirty="0" smtClean="0">
                <a:solidFill>
                  <a:schemeClr val="tx1"/>
                </a:solidFill>
                <a:latin typeface="Garamond" panose="02020404030301010803" pitchFamily="18" charset="0"/>
              </a:rPr>
              <a:t>Gresham Professor of Rhetoric</a:t>
            </a:r>
            <a:endParaRPr lang="en-GB" dirty="0">
              <a:solidFill>
                <a:schemeClr val="tx1"/>
              </a:solidFill>
              <a:latin typeface="Garamond" panose="02020404030301010803" pitchFamily="18" charset="0"/>
            </a:endParaRPr>
          </a:p>
        </p:txBody>
      </p:sp>
    </p:spTree>
    <p:extLst>
      <p:ext uri="{BB962C8B-B14F-4D97-AF65-F5344CB8AC3E}">
        <p14:creationId xmlns:p14="http://schemas.microsoft.com/office/powerpoint/2010/main" val="3777977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04664"/>
            <a:ext cx="8352928" cy="4524315"/>
          </a:xfrm>
          <a:prstGeom prst="rect">
            <a:avLst/>
          </a:prstGeom>
        </p:spPr>
        <p:txBody>
          <a:bodyPr wrap="square">
            <a:spAutoFit/>
          </a:bodyPr>
          <a:lstStyle/>
          <a:p>
            <a:r>
              <a:rPr lang="en-GB" sz="3200" dirty="0" smtClean="0">
                <a:latin typeface="Garamond" panose="02020404030301010803" pitchFamily="18" charset="0"/>
              </a:rPr>
              <a:t>By </a:t>
            </a:r>
            <a:r>
              <a:rPr lang="en-GB" sz="3200" dirty="0">
                <a:latin typeface="Garamond" panose="02020404030301010803" pitchFamily="18" charset="0"/>
              </a:rPr>
              <a:t>the </a:t>
            </a:r>
            <a:r>
              <a:rPr lang="en-GB" sz="3200" i="1" dirty="0">
                <a:latin typeface="Garamond" panose="02020404030301010803" pitchFamily="18" charset="0"/>
              </a:rPr>
              <a:t>moral</a:t>
            </a:r>
            <a:r>
              <a:rPr lang="en-GB" sz="3200" dirty="0">
                <a:latin typeface="Garamond" panose="02020404030301010803" pitchFamily="18" charset="0"/>
              </a:rPr>
              <a:t> fitness of things, I mean the Fitness, which arises from, and is founded in the </a:t>
            </a:r>
            <a:r>
              <a:rPr lang="en-GB" sz="3200" i="1" dirty="0">
                <a:latin typeface="Garamond" panose="02020404030301010803" pitchFamily="18" charset="0"/>
              </a:rPr>
              <a:t>Nature </a:t>
            </a:r>
            <a:r>
              <a:rPr lang="en-GB" sz="3200" dirty="0">
                <a:latin typeface="Garamond" panose="02020404030301010803" pitchFamily="18" charset="0"/>
              </a:rPr>
              <a:t>and the </a:t>
            </a:r>
            <a:r>
              <a:rPr lang="en-GB" sz="3200" i="1" dirty="0">
                <a:latin typeface="Garamond" panose="02020404030301010803" pitchFamily="18" charset="0"/>
              </a:rPr>
              <a:t>Relation of Things</a:t>
            </a:r>
            <a:r>
              <a:rPr lang="en-GB" sz="3200" dirty="0">
                <a:latin typeface="Garamond" panose="02020404030301010803" pitchFamily="18" charset="0"/>
              </a:rPr>
              <a:t>; taking it for granted, that there is an essential Difference betwixt Good and Evil, or Fitness and Unfitness, arising from the Nature and the Relation of Things, antecedent to, and independent of any divine or human Determination concerning them</a:t>
            </a:r>
            <a:r>
              <a:rPr lang="en-GB" sz="3200" dirty="0" smtClean="0">
                <a:latin typeface="Garamond" panose="02020404030301010803" pitchFamily="18" charset="0"/>
              </a:rPr>
              <a:t>. (</a:t>
            </a:r>
            <a:r>
              <a:rPr lang="en-GB" sz="3200" dirty="0">
                <a:latin typeface="Garamond" panose="02020404030301010803" pitchFamily="18" charset="0"/>
              </a:rPr>
              <a:t>Chubb, </a:t>
            </a:r>
            <a:r>
              <a:rPr lang="en-GB" sz="3200" i="1" dirty="0">
                <a:latin typeface="Garamond" panose="02020404030301010803" pitchFamily="18" charset="0"/>
              </a:rPr>
              <a:t>The Previous Question with Regard to Religion</a:t>
            </a:r>
            <a:r>
              <a:rPr lang="en-GB" sz="3200" dirty="0">
                <a:latin typeface="Garamond" panose="02020404030301010803" pitchFamily="18" charset="0"/>
              </a:rPr>
              <a:t> (1725), p.7)</a:t>
            </a:r>
          </a:p>
        </p:txBody>
      </p:sp>
    </p:spTree>
    <p:extLst>
      <p:ext uri="{BB962C8B-B14F-4D97-AF65-F5344CB8AC3E}">
        <p14:creationId xmlns:p14="http://schemas.microsoft.com/office/powerpoint/2010/main" val="2317944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548680"/>
            <a:ext cx="7056784" cy="5760640"/>
          </a:xfrm>
        </p:spPr>
      </p:pic>
    </p:spTree>
    <p:extLst>
      <p:ext uri="{BB962C8B-B14F-4D97-AF65-F5344CB8AC3E}">
        <p14:creationId xmlns:p14="http://schemas.microsoft.com/office/powerpoint/2010/main" val="403525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548680"/>
            <a:ext cx="7992888" cy="4154984"/>
          </a:xfrm>
          <a:prstGeom prst="rect">
            <a:avLst/>
          </a:prstGeom>
        </p:spPr>
        <p:txBody>
          <a:bodyPr wrap="square">
            <a:spAutoFit/>
          </a:bodyPr>
          <a:lstStyle/>
          <a:p>
            <a:r>
              <a:rPr lang="en-GB" sz="4400" dirty="0">
                <a:latin typeface="Garamond" panose="02020404030301010803" pitchFamily="18" charset="0"/>
              </a:rPr>
              <a:t>‘Keep this thought always prevalent, that you are only one atom of the mass of humanity, and have neither such virtue or vice, as that you should be singled out for supernatural favours or afflictions.’</a:t>
            </a:r>
          </a:p>
        </p:txBody>
      </p:sp>
    </p:spTree>
    <p:extLst>
      <p:ext uri="{BB962C8B-B14F-4D97-AF65-F5344CB8AC3E}">
        <p14:creationId xmlns:p14="http://schemas.microsoft.com/office/powerpoint/2010/main" val="70993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916832"/>
            <a:ext cx="8136904" cy="2554545"/>
          </a:xfrm>
          <a:prstGeom prst="rect">
            <a:avLst/>
          </a:prstGeom>
        </p:spPr>
        <p:txBody>
          <a:bodyPr wrap="square">
            <a:spAutoFit/>
          </a:bodyPr>
          <a:lstStyle/>
          <a:p>
            <a:r>
              <a:rPr lang="en-GB" sz="4000" dirty="0">
                <a:latin typeface="Garamond" panose="02020404030301010803" pitchFamily="18" charset="0"/>
              </a:rPr>
              <a:t>‘[</a:t>
            </a:r>
            <a:r>
              <a:rPr lang="en-GB" sz="4000" dirty="0" err="1">
                <a:latin typeface="Garamond" panose="02020404030301010803" pitchFamily="18" charset="0"/>
              </a:rPr>
              <a:t>Rasselas</a:t>
            </a:r>
            <a:r>
              <a:rPr lang="en-GB" sz="4000" dirty="0">
                <a:latin typeface="Garamond" panose="02020404030301010803" pitchFamily="18" charset="0"/>
              </a:rPr>
              <a:t>]...  went away, convinced of the emptiness of rhetorical sound, and the inefficacy of polished periods and studied sentences.’</a:t>
            </a:r>
          </a:p>
        </p:txBody>
      </p:sp>
    </p:spTree>
    <p:extLst>
      <p:ext uri="{BB962C8B-B14F-4D97-AF65-F5344CB8AC3E}">
        <p14:creationId xmlns:p14="http://schemas.microsoft.com/office/powerpoint/2010/main" val="115154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843950"/>
            <a:ext cx="7992888" cy="3170099"/>
          </a:xfrm>
          <a:prstGeom prst="rect">
            <a:avLst/>
          </a:prstGeom>
        </p:spPr>
        <p:txBody>
          <a:bodyPr wrap="square">
            <a:spAutoFit/>
          </a:bodyPr>
          <a:lstStyle/>
          <a:p>
            <a:r>
              <a:rPr lang="en-GB" sz="4000" dirty="0">
                <a:latin typeface="Garamond" panose="02020404030301010803" pitchFamily="18" charset="0"/>
              </a:rPr>
              <a:t>‘Dear Princess’, said </a:t>
            </a:r>
            <a:r>
              <a:rPr lang="en-GB" sz="4000" dirty="0" err="1">
                <a:latin typeface="Garamond" panose="02020404030301010803" pitchFamily="18" charset="0"/>
              </a:rPr>
              <a:t>Rasselas</a:t>
            </a:r>
            <a:r>
              <a:rPr lang="en-GB" sz="4000" dirty="0">
                <a:latin typeface="Garamond" panose="02020404030301010803" pitchFamily="18" charset="0"/>
              </a:rPr>
              <a:t>, ‘you fall into the common errors of exaggeratory declamation, by producing, in a familiar disquisition, examples of national calamities.’</a:t>
            </a:r>
          </a:p>
        </p:txBody>
      </p:sp>
    </p:spTree>
    <p:extLst>
      <p:ext uri="{BB962C8B-B14F-4D97-AF65-F5344CB8AC3E}">
        <p14:creationId xmlns:p14="http://schemas.microsoft.com/office/powerpoint/2010/main" val="2078090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764704"/>
            <a:ext cx="8280920" cy="5016758"/>
          </a:xfrm>
          <a:prstGeom prst="rect">
            <a:avLst/>
          </a:prstGeom>
        </p:spPr>
        <p:txBody>
          <a:bodyPr wrap="square">
            <a:spAutoFit/>
          </a:bodyPr>
          <a:lstStyle/>
          <a:p>
            <a:r>
              <a:rPr lang="en-GB" sz="4000" dirty="0">
                <a:latin typeface="Garamond" panose="02020404030301010803" pitchFamily="18" charset="0"/>
              </a:rPr>
              <a:t>Like a </a:t>
            </a:r>
            <a:r>
              <a:rPr lang="en-GB" sz="4000" dirty="0" err="1">
                <a:latin typeface="Garamond" panose="02020404030301010803" pitchFamily="18" charset="0"/>
              </a:rPr>
              <a:t>cloistress</a:t>
            </a:r>
            <a:r>
              <a:rPr lang="en-GB" sz="4000" dirty="0">
                <a:latin typeface="Garamond" panose="02020404030301010803" pitchFamily="18" charset="0"/>
              </a:rPr>
              <a:t> she will veiled walk,</a:t>
            </a:r>
          </a:p>
          <a:p>
            <a:r>
              <a:rPr lang="en-GB" sz="4000" dirty="0" smtClean="0">
                <a:latin typeface="Garamond" panose="02020404030301010803" pitchFamily="18" charset="0"/>
              </a:rPr>
              <a:t>And </a:t>
            </a:r>
            <a:r>
              <a:rPr lang="en-GB" sz="4000" dirty="0">
                <a:latin typeface="Garamond" panose="02020404030301010803" pitchFamily="18" charset="0"/>
              </a:rPr>
              <a:t>water once a day her chamber round</a:t>
            </a:r>
          </a:p>
          <a:p>
            <a:r>
              <a:rPr lang="en-GB" sz="4000" dirty="0" smtClean="0">
                <a:latin typeface="Garamond" panose="02020404030301010803" pitchFamily="18" charset="0"/>
              </a:rPr>
              <a:t>With </a:t>
            </a:r>
            <a:r>
              <a:rPr lang="en-GB" sz="4000" dirty="0">
                <a:latin typeface="Garamond" panose="02020404030301010803" pitchFamily="18" charset="0"/>
              </a:rPr>
              <a:t>eye-offending brine, which she would keep fresh</a:t>
            </a:r>
          </a:p>
          <a:p>
            <a:r>
              <a:rPr lang="en-GB" sz="4000" dirty="0" smtClean="0">
                <a:latin typeface="Garamond" panose="02020404030301010803" pitchFamily="18" charset="0"/>
              </a:rPr>
              <a:t>And </a:t>
            </a:r>
            <a:r>
              <a:rPr lang="en-GB" sz="4000" dirty="0">
                <a:latin typeface="Garamond" panose="02020404030301010803" pitchFamily="18" charset="0"/>
              </a:rPr>
              <a:t>lasting in her sad remembrance. </a:t>
            </a:r>
            <a:r>
              <a:rPr lang="en-GB" sz="4000" dirty="0" smtClean="0">
                <a:latin typeface="Garamond" panose="02020404030301010803" pitchFamily="18" charset="0"/>
              </a:rPr>
              <a:t>							1.1.27-31</a:t>
            </a:r>
            <a:r>
              <a:rPr lang="en-GB" sz="4000" dirty="0">
                <a:latin typeface="Garamond" panose="02020404030301010803" pitchFamily="18" charset="0"/>
              </a:rPr>
              <a:t>]</a:t>
            </a:r>
          </a:p>
        </p:txBody>
      </p:sp>
    </p:spTree>
    <p:extLst>
      <p:ext uri="{BB962C8B-B14F-4D97-AF65-F5344CB8AC3E}">
        <p14:creationId xmlns:p14="http://schemas.microsoft.com/office/powerpoint/2010/main" val="418849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692696"/>
            <a:ext cx="6552728" cy="5472608"/>
          </a:xfrm>
        </p:spPr>
      </p:pic>
    </p:spTree>
    <p:extLst>
      <p:ext uri="{BB962C8B-B14F-4D97-AF65-F5344CB8AC3E}">
        <p14:creationId xmlns:p14="http://schemas.microsoft.com/office/powerpoint/2010/main" val="958121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anose="02020404030301010803" pitchFamily="18" charset="0"/>
              </a:rPr>
              <a:t>Future Rhetoric Lectures</a:t>
            </a:r>
            <a:endParaRPr lang="en-GB" dirty="0">
              <a:latin typeface="Garamond" panose="02020404030301010803" pitchFamily="18" charset="0"/>
            </a:endParaRPr>
          </a:p>
        </p:txBody>
      </p:sp>
      <p:sp>
        <p:nvSpPr>
          <p:cNvPr id="3" name="Content Placeholder 2"/>
          <p:cNvSpPr>
            <a:spLocks noGrp="1"/>
          </p:cNvSpPr>
          <p:nvPr>
            <p:ph idx="1"/>
          </p:nvPr>
        </p:nvSpPr>
        <p:spPr>
          <a:xfrm>
            <a:off x="457200" y="1412776"/>
            <a:ext cx="4114800" cy="1828800"/>
          </a:xfrm>
        </p:spPr>
        <p:txBody>
          <a:bodyPr>
            <a:normAutofit/>
          </a:bodyPr>
          <a:lstStyle/>
          <a:p>
            <a:pPr marL="0" indent="0">
              <a:buNone/>
            </a:pPr>
            <a:r>
              <a:rPr lang="en-GB" sz="2800" b="1" dirty="0" smtClean="0">
                <a:latin typeface="Garamond" panose="02020404030301010803" pitchFamily="18" charset="0"/>
              </a:rPr>
              <a:t>The Novel as Political History: </a:t>
            </a:r>
            <a:r>
              <a:rPr lang="en-GB" sz="2800" b="1" dirty="0" err="1" smtClean="0">
                <a:latin typeface="Garamond" panose="02020404030301010803" pitchFamily="18" charset="0"/>
              </a:rPr>
              <a:t>Stendahl</a:t>
            </a:r>
            <a:endParaRPr lang="en-GB" sz="2800" b="1" dirty="0" smtClean="0">
              <a:latin typeface="Garamond" panose="02020404030301010803" pitchFamily="18" charset="0"/>
            </a:endParaRPr>
          </a:p>
          <a:p>
            <a:pPr marL="0" indent="0">
              <a:buNone/>
            </a:pPr>
            <a:r>
              <a:rPr lang="en-GB" sz="2400" dirty="0" smtClean="0">
                <a:latin typeface="Garamond" panose="02020404030301010803" pitchFamily="18" charset="0"/>
              </a:rPr>
              <a:t>25 November 6pm</a:t>
            </a:r>
          </a:p>
        </p:txBody>
      </p:sp>
      <p:sp>
        <p:nvSpPr>
          <p:cNvPr id="4" name="Content Placeholder 2"/>
          <p:cNvSpPr txBox="1">
            <a:spLocks/>
          </p:cNvSpPr>
          <p:nvPr/>
        </p:nvSpPr>
        <p:spPr>
          <a:xfrm>
            <a:off x="4578296" y="3241576"/>
            <a:ext cx="4314184"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dirty="0" smtClean="0">
                <a:latin typeface="Garamond" panose="02020404030301010803" pitchFamily="18" charset="0"/>
              </a:rPr>
              <a:t>Poetry &amp; Remembrance: Thomas </a:t>
            </a:r>
            <a:r>
              <a:rPr lang="en-GB" sz="3000" b="1" dirty="0" err="1" smtClean="0">
                <a:latin typeface="Garamond" panose="02020404030301010803" pitchFamily="18" charset="0"/>
              </a:rPr>
              <a:t>Gray’s</a:t>
            </a:r>
            <a:r>
              <a:rPr lang="en-GB" sz="3000" b="1" dirty="0" smtClean="0">
                <a:latin typeface="Garamond" panose="02020404030301010803" pitchFamily="18" charset="0"/>
              </a:rPr>
              <a:t> Elegy</a:t>
            </a:r>
          </a:p>
          <a:p>
            <a:pPr marL="0" indent="0">
              <a:buFont typeface="Arial" panose="020B0604020202020204" pitchFamily="34" charset="0"/>
              <a:buNone/>
            </a:pPr>
            <a:r>
              <a:rPr lang="en-GB" sz="2400" dirty="0" smtClean="0">
                <a:latin typeface="Garamond" panose="02020404030301010803" pitchFamily="18" charset="0"/>
              </a:rPr>
              <a:t>14 April 6pm</a:t>
            </a:r>
          </a:p>
        </p:txBody>
      </p:sp>
      <p:sp>
        <p:nvSpPr>
          <p:cNvPr id="5" name="Content Placeholder 2"/>
          <p:cNvSpPr txBox="1">
            <a:spLocks/>
          </p:cNvSpPr>
          <p:nvPr/>
        </p:nvSpPr>
        <p:spPr>
          <a:xfrm>
            <a:off x="323528" y="3241576"/>
            <a:ext cx="4248472"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dirty="0" smtClean="0">
                <a:latin typeface="Garamond" panose="02020404030301010803" pitchFamily="18" charset="0"/>
              </a:rPr>
              <a:t>The Novel &amp;Psychology: Edith Wharton</a:t>
            </a:r>
          </a:p>
          <a:p>
            <a:pPr marL="0" indent="0">
              <a:buFont typeface="Arial" panose="020B0604020202020204" pitchFamily="34" charset="0"/>
              <a:buNone/>
            </a:pPr>
            <a:r>
              <a:rPr lang="en-GB" sz="2400" dirty="0" smtClean="0">
                <a:latin typeface="Garamond" panose="02020404030301010803" pitchFamily="18" charset="0"/>
              </a:rPr>
              <a:t>24 February 6pm</a:t>
            </a:r>
          </a:p>
        </p:txBody>
      </p:sp>
      <p:sp>
        <p:nvSpPr>
          <p:cNvPr id="6" name="Content Placeholder 2"/>
          <p:cNvSpPr txBox="1">
            <a:spLocks/>
          </p:cNvSpPr>
          <p:nvPr/>
        </p:nvSpPr>
        <p:spPr>
          <a:xfrm>
            <a:off x="4578296" y="1412776"/>
            <a:ext cx="411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2800" b="1" dirty="0" smtClean="0">
                <a:latin typeface="Garamond" panose="02020404030301010803" pitchFamily="18" charset="0"/>
              </a:rPr>
              <a:t>The Novel and Idealism:</a:t>
            </a:r>
          </a:p>
          <a:p>
            <a:pPr marL="0" indent="0">
              <a:buFont typeface="Arial" panose="020B0604020202020204" pitchFamily="34" charset="0"/>
              <a:buNone/>
            </a:pPr>
            <a:r>
              <a:rPr lang="en-GB" sz="2800" b="1" dirty="0" smtClean="0">
                <a:latin typeface="Garamond" panose="02020404030301010803" pitchFamily="18" charset="0"/>
              </a:rPr>
              <a:t>George Sand</a:t>
            </a:r>
          </a:p>
          <a:p>
            <a:pPr marL="0" indent="0">
              <a:buFont typeface="Arial" panose="020B0604020202020204" pitchFamily="34" charset="0"/>
              <a:buNone/>
            </a:pPr>
            <a:r>
              <a:rPr lang="en-GB" sz="2400" dirty="0" smtClean="0">
                <a:latin typeface="Garamond" panose="02020404030301010803" pitchFamily="18" charset="0"/>
              </a:rPr>
              <a:t>27 January 6pm</a:t>
            </a:r>
          </a:p>
        </p:txBody>
      </p:sp>
      <p:sp>
        <p:nvSpPr>
          <p:cNvPr id="7" name="Content Placeholder 2"/>
          <p:cNvSpPr txBox="1">
            <a:spLocks/>
          </p:cNvSpPr>
          <p:nvPr/>
        </p:nvSpPr>
        <p:spPr>
          <a:xfrm>
            <a:off x="2514600" y="5029200"/>
            <a:ext cx="411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2800" b="1" dirty="0" smtClean="0">
                <a:latin typeface="Garamond" panose="02020404030301010803" pitchFamily="18" charset="0"/>
              </a:rPr>
              <a:t>Poetry &amp; Immortality:</a:t>
            </a:r>
          </a:p>
          <a:p>
            <a:pPr marL="0" indent="0" algn="ctr">
              <a:buFont typeface="Arial" panose="020B0604020202020204" pitchFamily="34" charset="0"/>
              <a:buNone/>
            </a:pPr>
            <a:r>
              <a:rPr lang="en-GB" sz="2800" b="1" dirty="0" smtClean="0">
                <a:latin typeface="Garamond" panose="02020404030301010803" pitchFamily="18" charset="0"/>
              </a:rPr>
              <a:t>John Keats</a:t>
            </a:r>
          </a:p>
          <a:p>
            <a:pPr marL="0" indent="0" algn="ctr">
              <a:buFont typeface="Arial" panose="020B0604020202020204" pitchFamily="34" charset="0"/>
              <a:buNone/>
            </a:pPr>
            <a:r>
              <a:rPr lang="en-GB" sz="2400" dirty="0" smtClean="0">
                <a:latin typeface="Garamond" panose="02020404030301010803" pitchFamily="18" charset="0"/>
              </a:rPr>
              <a:t>12 May 6pm</a:t>
            </a:r>
          </a:p>
        </p:txBody>
      </p:sp>
    </p:spTree>
    <p:extLst>
      <p:ext uri="{BB962C8B-B14F-4D97-AF65-F5344CB8AC3E}">
        <p14:creationId xmlns:p14="http://schemas.microsoft.com/office/powerpoint/2010/main" val="301016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60648"/>
            <a:ext cx="6408712" cy="6205905"/>
          </a:xfrm>
          <a:prstGeom prst="rect">
            <a:avLst/>
          </a:prstGeom>
        </p:spPr>
      </p:pic>
    </p:spTree>
    <p:extLst>
      <p:ext uri="{BB962C8B-B14F-4D97-AF65-F5344CB8AC3E}">
        <p14:creationId xmlns:p14="http://schemas.microsoft.com/office/powerpoint/2010/main" val="355823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764704"/>
            <a:ext cx="8075971" cy="5374192"/>
          </a:xfrm>
        </p:spPr>
      </p:pic>
    </p:spTree>
    <p:extLst>
      <p:ext uri="{BB962C8B-B14F-4D97-AF65-F5344CB8AC3E}">
        <p14:creationId xmlns:p14="http://schemas.microsoft.com/office/powerpoint/2010/main" val="1198366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564281"/>
            <a:ext cx="6624736" cy="5729437"/>
          </a:xfrm>
        </p:spPr>
      </p:pic>
    </p:spTree>
    <p:extLst>
      <p:ext uri="{BB962C8B-B14F-4D97-AF65-F5344CB8AC3E}">
        <p14:creationId xmlns:p14="http://schemas.microsoft.com/office/powerpoint/2010/main" val="129946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Garamond" panose="02020404030301010803" pitchFamily="18" charset="0"/>
              </a:rPr>
              <a:t>Sir Joshua Reynolds, c.1856</a:t>
            </a:r>
            <a:endParaRPr lang="en-GB" sz="3600" dirty="0">
              <a:latin typeface="Garamond" panose="02020404030301010803"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3768" y="1124744"/>
            <a:ext cx="4248472" cy="5040560"/>
          </a:xfrm>
        </p:spPr>
      </p:pic>
    </p:spTree>
    <p:extLst>
      <p:ext uri="{BB962C8B-B14F-4D97-AF65-F5344CB8AC3E}">
        <p14:creationId xmlns:p14="http://schemas.microsoft.com/office/powerpoint/2010/main" val="239576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772816"/>
            <a:ext cx="7848872" cy="3477875"/>
          </a:xfrm>
          <a:prstGeom prst="rect">
            <a:avLst/>
          </a:prstGeom>
        </p:spPr>
        <p:txBody>
          <a:bodyPr wrap="square">
            <a:spAutoFit/>
          </a:bodyPr>
          <a:lstStyle/>
          <a:p>
            <a:pPr algn="ctr"/>
            <a:r>
              <a:rPr lang="en-GB" sz="4400" dirty="0">
                <a:latin typeface="Garamond" panose="02020404030301010803" pitchFamily="18" charset="0"/>
              </a:rPr>
              <a:t>Hides from himself his state, and shuns to know</a:t>
            </a:r>
            <a:r>
              <a:rPr lang="en-GB" sz="4400" dirty="0" smtClean="0">
                <a:latin typeface="Garamond" panose="02020404030301010803" pitchFamily="18" charset="0"/>
              </a:rPr>
              <a:t>,</a:t>
            </a:r>
          </a:p>
          <a:p>
            <a:pPr algn="ctr"/>
            <a:endParaRPr lang="en-GB" sz="4400" dirty="0">
              <a:latin typeface="Garamond" panose="02020404030301010803" pitchFamily="18" charset="0"/>
            </a:endParaRPr>
          </a:p>
          <a:p>
            <a:pPr algn="ctr"/>
            <a:r>
              <a:rPr lang="en-GB" sz="4400" dirty="0" smtClean="0">
                <a:latin typeface="Garamond" panose="02020404030301010803" pitchFamily="18" charset="0"/>
              </a:rPr>
              <a:t>That </a:t>
            </a:r>
            <a:r>
              <a:rPr lang="en-GB" sz="4400" dirty="0">
                <a:latin typeface="Garamond" panose="02020404030301010803" pitchFamily="18" charset="0"/>
              </a:rPr>
              <a:t>life protracted is protracted woe</a:t>
            </a:r>
          </a:p>
        </p:txBody>
      </p:sp>
    </p:spTree>
    <p:extLst>
      <p:ext uri="{BB962C8B-B14F-4D97-AF65-F5344CB8AC3E}">
        <p14:creationId xmlns:p14="http://schemas.microsoft.com/office/powerpoint/2010/main" val="956149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340768"/>
            <a:ext cx="6624736" cy="4320480"/>
          </a:xfrm>
        </p:spPr>
      </p:pic>
    </p:spTree>
    <p:extLst>
      <p:ext uri="{BB962C8B-B14F-4D97-AF65-F5344CB8AC3E}">
        <p14:creationId xmlns:p14="http://schemas.microsoft.com/office/powerpoint/2010/main" val="2820401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908720"/>
            <a:ext cx="7632848" cy="5632311"/>
          </a:xfrm>
          <a:prstGeom prst="rect">
            <a:avLst/>
          </a:prstGeom>
        </p:spPr>
        <p:txBody>
          <a:bodyPr wrap="square">
            <a:spAutoFit/>
          </a:bodyPr>
          <a:lstStyle/>
          <a:p>
            <a:r>
              <a:rPr lang="en-GB" sz="3600" dirty="0" smtClean="0">
                <a:latin typeface="Garamond" panose="02020404030301010803" pitchFamily="18" charset="0"/>
              </a:rPr>
              <a:t>Ye </a:t>
            </a:r>
            <a:r>
              <a:rPr lang="en-GB" sz="3600" dirty="0">
                <a:latin typeface="Garamond" panose="02020404030301010803" pitchFamily="18" charset="0"/>
              </a:rPr>
              <a:t>who listen with credulity to the whispers of fancy, and </a:t>
            </a:r>
            <a:r>
              <a:rPr lang="en-GB" sz="3600" dirty="0" err="1">
                <a:latin typeface="Garamond" panose="02020404030301010803" pitchFamily="18" charset="0"/>
              </a:rPr>
              <a:t>persue</a:t>
            </a:r>
            <a:r>
              <a:rPr lang="en-GB" sz="3600" dirty="0">
                <a:latin typeface="Garamond" panose="02020404030301010803" pitchFamily="18" charset="0"/>
              </a:rPr>
              <a:t> with eagerness the phantoms of hope; who expect that age will perform the phantoms of hope; who expect that age will perform the promises of youth, and that the deficiencies of the present day will be supplied by the morrow; attend to the history of </a:t>
            </a:r>
            <a:r>
              <a:rPr lang="en-GB" sz="3600" dirty="0" err="1">
                <a:latin typeface="Garamond" panose="02020404030301010803" pitchFamily="18" charset="0"/>
              </a:rPr>
              <a:t>Rasselas</a:t>
            </a:r>
            <a:r>
              <a:rPr lang="en-GB" sz="3600" dirty="0">
                <a:latin typeface="Garamond" panose="02020404030301010803" pitchFamily="18" charset="0"/>
              </a:rPr>
              <a:t> prince of </a:t>
            </a:r>
            <a:r>
              <a:rPr lang="en-GB" sz="3600" dirty="0" err="1">
                <a:latin typeface="Garamond" panose="02020404030301010803" pitchFamily="18" charset="0"/>
              </a:rPr>
              <a:t>Abissinia</a:t>
            </a:r>
            <a:r>
              <a:rPr lang="en-GB" sz="3600" dirty="0" smtClean="0">
                <a:latin typeface="Garamond" panose="02020404030301010803" pitchFamily="18" charset="0"/>
              </a:rPr>
              <a:t>.</a:t>
            </a:r>
            <a:endParaRPr lang="en-GB" sz="3600" dirty="0">
              <a:latin typeface="Garamond" panose="02020404030301010803" pitchFamily="18" charset="0"/>
            </a:endParaRPr>
          </a:p>
        </p:txBody>
      </p:sp>
    </p:spTree>
    <p:extLst>
      <p:ext uri="{BB962C8B-B14F-4D97-AF65-F5344CB8AC3E}">
        <p14:creationId xmlns:p14="http://schemas.microsoft.com/office/powerpoint/2010/main" val="36302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04664"/>
            <a:ext cx="8208912" cy="5509200"/>
          </a:xfrm>
          <a:prstGeom prst="rect">
            <a:avLst/>
          </a:prstGeom>
        </p:spPr>
        <p:txBody>
          <a:bodyPr wrap="square">
            <a:spAutoFit/>
          </a:bodyPr>
          <a:lstStyle/>
          <a:p>
            <a:r>
              <a:rPr lang="en-GB" sz="3200" dirty="0" smtClean="0">
                <a:latin typeface="Garamond" panose="02020404030301010803" pitchFamily="18" charset="0"/>
              </a:rPr>
              <a:t>You </a:t>
            </a:r>
            <a:r>
              <a:rPr lang="en-GB" sz="3200" dirty="0">
                <a:latin typeface="Garamond" panose="02020404030301010803" pitchFamily="18" charset="0"/>
              </a:rPr>
              <a:t>Sir... are the first who has complained of misery in the </a:t>
            </a:r>
            <a:r>
              <a:rPr lang="en-GB" sz="3200" i="1" dirty="0">
                <a:latin typeface="Garamond" panose="02020404030301010803" pitchFamily="18" charset="0"/>
              </a:rPr>
              <a:t>happy valley</a:t>
            </a:r>
            <a:r>
              <a:rPr lang="en-GB" sz="3200" dirty="0">
                <a:latin typeface="Garamond" panose="02020404030301010803" pitchFamily="18" charset="0"/>
              </a:rPr>
              <a:t>... Look round and tell me which of your wants is without supply: if you want nothing, how are you unhappy?’ An insight then comes to </a:t>
            </a:r>
            <a:r>
              <a:rPr lang="en-GB" sz="3200" dirty="0" err="1">
                <a:latin typeface="Garamond" panose="02020404030301010803" pitchFamily="18" charset="0"/>
              </a:rPr>
              <a:t>Rasselas</a:t>
            </a:r>
            <a:r>
              <a:rPr lang="en-GB" sz="3200" dirty="0">
                <a:latin typeface="Garamond" panose="02020404030301010803" pitchFamily="18" charset="0"/>
              </a:rPr>
              <a:t>: ‘That I want nothing, said the prince, or that I know not what I want, is the cause of my complaint....’. And some lines later he comes to this conclusion: ‘You have given me something to desire; I shall long to see the miseries of the world, since the sight of them is necessary to happiness</a:t>
            </a:r>
            <a:r>
              <a:rPr lang="en-GB" sz="3200" dirty="0" smtClean="0">
                <a:latin typeface="Garamond" panose="02020404030301010803" pitchFamily="18" charset="0"/>
              </a:rPr>
              <a:t>.</a:t>
            </a:r>
            <a:endParaRPr lang="en-GB" sz="3200" dirty="0">
              <a:latin typeface="Garamond" panose="02020404030301010803" pitchFamily="18" charset="0"/>
            </a:endParaRPr>
          </a:p>
        </p:txBody>
      </p:sp>
    </p:spTree>
    <p:extLst>
      <p:ext uri="{BB962C8B-B14F-4D97-AF65-F5344CB8AC3E}">
        <p14:creationId xmlns:p14="http://schemas.microsoft.com/office/powerpoint/2010/main" val="3461804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481</Words>
  <Application>Microsoft Office PowerPoint</Application>
  <PresentationFormat>On-screen Show (4:3)</PresentationFormat>
  <Paragraphs>31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Novel and Morality: Samuel Johnson’s Rasselas</vt:lpstr>
      <vt:lpstr>PowerPoint Presentation</vt:lpstr>
      <vt:lpstr>PowerPoint Presentation</vt:lpstr>
      <vt:lpstr>PowerPoint Presentation</vt:lpstr>
      <vt:lpstr>Sir Joshua Reynolds, c.1856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Future Rhetoric Lectures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bJack</dc:creator>
  <cp:lastModifiedBy>Alex</cp:lastModifiedBy>
  <cp:revision>7</cp:revision>
  <dcterms:created xsi:type="dcterms:W3CDTF">2014-10-11T10:08:54Z</dcterms:created>
  <dcterms:modified xsi:type="dcterms:W3CDTF">2014-10-14T14:55:25Z</dcterms:modified>
</cp:coreProperties>
</file>