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58" r:id="rId3"/>
    <p:sldId id="357" r:id="rId4"/>
    <p:sldId id="339" r:id="rId5"/>
    <p:sldId id="310" r:id="rId6"/>
    <p:sldId id="340" r:id="rId7"/>
    <p:sldId id="336" r:id="rId8"/>
    <p:sldId id="282" r:id="rId9"/>
    <p:sldId id="287" r:id="rId10"/>
    <p:sldId id="312" r:id="rId11"/>
    <p:sldId id="314" r:id="rId12"/>
    <p:sldId id="342" r:id="rId13"/>
    <p:sldId id="359" r:id="rId14"/>
    <p:sldId id="313" r:id="rId15"/>
    <p:sldId id="276" r:id="rId16"/>
    <p:sldId id="320" r:id="rId17"/>
    <p:sldId id="321" r:id="rId18"/>
    <p:sldId id="360" r:id="rId19"/>
    <p:sldId id="362" r:id="rId20"/>
    <p:sldId id="361" r:id="rId21"/>
    <p:sldId id="322" r:id="rId22"/>
    <p:sldId id="367" r:id="rId23"/>
    <p:sldId id="335" r:id="rId24"/>
    <p:sldId id="364" r:id="rId25"/>
    <p:sldId id="346" r:id="rId26"/>
    <p:sldId id="271" r:id="rId27"/>
    <p:sldId id="294" r:id="rId28"/>
    <p:sldId id="350" r:id="rId29"/>
    <p:sldId id="334" r:id="rId30"/>
    <p:sldId id="325" r:id="rId31"/>
    <p:sldId id="365" r:id="rId32"/>
    <p:sldId id="332" r:id="rId33"/>
    <p:sldId id="298" r:id="rId34"/>
    <p:sldId id="263" r:id="rId35"/>
    <p:sldId id="344" r:id="rId36"/>
    <p:sldId id="327" r:id="rId37"/>
    <p:sldId id="333" r:id="rId38"/>
    <p:sldId id="328" r:id="rId39"/>
    <p:sldId id="329" r:id="rId40"/>
    <p:sldId id="330" r:id="rId41"/>
    <p:sldId id="338" r:id="rId42"/>
    <p:sldId id="331" r:id="rId43"/>
  </p:sldIdLst>
  <p:sldSz cx="9144000" cy="6858000" type="screen4x3"/>
  <p:notesSz cx="6858000" cy="97139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71" autoAdjust="0"/>
  </p:normalViewPr>
  <p:slideViewPr>
    <p:cSldViewPr>
      <p:cViewPr>
        <p:scale>
          <a:sx n="44" d="100"/>
          <a:sy n="44" d="100"/>
        </p:scale>
        <p:origin x="-210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erie\Documents\Hormones\Oral%20Contraceptives\08-OralContraceptives-absolute%20risk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Valerie\Documents\Hormones\Oral%20Contraceptives\08-OralContraceptives-absolute%20risk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Valerie\Documents\Hormones\Oral%20Contraceptives\08-OralContraceptives-absolute%20risk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Valerie\Documents\Hormones\Oral%20Contraceptives\08-OralContraceptives-absolute%20risks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Valerie\Documents\Hormones\Oral%20Contraceptives\08-OralContraceptives-absolute%20risks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2793526260434E-2"/>
          <c:y val="2.1636712931542942E-2"/>
          <c:w val="0.92782816029538362"/>
          <c:h val="0.88833928578189159"/>
        </c:manualLayout>
      </c:layout>
      <c:lineChart>
        <c:grouping val="standard"/>
        <c:varyColors val="0"/>
        <c:ser>
          <c:idx val="0"/>
          <c:order val="0"/>
          <c:tx>
            <c:strRef>
              <c:f>'MHRA-E&amp;Wdata'!$R$25</c:f>
              <c:strCache>
                <c:ptCount val="1"/>
                <c:pt idx="0">
                  <c:v>Venous thrombosis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square"/>
            <c:size val="9"/>
            <c:spPr>
              <a:solidFill>
                <a:srgbClr val="7030A0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'MHRA-E&amp;Wdata'!$R$26:$R$32</c:f>
              <c:numCache>
                <c:formatCode>General</c:formatCode>
                <c:ptCount val="7"/>
                <c:pt idx="0">
                  <c:v>0.60000000000000064</c:v>
                </c:pt>
                <c:pt idx="1">
                  <c:v>0.75000000000000111</c:v>
                </c:pt>
                <c:pt idx="2">
                  <c:v>0.85000000000000064</c:v>
                </c:pt>
                <c:pt idx="3">
                  <c:v>1</c:v>
                </c:pt>
                <c:pt idx="4">
                  <c:v>1.2</c:v>
                </c:pt>
                <c:pt idx="5">
                  <c:v>1.3</c:v>
                </c:pt>
                <c:pt idx="6">
                  <c:v>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'MHRA-E&amp;Wdata'!$S$25</c:f>
              <c:strCache>
                <c:ptCount val="1"/>
                <c:pt idx="0">
                  <c:v>Breast cancer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ymbol val="square"/>
            <c:size val="8"/>
            <c:spPr>
              <a:solidFill>
                <a:srgbClr val="FF0066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'MHRA-E&amp;Wdata'!$S$26:$S$32</c:f>
              <c:numCache>
                <c:formatCode>General</c:formatCode>
                <c:ptCount val="7"/>
                <c:pt idx="0">
                  <c:v>1.0000000000000005E-2</c:v>
                </c:pt>
                <c:pt idx="1">
                  <c:v>0.4</c:v>
                </c:pt>
                <c:pt idx="2">
                  <c:v>1.5</c:v>
                </c:pt>
                <c:pt idx="3">
                  <c:v>2.8</c:v>
                </c:pt>
                <c:pt idx="4">
                  <c:v>3.4</c:v>
                </c:pt>
                <c:pt idx="5">
                  <c:v>3.6</c:v>
                </c:pt>
                <c:pt idx="6">
                  <c:v>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'MHRA-E&amp;Wdata'!$T$25</c:f>
              <c:strCache>
                <c:ptCount val="1"/>
                <c:pt idx="0">
                  <c:v>Heart disease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square"/>
            <c:size val="9"/>
            <c:spPr>
              <a:solidFill>
                <a:schemeClr val="tx2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'MHRA-E&amp;Wdata'!$T$26:$T$32</c:f>
              <c:numCache>
                <c:formatCode>General</c:formatCode>
                <c:ptCount val="7"/>
                <c:pt idx="0">
                  <c:v>0</c:v>
                </c:pt>
                <c:pt idx="1">
                  <c:v>0.2</c:v>
                </c:pt>
                <c:pt idx="2">
                  <c:v>1</c:v>
                </c:pt>
                <c:pt idx="3">
                  <c:v>2.5</c:v>
                </c:pt>
                <c:pt idx="4">
                  <c:v>4.5</c:v>
                </c:pt>
                <c:pt idx="5">
                  <c:v>7</c:v>
                </c:pt>
                <c:pt idx="6">
                  <c:v>9.5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'MHRA-E&amp;Wdata'!$U$25</c:f>
              <c:strCache>
                <c:ptCount val="1"/>
                <c:pt idx="0">
                  <c:v>Hip fracture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9"/>
            <c:spPr>
              <a:solidFill>
                <a:srgbClr val="FFC000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'MHRA-E&amp;Wdata'!$U$26:$U$32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1.0000000000000005E-2</c:v>
                </c:pt>
                <c:pt idx="3">
                  <c:v>0.1</c:v>
                </c:pt>
                <c:pt idx="4">
                  <c:v>0.60000000000000064</c:v>
                </c:pt>
                <c:pt idx="5">
                  <c:v>3</c:v>
                </c:pt>
                <c:pt idx="6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48032"/>
        <c:axId val="50349568"/>
      </c:lineChart>
      <c:catAx>
        <c:axId val="50348032"/>
        <c:scaling>
          <c:orientation val="minMax"/>
        </c:scaling>
        <c:delete val="0"/>
        <c:axPos val="b"/>
        <c:majorTickMark val="none"/>
        <c:minorTickMark val="none"/>
        <c:tickLblPos val="nextTo"/>
        <c:crossAx val="50349568"/>
        <c:crosses val="autoZero"/>
        <c:auto val="1"/>
        <c:lblAlgn val="ctr"/>
        <c:lblOffset val="100"/>
        <c:noMultiLvlLbl val="0"/>
      </c:catAx>
      <c:valAx>
        <c:axId val="5034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34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2793526260434E-2"/>
          <c:y val="2.1636712931542942E-2"/>
          <c:w val="0.92782816029538362"/>
          <c:h val="0.88833928578189159"/>
        </c:manualLayout>
      </c:layout>
      <c:lineChart>
        <c:grouping val="standard"/>
        <c:varyColors val="0"/>
        <c:ser>
          <c:idx val="0"/>
          <c:order val="0"/>
          <c:tx>
            <c:strRef>
              <c:f>'MHRA-E&amp;Wdata'!$R$25</c:f>
              <c:strCache>
                <c:ptCount val="1"/>
                <c:pt idx="0">
                  <c:v>Venous thrombosis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square"/>
            <c:size val="9"/>
            <c:spPr>
              <a:solidFill>
                <a:srgbClr val="7030A0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'MHRA-E&amp;Wdata'!$R$26:$R$32</c:f>
              <c:numCache>
                <c:formatCode>General</c:formatCode>
                <c:ptCount val="7"/>
                <c:pt idx="0">
                  <c:v>0.60000000000000064</c:v>
                </c:pt>
                <c:pt idx="1">
                  <c:v>0.75000000000000111</c:v>
                </c:pt>
                <c:pt idx="2">
                  <c:v>0.85000000000000064</c:v>
                </c:pt>
                <c:pt idx="3">
                  <c:v>1</c:v>
                </c:pt>
                <c:pt idx="4">
                  <c:v>1.2</c:v>
                </c:pt>
                <c:pt idx="5">
                  <c:v>1.3</c:v>
                </c:pt>
                <c:pt idx="6">
                  <c:v>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'MHRA-E&amp;Wdata'!$S$25</c:f>
              <c:strCache>
                <c:ptCount val="1"/>
                <c:pt idx="0">
                  <c:v>Breast cancer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ymbol val="square"/>
            <c:size val="8"/>
            <c:spPr>
              <a:solidFill>
                <a:srgbClr val="FF0066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'MHRA-E&amp;Wdata'!$S$26:$S$32</c:f>
              <c:numCache>
                <c:formatCode>General</c:formatCode>
                <c:ptCount val="7"/>
                <c:pt idx="0">
                  <c:v>1.0000000000000005E-2</c:v>
                </c:pt>
                <c:pt idx="1">
                  <c:v>0.4</c:v>
                </c:pt>
                <c:pt idx="2">
                  <c:v>1.5</c:v>
                </c:pt>
                <c:pt idx="3">
                  <c:v>2.8</c:v>
                </c:pt>
                <c:pt idx="4">
                  <c:v>3.4</c:v>
                </c:pt>
                <c:pt idx="5">
                  <c:v>3.6</c:v>
                </c:pt>
                <c:pt idx="6">
                  <c:v>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'MHRA-E&amp;Wdata'!$T$25</c:f>
              <c:strCache>
                <c:ptCount val="1"/>
                <c:pt idx="0">
                  <c:v>Heart disease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square"/>
            <c:size val="9"/>
            <c:spPr>
              <a:solidFill>
                <a:schemeClr val="tx2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'MHRA-E&amp;Wdata'!$T$26:$T$32</c:f>
              <c:numCache>
                <c:formatCode>General</c:formatCode>
                <c:ptCount val="7"/>
                <c:pt idx="0">
                  <c:v>0</c:v>
                </c:pt>
                <c:pt idx="1">
                  <c:v>0.2</c:v>
                </c:pt>
                <c:pt idx="2">
                  <c:v>1</c:v>
                </c:pt>
                <c:pt idx="3">
                  <c:v>2.5</c:v>
                </c:pt>
                <c:pt idx="4">
                  <c:v>4.5</c:v>
                </c:pt>
                <c:pt idx="5">
                  <c:v>7</c:v>
                </c:pt>
                <c:pt idx="6">
                  <c:v>9.5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'MHRA-E&amp;Wdata'!$U$25</c:f>
              <c:strCache>
                <c:ptCount val="1"/>
                <c:pt idx="0">
                  <c:v>Hip fracture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9"/>
            <c:spPr>
              <a:solidFill>
                <a:srgbClr val="FFC000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'MHRA-E&amp;Wdata'!$U$26:$U$32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1.0000000000000005E-2</c:v>
                </c:pt>
                <c:pt idx="3">
                  <c:v>0.1</c:v>
                </c:pt>
                <c:pt idx="4">
                  <c:v>0.60000000000000064</c:v>
                </c:pt>
                <c:pt idx="5">
                  <c:v>3</c:v>
                </c:pt>
                <c:pt idx="6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87200"/>
        <c:axId val="51989120"/>
      </c:lineChart>
      <c:catAx>
        <c:axId val="51987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51989120"/>
        <c:crosses val="autoZero"/>
        <c:auto val="1"/>
        <c:lblAlgn val="ctr"/>
        <c:lblOffset val="100"/>
        <c:noMultiLvlLbl val="0"/>
      </c:catAx>
      <c:valAx>
        <c:axId val="5198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98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2793526260434E-2"/>
          <c:y val="2.1636712931542942E-2"/>
          <c:w val="0.92782816029538362"/>
          <c:h val="0.88833928578189159"/>
        </c:manualLayout>
      </c:layout>
      <c:lineChart>
        <c:grouping val="standard"/>
        <c:varyColors val="0"/>
        <c:ser>
          <c:idx val="0"/>
          <c:order val="0"/>
          <c:tx>
            <c:strRef>
              <c:f>'MHRA-E&amp;Wdata'!$R$25</c:f>
              <c:strCache>
                <c:ptCount val="1"/>
                <c:pt idx="0">
                  <c:v>Venous thrombosis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square"/>
            <c:size val="9"/>
            <c:spPr>
              <a:solidFill>
                <a:srgbClr val="7030A0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'MHRA-E&amp;Wdata'!$R$26:$R$32</c:f>
              <c:numCache>
                <c:formatCode>General</c:formatCode>
                <c:ptCount val="7"/>
                <c:pt idx="0">
                  <c:v>0.60000000000000064</c:v>
                </c:pt>
                <c:pt idx="1">
                  <c:v>0.75000000000000111</c:v>
                </c:pt>
                <c:pt idx="2">
                  <c:v>0.85000000000000064</c:v>
                </c:pt>
                <c:pt idx="3">
                  <c:v>1</c:v>
                </c:pt>
                <c:pt idx="4">
                  <c:v>1.2</c:v>
                </c:pt>
                <c:pt idx="5">
                  <c:v>1.3</c:v>
                </c:pt>
                <c:pt idx="6">
                  <c:v>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'MHRA-E&amp;Wdata'!$S$25</c:f>
              <c:strCache>
                <c:ptCount val="1"/>
                <c:pt idx="0">
                  <c:v>Breast cancer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ymbol val="square"/>
            <c:size val="8"/>
            <c:spPr>
              <a:solidFill>
                <a:srgbClr val="FF0066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'MHRA-E&amp;Wdata'!$S$26:$S$32</c:f>
              <c:numCache>
                <c:formatCode>General</c:formatCode>
                <c:ptCount val="7"/>
                <c:pt idx="0">
                  <c:v>1.0000000000000005E-2</c:v>
                </c:pt>
                <c:pt idx="1">
                  <c:v>0.4</c:v>
                </c:pt>
                <c:pt idx="2">
                  <c:v>1.5</c:v>
                </c:pt>
                <c:pt idx="3">
                  <c:v>2.8</c:v>
                </c:pt>
                <c:pt idx="4">
                  <c:v>3.4</c:v>
                </c:pt>
                <c:pt idx="5">
                  <c:v>3.6</c:v>
                </c:pt>
                <c:pt idx="6">
                  <c:v>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'MHRA-E&amp;Wdata'!$T$25</c:f>
              <c:strCache>
                <c:ptCount val="1"/>
                <c:pt idx="0">
                  <c:v>Heart disease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square"/>
            <c:size val="9"/>
            <c:spPr>
              <a:solidFill>
                <a:schemeClr val="tx2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'MHRA-E&amp;Wdata'!$T$26:$T$32</c:f>
              <c:numCache>
                <c:formatCode>General</c:formatCode>
                <c:ptCount val="7"/>
                <c:pt idx="0">
                  <c:v>0</c:v>
                </c:pt>
                <c:pt idx="1">
                  <c:v>0.2</c:v>
                </c:pt>
                <c:pt idx="2">
                  <c:v>1</c:v>
                </c:pt>
                <c:pt idx="3">
                  <c:v>2.5</c:v>
                </c:pt>
                <c:pt idx="4">
                  <c:v>4.5</c:v>
                </c:pt>
                <c:pt idx="5">
                  <c:v>7</c:v>
                </c:pt>
                <c:pt idx="6">
                  <c:v>9.5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'MHRA-E&amp;Wdata'!$U$25</c:f>
              <c:strCache>
                <c:ptCount val="1"/>
                <c:pt idx="0">
                  <c:v>Hip fracture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9"/>
            <c:spPr>
              <a:solidFill>
                <a:srgbClr val="FFC000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'MHRA-E&amp;Wdata'!$U$26:$U$32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1.0000000000000005E-2</c:v>
                </c:pt>
                <c:pt idx="3">
                  <c:v>0.1</c:v>
                </c:pt>
                <c:pt idx="4">
                  <c:v>0.60000000000000064</c:v>
                </c:pt>
                <c:pt idx="5">
                  <c:v>3</c:v>
                </c:pt>
                <c:pt idx="6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59296"/>
        <c:axId val="53561216"/>
      </c:lineChart>
      <c:catAx>
        <c:axId val="53559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53561216"/>
        <c:crosses val="autoZero"/>
        <c:auto val="1"/>
        <c:lblAlgn val="ctr"/>
        <c:lblOffset val="100"/>
        <c:noMultiLvlLbl val="0"/>
      </c:catAx>
      <c:valAx>
        <c:axId val="5356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55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2793526260434E-2"/>
          <c:y val="2.1636712931542942E-2"/>
          <c:w val="0.92782816029538362"/>
          <c:h val="0.88833928578189159"/>
        </c:manualLayout>
      </c:layout>
      <c:lineChart>
        <c:grouping val="standard"/>
        <c:varyColors val="0"/>
        <c:ser>
          <c:idx val="0"/>
          <c:order val="0"/>
          <c:tx>
            <c:strRef>
              <c:f>'MHRA-E&amp;Wdata'!$R$25</c:f>
              <c:strCache>
                <c:ptCount val="1"/>
                <c:pt idx="0">
                  <c:v>Venous thrombosis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square"/>
            <c:size val="9"/>
            <c:spPr>
              <a:solidFill>
                <a:srgbClr val="7030A0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'MHRA-E&amp;Wdata'!$R$26:$R$32</c:f>
              <c:numCache>
                <c:formatCode>General</c:formatCode>
                <c:ptCount val="7"/>
                <c:pt idx="0">
                  <c:v>0.60000000000000064</c:v>
                </c:pt>
                <c:pt idx="1">
                  <c:v>0.75000000000000111</c:v>
                </c:pt>
                <c:pt idx="2">
                  <c:v>0.85000000000000064</c:v>
                </c:pt>
                <c:pt idx="3">
                  <c:v>1</c:v>
                </c:pt>
                <c:pt idx="4">
                  <c:v>1.2</c:v>
                </c:pt>
                <c:pt idx="5">
                  <c:v>1.3</c:v>
                </c:pt>
                <c:pt idx="6">
                  <c:v>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'MHRA-E&amp;Wdata'!$S$25</c:f>
              <c:strCache>
                <c:ptCount val="1"/>
                <c:pt idx="0">
                  <c:v>Breast cancer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ymbol val="square"/>
            <c:size val="8"/>
            <c:spPr>
              <a:solidFill>
                <a:srgbClr val="FF0066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'MHRA-E&amp;Wdata'!$S$26:$S$32</c:f>
              <c:numCache>
                <c:formatCode>General</c:formatCode>
                <c:ptCount val="7"/>
                <c:pt idx="0">
                  <c:v>1.0000000000000005E-2</c:v>
                </c:pt>
                <c:pt idx="1">
                  <c:v>0.4</c:v>
                </c:pt>
                <c:pt idx="2">
                  <c:v>1.5</c:v>
                </c:pt>
                <c:pt idx="3">
                  <c:v>2.8</c:v>
                </c:pt>
                <c:pt idx="4">
                  <c:v>3.4</c:v>
                </c:pt>
                <c:pt idx="5">
                  <c:v>3.6</c:v>
                </c:pt>
                <c:pt idx="6">
                  <c:v>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'MHRA-E&amp;Wdata'!$T$25</c:f>
              <c:strCache>
                <c:ptCount val="1"/>
                <c:pt idx="0">
                  <c:v>Heart disease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square"/>
            <c:size val="9"/>
            <c:spPr>
              <a:solidFill>
                <a:schemeClr val="tx2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'MHRA-E&amp;Wdata'!$T$26:$T$32</c:f>
              <c:numCache>
                <c:formatCode>General</c:formatCode>
                <c:ptCount val="7"/>
                <c:pt idx="0">
                  <c:v>0</c:v>
                </c:pt>
                <c:pt idx="1">
                  <c:v>0.2</c:v>
                </c:pt>
                <c:pt idx="2">
                  <c:v>1</c:v>
                </c:pt>
                <c:pt idx="3">
                  <c:v>2.5</c:v>
                </c:pt>
                <c:pt idx="4">
                  <c:v>4.5</c:v>
                </c:pt>
                <c:pt idx="5">
                  <c:v>7</c:v>
                </c:pt>
                <c:pt idx="6">
                  <c:v>9.5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'MHRA-E&amp;Wdata'!$U$25</c:f>
              <c:strCache>
                <c:ptCount val="1"/>
                <c:pt idx="0">
                  <c:v>Hip fracture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9"/>
            <c:spPr>
              <a:solidFill>
                <a:srgbClr val="FFC000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'MHRA-E&amp;Wdata'!$U$26:$U$32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1.0000000000000005E-2</c:v>
                </c:pt>
                <c:pt idx="3">
                  <c:v>0.1</c:v>
                </c:pt>
                <c:pt idx="4">
                  <c:v>0.60000000000000064</c:v>
                </c:pt>
                <c:pt idx="5">
                  <c:v>3</c:v>
                </c:pt>
                <c:pt idx="6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58752"/>
        <c:axId val="52069120"/>
      </c:lineChart>
      <c:catAx>
        <c:axId val="52058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52069120"/>
        <c:crosses val="autoZero"/>
        <c:auto val="1"/>
        <c:lblAlgn val="ctr"/>
        <c:lblOffset val="100"/>
        <c:noMultiLvlLbl val="0"/>
      </c:catAx>
      <c:valAx>
        <c:axId val="5206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05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279352626043379E-2"/>
          <c:y val="2.1636712931542942E-2"/>
          <c:w val="0.92782816029538362"/>
          <c:h val="0.88833928578189159"/>
        </c:manualLayout>
      </c:layout>
      <c:lineChart>
        <c:grouping val="standard"/>
        <c:varyColors val="0"/>
        <c:ser>
          <c:idx val="0"/>
          <c:order val="0"/>
          <c:tx>
            <c:strRef>
              <c:f>'MHRA-E&amp;Wdata'!$R$25</c:f>
              <c:strCache>
                <c:ptCount val="1"/>
                <c:pt idx="0">
                  <c:v>Venous thrombosis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square"/>
            <c:size val="9"/>
            <c:spPr>
              <a:solidFill>
                <a:srgbClr val="7030A0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'MHRA-E&amp;Wdata'!$R$26:$R$32</c:f>
              <c:numCache>
                <c:formatCode>General</c:formatCode>
                <c:ptCount val="7"/>
                <c:pt idx="0">
                  <c:v>0.60000000000000064</c:v>
                </c:pt>
                <c:pt idx="1">
                  <c:v>0.75000000000000111</c:v>
                </c:pt>
                <c:pt idx="2">
                  <c:v>0.85000000000000064</c:v>
                </c:pt>
                <c:pt idx="3">
                  <c:v>1</c:v>
                </c:pt>
                <c:pt idx="4">
                  <c:v>1.2</c:v>
                </c:pt>
                <c:pt idx="5">
                  <c:v>1.3</c:v>
                </c:pt>
                <c:pt idx="6">
                  <c:v>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'MHRA-E&amp;Wdata'!$S$25</c:f>
              <c:strCache>
                <c:ptCount val="1"/>
                <c:pt idx="0">
                  <c:v>Breast cancer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ymbol val="square"/>
            <c:size val="8"/>
            <c:spPr>
              <a:solidFill>
                <a:srgbClr val="FF0066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'MHRA-E&amp;Wdata'!$S$26:$S$32</c:f>
              <c:numCache>
                <c:formatCode>General</c:formatCode>
                <c:ptCount val="7"/>
                <c:pt idx="0">
                  <c:v>1.0000000000000005E-2</c:v>
                </c:pt>
                <c:pt idx="1">
                  <c:v>0.4</c:v>
                </c:pt>
                <c:pt idx="2">
                  <c:v>1.5</c:v>
                </c:pt>
                <c:pt idx="3">
                  <c:v>2.8</c:v>
                </c:pt>
                <c:pt idx="4">
                  <c:v>3.4</c:v>
                </c:pt>
                <c:pt idx="5">
                  <c:v>3.6</c:v>
                </c:pt>
                <c:pt idx="6">
                  <c:v>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'MHRA-E&amp;Wdata'!$T$25</c:f>
              <c:strCache>
                <c:ptCount val="1"/>
                <c:pt idx="0">
                  <c:v>Heart disease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square"/>
            <c:size val="9"/>
            <c:spPr>
              <a:solidFill>
                <a:schemeClr val="tx2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'MHRA-E&amp;Wdata'!$T$26:$T$32</c:f>
              <c:numCache>
                <c:formatCode>General</c:formatCode>
                <c:ptCount val="7"/>
                <c:pt idx="0">
                  <c:v>0</c:v>
                </c:pt>
                <c:pt idx="1">
                  <c:v>0.2</c:v>
                </c:pt>
                <c:pt idx="2">
                  <c:v>1</c:v>
                </c:pt>
                <c:pt idx="3">
                  <c:v>2.5</c:v>
                </c:pt>
                <c:pt idx="4">
                  <c:v>4.5</c:v>
                </c:pt>
                <c:pt idx="5">
                  <c:v>7</c:v>
                </c:pt>
                <c:pt idx="6">
                  <c:v>9.5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'MHRA-E&amp;Wdata'!$U$25</c:f>
              <c:strCache>
                <c:ptCount val="1"/>
                <c:pt idx="0">
                  <c:v>Hip fracture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9"/>
            <c:spPr>
              <a:solidFill>
                <a:srgbClr val="FFC000"/>
              </a:solidFill>
            </c:spPr>
          </c:marker>
          <c:cat>
            <c:strRef>
              <c:f>'MHRA-E&amp;Wdata'!$Q$26:$Q$32</c:f>
              <c:strCache>
                <c:ptCount val="7"/>
                <c:pt idx="0">
                  <c:v>20-</c:v>
                </c:pt>
                <c:pt idx="1">
                  <c:v>30-</c:v>
                </c:pt>
                <c:pt idx="2">
                  <c:v>40-</c:v>
                </c:pt>
                <c:pt idx="3">
                  <c:v>50-</c:v>
                </c:pt>
                <c:pt idx="4">
                  <c:v>60-</c:v>
                </c:pt>
                <c:pt idx="5">
                  <c:v>70-</c:v>
                </c:pt>
                <c:pt idx="6">
                  <c:v>80-</c:v>
                </c:pt>
              </c:strCache>
            </c:strRef>
          </c:cat>
          <c:val>
            <c:numRef>
              <c:f>'MHRA-E&amp;Wdata'!$U$26:$U$32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1.0000000000000005E-2</c:v>
                </c:pt>
                <c:pt idx="3">
                  <c:v>0.1</c:v>
                </c:pt>
                <c:pt idx="4">
                  <c:v>0.60000000000000064</c:v>
                </c:pt>
                <c:pt idx="5">
                  <c:v>3</c:v>
                </c:pt>
                <c:pt idx="6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18624"/>
        <c:axId val="53420800"/>
      </c:lineChart>
      <c:catAx>
        <c:axId val="53418624"/>
        <c:scaling>
          <c:orientation val="minMax"/>
        </c:scaling>
        <c:delete val="0"/>
        <c:axPos val="b"/>
        <c:majorTickMark val="none"/>
        <c:minorTickMark val="none"/>
        <c:tickLblPos val="nextTo"/>
        <c:crossAx val="53420800"/>
        <c:crosses val="autoZero"/>
        <c:auto val="1"/>
        <c:lblAlgn val="ctr"/>
        <c:lblOffset val="100"/>
        <c:noMultiLvlLbl val="0"/>
      </c:catAx>
      <c:valAx>
        <c:axId val="5342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41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</cdr:x>
      <cdr:y>0.22906</cdr:y>
    </cdr:from>
    <cdr:to>
      <cdr:x>1</cdr:x>
      <cdr:y>0.30866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95121" y="1036717"/>
          <a:ext cx="1234479" cy="360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/>
            <a:t>D</a:t>
          </a:r>
          <a:r>
            <a:rPr lang="en-GB" sz="1800" b="1" dirty="0" smtClean="0"/>
            <a:t>ementia</a:t>
          </a:r>
          <a:endParaRPr lang="en-GB" sz="1800" b="1" dirty="0"/>
        </a:p>
      </cdr:txBody>
    </cdr:sp>
  </cdr:relSizeAnchor>
  <cdr:relSizeAnchor xmlns:cdr="http://schemas.openxmlformats.org/drawingml/2006/chartDrawing">
    <cdr:from>
      <cdr:x>0.815</cdr:x>
      <cdr:y>0.24472</cdr:y>
    </cdr:from>
    <cdr:to>
      <cdr:x>0.9249</cdr:x>
      <cdr:y>0.78604</cdr:y>
    </cdr:to>
    <cdr:cxnSp macro="">
      <cdr:nvCxnSpPr>
        <cdr:cNvPr id="8" name="Straight Connector 7"/>
        <cdr:cNvCxnSpPr/>
      </cdr:nvCxnSpPr>
      <cdr:spPr>
        <a:xfrm xmlns:a="http://schemas.openxmlformats.org/drawingml/2006/main" flipH="1">
          <a:off x="6707088" y="1107612"/>
          <a:ext cx="904438" cy="244997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0.72603</cdr:x>
      <cdr:y>0.05163</cdr:y>
    </cdr:from>
    <cdr:to>
      <cdr:x>0.89788</cdr:x>
      <cdr:y>0.11281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72043" y="313628"/>
          <a:ext cx="1602987" cy="371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0.21125</cdr:x>
      <cdr:y>0.60514</cdr:y>
    </cdr:from>
    <cdr:to>
      <cdr:x>0.4125</cdr:x>
      <cdr:y>0.71651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38536" y="2738822"/>
          <a:ext cx="165620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>
              <a:latin typeface="Arial" pitchFamily="34" charset="0"/>
              <a:cs typeface="Arial" pitchFamily="34" charset="0"/>
            </a:rPr>
            <a:t>PILL</a:t>
          </a:r>
          <a:endParaRPr lang="en-US" sz="2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0.87624</cdr:x>
      <cdr:y>0.22906</cdr:y>
    </cdr:from>
    <cdr:to>
      <cdr:x>0.99865</cdr:x>
      <cdr:y>0.29856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11145" y="1036717"/>
          <a:ext cx="1007346" cy="314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 dirty="0"/>
            <a:t>D</a:t>
          </a:r>
          <a:r>
            <a:rPr lang="en-GB" sz="1400" b="1" dirty="0" smtClean="0"/>
            <a:t>ementia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0.8124</cdr:x>
      <cdr:y>0.25595</cdr:y>
    </cdr:from>
    <cdr:to>
      <cdr:x>0.93107</cdr:x>
      <cdr:y>0.79726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>
          <a:off x="6685756" y="1158412"/>
          <a:ext cx="976569" cy="244997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0.72603</cdr:x>
      <cdr:y>0.05163</cdr:y>
    </cdr:from>
    <cdr:to>
      <cdr:x>0.89788</cdr:x>
      <cdr:y>0.11281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72043" y="313628"/>
          <a:ext cx="1602987" cy="371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0.5175</cdr:x>
      <cdr:y>0.30898</cdr:y>
    </cdr:from>
    <cdr:to>
      <cdr:x>0.71875</cdr:x>
      <cdr:y>0.42035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58793" y="1398422"/>
          <a:ext cx="1656207" cy="504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>
              <a:latin typeface="Arial" pitchFamily="34" charset="0"/>
              <a:cs typeface="Arial" pitchFamily="34" charset="0"/>
            </a:rPr>
            <a:t>HRT</a:t>
          </a:r>
          <a:endParaRPr lang="en-US" sz="2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856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856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607B0-4613-46C8-A042-060267D853A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6532"/>
            <a:ext cx="2971800" cy="4856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226532"/>
            <a:ext cx="2971800" cy="4856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EFDAB-91B8-4767-AD3E-05D4CE96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40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856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856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088D2-91BB-4B88-9ECB-F740FE126F9B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14109"/>
            <a:ext cx="5486400" cy="43712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32"/>
            <a:ext cx="2971800" cy="4856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226532"/>
            <a:ext cx="2971800" cy="4856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E4F76-8EEC-44BD-A36C-C27FBC399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7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3ADFAF-7AA1-410C-B2A9-9E8C881C005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571A-73DC-4881-8770-95EFF59E448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586-84B2-40C2-961D-B9F4B908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4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571A-73DC-4881-8770-95EFF59E448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586-84B2-40C2-961D-B9F4B908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0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571A-73DC-4881-8770-95EFF59E448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586-84B2-40C2-961D-B9F4B908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4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BA70-589F-4F64-8DE7-C045CA02F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6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571A-73DC-4881-8770-95EFF59E448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586-84B2-40C2-961D-B9F4B908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9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571A-73DC-4881-8770-95EFF59E448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586-84B2-40C2-961D-B9F4B908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3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571A-73DC-4881-8770-95EFF59E448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586-84B2-40C2-961D-B9F4B908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4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571A-73DC-4881-8770-95EFF59E448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586-84B2-40C2-961D-B9F4B908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2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571A-73DC-4881-8770-95EFF59E448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586-84B2-40C2-961D-B9F4B908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0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571A-73DC-4881-8770-95EFF59E448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586-84B2-40C2-961D-B9F4B908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33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571A-73DC-4881-8770-95EFF59E448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586-84B2-40C2-961D-B9F4B908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3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571A-73DC-4881-8770-95EFF59E448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586-84B2-40C2-961D-B9F4B908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5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C571A-73DC-4881-8770-95EFF59E4482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8586-84B2-40C2-961D-B9F4B908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8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352928" cy="147002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/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What women can do to stay healthy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Valerie Beral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University of Oxford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922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36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1980s and 1990s – emphasis on cancer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388350" cy="45259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400" dirty="0" smtClean="0">
                <a:latin typeface="Arial" charset="0"/>
                <a:cs typeface="Arial" charset="0"/>
              </a:rPr>
              <a:t>1980s - over 30 studies published results on breast cancer and the pill, with conflicting findings</a:t>
            </a:r>
          </a:p>
          <a:p>
            <a:pPr eaLnBrk="1" hangingPunct="1">
              <a:buFontTx/>
              <a:buNone/>
            </a:pPr>
            <a:r>
              <a:rPr lang="en-GB" sz="2400" dirty="0" smtClean="0">
                <a:latin typeface="Arial" charset="0"/>
                <a:cs typeface="Arial" charset="0"/>
              </a:rPr>
              <a:t>1992 - Collaborative Group on Hormonal Factors in Breast Cancer set up in Oxford to bring together worldwide data; first results published in 1996</a:t>
            </a:r>
          </a:p>
        </p:txBody>
      </p:sp>
      <p:pic>
        <p:nvPicPr>
          <p:cNvPr id="5" name="Picture 2" descr="DSCN137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8" b="24800"/>
          <a:stretch/>
        </p:blipFill>
        <p:spPr bwMode="auto">
          <a:xfrm>
            <a:off x="0" y="2918691"/>
            <a:ext cx="9144000" cy="393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rrbcHRTtsin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15135" r="14508" b="47600"/>
          <a:stretch>
            <a:fillRect/>
          </a:stretch>
        </p:blipFill>
        <p:spPr bwMode="auto">
          <a:xfrm>
            <a:off x="539750" y="1124744"/>
            <a:ext cx="76327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260648"/>
            <a:ext cx="9144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Oral contraceptives and breast cancer incidence</a:t>
            </a:r>
            <a:r>
              <a:rPr lang="en-GB" sz="2400" b="1" dirty="0">
                <a:solidFill>
                  <a:srgbClr val="FF0000"/>
                </a:solidFill>
              </a:rPr>
              <a:t/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b="1" dirty="0"/>
              <a:t>Collaborative Group on Hormonal Factors in Breast Cancer (Lancet, 1996)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6195013"/>
            <a:ext cx="7723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Excess breast cancer risk is reversible</a:t>
            </a:r>
            <a:endParaRPr lang="en-GB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omia\AppData\Local\Microsoft\Windows\Temporary Internet Files\Content.Outlook\2JTL0GDE\endoocfig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9" r="12761" b="42933"/>
          <a:stretch/>
        </p:blipFill>
        <p:spPr bwMode="auto">
          <a:xfrm>
            <a:off x="4748839" y="2723753"/>
            <a:ext cx="3471108" cy="2865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ocovarianfig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5" r="9954" b="48755"/>
          <a:stretch/>
        </p:blipFill>
        <p:spPr bwMode="auto">
          <a:xfrm>
            <a:off x="390525" y="2924944"/>
            <a:ext cx="396545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746701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PERSISTENT reduction in ovarian and endometrial cancer risk – greater the longer the pill was used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865" y="21532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Ovarian cancer 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11804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Endometrial cancer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931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PILL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59" y="1412776"/>
            <a:ext cx="8964488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50 years of research has taught us that:</a:t>
            </a: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While the pill is being used, there is an increase in   the incidence of vascular diseases and breast cancer; </a:t>
            </a:r>
            <a:r>
              <a:rPr lang="en-GB" b="1" dirty="0" smtClean="0">
                <a:solidFill>
                  <a:srgbClr val="FF0000"/>
                </a:solidFill>
              </a:rPr>
              <a:t>all these effects are reversible</a:t>
            </a:r>
          </a:p>
          <a:p>
            <a:pPr>
              <a:buFontTx/>
              <a:buChar char="-"/>
            </a:pPr>
            <a:r>
              <a:rPr lang="en-GB" dirty="0" smtClean="0"/>
              <a:t>Because most serious illnesses are rare in women’s 20s and 30s (except perhaps venous thrombosis) the numbers who have adverse pill-associated illnesses is small</a:t>
            </a:r>
          </a:p>
          <a:p>
            <a:pPr>
              <a:buFontTx/>
              <a:buChar char="-"/>
            </a:pPr>
            <a:r>
              <a:rPr lang="en-GB" dirty="0" smtClean="0"/>
              <a:t>In the long term there is a persistent decrease in cancer of the ovary and womb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In the long term women who have taken the pill have net REDUCTION in cancer incidence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71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9223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019925" y="1557338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chemeClr val="tx2"/>
                </a:solidFill>
              </a:rPr>
              <a:t>Heart disease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488" y="2997200"/>
            <a:ext cx="18716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Hip fracture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7092950" y="4221163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rgbClr val="C80E8A"/>
                </a:solidFill>
              </a:rPr>
              <a:t>Breast cancer</a:t>
            </a:r>
            <a:endParaRPr lang="en-US" b="1">
              <a:solidFill>
                <a:srgbClr val="C80E8A"/>
              </a:solidFill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5508625" y="5157788"/>
            <a:ext cx="3167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rgbClr val="7030A0"/>
                </a:solidFill>
              </a:rPr>
              <a:t>Venous thrombosis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11960" y="3501008"/>
            <a:ext cx="2160240" cy="2807717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latin typeface="Arial" charset="0"/>
                <a:cs typeface="Arial" charset="0"/>
              </a:rPr>
              <a:t>What about hormone therapies for the menopause (HRT)?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GB" sz="1000">
              <a:latin typeface="Times New Roman" pitchFamily="18" charset="0"/>
            </a:endParaRPr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 sz="240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n-GB" sz="1000">
              <a:latin typeface="Times New Roman" pitchFamily="18" charset="0"/>
            </a:endParaRPr>
          </a:p>
        </p:txBody>
      </p:sp>
      <p:pic>
        <p:nvPicPr>
          <p:cNvPr id="5124" name="Picture 4" descr="MWS Recruit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t="5980" r="20859"/>
          <a:stretch>
            <a:fillRect/>
          </a:stretch>
        </p:blipFill>
        <p:spPr bwMode="auto">
          <a:xfrm>
            <a:off x="6843713" y="1989138"/>
            <a:ext cx="230028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273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669607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25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500" b="1" dirty="0">
                <a:latin typeface="Calibri" pitchFamily="34" charset="0"/>
              </a:rPr>
              <a:t>1.3 million women recruited  in </a:t>
            </a:r>
            <a:r>
              <a:rPr lang="en-GB" sz="2500" b="1" dirty="0" smtClean="0">
                <a:latin typeface="Calibri" pitchFamily="34" charset="0"/>
              </a:rPr>
              <a:t>1996-2001,    from </a:t>
            </a:r>
            <a:r>
              <a:rPr lang="en-GB" sz="2500" b="1" dirty="0">
                <a:latin typeface="Calibri" pitchFamily="34" charset="0"/>
              </a:rPr>
              <a:t>NHS Breast Screening Units</a:t>
            </a:r>
          </a:p>
          <a:p>
            <a:pPr eaLnBrk="1" hangingPunct="1">
              <a:spcBef>
                <a:spcPct val="50000"/>
              </a:spcBef>
            </a:pPr>
            <a:r>
              <a:rPr lang="en-GB" sz="2500" b="1" dirty="0">
                <a:latin typeface="Calibri" pitchFamily="34" charset="0"/>
              </a:rPr>
              <a:t>-  to obtain reliable evidence about breast cancer and women’s health in general</a:t>
            </a:r>
          </a:p>
          <a:p>
            <a:pPr eaLnBrk="1" hangingPunct="1">
              <a:spcBef>
                <a:spcPct val="50000"/>
              </a:spcBef>
            </a:pPr>
            <a:r>
              <a:rPr lang="en-GB" sz="2500" b="1" dirty="0">
                <a:latin typeface="Calibri" pitchFamily="34" charset="0"/>
              </a:rPr>
              <a:t>- 1 in 4</a:t>
            </a:r>
            <a:r>
              <a:rPr lang="en-GB" sz="2500" b="1" dirty="0" smtClean="0">
                <a:latin typeface="Calibri" pitchFamily="34" charset="0"/>
              </a:rPr>
              <a:t> </a:t>
            </a:r>
            <a:r>
              <a:rPr lang="en-GB" sz="2500" b="1" dirty="0">
                <a:latin typeface="Calibri" pitchFamily="34" charset="0"/>
              </a:rPr>
              <a:t>UK women aged 50-64 at the time of </a:t>
            </a:r>
            <a:r>
              <a:rPr lang="en-GB" sz="2500" b="1" dirty="0" smtClean="0">
                <a:latin typeface="Calibri" pitchFamily="34" charset="0"/>
              </a:rPr>
              <a:t>recruitment </a:t>
            </a:r>
            <a:endParaRPr lang="en-GB" sz="2500" b="1" dirty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500" b="1" dirty="0">
                <a:latin typeface="Calibri" pitchFamily="34" charset="0"/>
              </a:rPr>
              <a:t>- average age 56 at recruitment, now 70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411413" y="6092825"/>
            <a:ext cx="3964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FF0000"/>
                </a:solidFill>
                <a:latin typeface="Calibri" pitchFamily="34" charset="0"/>
              </a:rPr>
              <a:t>www.millionwomenstudy.org</a:t>
            </a:r>
          </a:p>
        </p:txBody>
      </p:sp>
    </p:spTree>
    <p:extLst>
      <p:ext uri="{BB962C8B-B14F-4D97-AF65-F5344CB8AC3E}">
        <p14:creationId xmlns:p14="http://schemas.microsoft.com/office/powerpoint/2010/main" val="7762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 dirty="0"/>
          </a:p>
          <a:p>
            <a:pPr algn="ctr"/>
            <a:r>
              <a:rPr lang="en-GB" sz="4000" dirty="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sz="1000" dirty="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25923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HRT and cancer incidence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20239"/>
          <a:stretch>
            <a:fillRect/>
          </a:stretch>
        </p:blipFill>
        <p:spPr bwMode="auto">
          <a:xfrm>
            <a:off x="2280932" y="1639858"/>
            <a:ext cx="6895136" cy="47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0" y="630932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Lancet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smtClean="0">
                <a:solidFill>
                  <a:srgbClr val="FF0000"/>
                </a:solidFill>
              </a:rPr>
              <a:t>2007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2460"/>
            <a:ext cx="7488832" cy="54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39952" y="1412776"/>
            <a:ext cx="43204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HRT-associated breast cancer risk   is rapidly reversible</a:t>
            </a:r>
            <a:endParaRPr lang="en-GB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0" y="404813"/>
            <a:ext cx="9144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/>
              <a:t>Coronary heart </a:t>
            </a:r>
            <a:r>
              <a:rPr lang="en-GB" sz="3600" b="1" dirty="0" smtClean="0"/>
              <a:t>disease: </a:t>
            </a:r>
            <a:r>
              <a:rPr lang="en-GB" b="1" dirty="0" smtClean="0"/>
              <a:t>results </a:t>
            </a:r>
            <a:r>
              <a:rPr lang="en-GB" b="1" dirty="0"/>
              <a:t>from </a:t>
            </a:r>
            <a:r>
              <a:rPr lang="en-GB" b="1" dirty="0" smtClean="0"/>
              <a:t>randomized trials</a:t>
            </a:r>
            <a:r>
              <a:rPr lang="en-GB" b="1" dirty="0"/>
              <a:t>*</a:t>
            </a:r>
          </a:p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3300"/>
                </a:solidFill>
              </a:rPr>
              <a:t>little or no </a:t>
            </a:r>
            <a:r>
              <a:rPr lang="en-GB" sz="2800" b="1" dirty="0" smtClean="0">
                <a:solidFill>
                  <a:srgbClr val="FF3300"/>
                </a:solidFill>
              </a:rPr>
              <a:t>increase or difference by type of HRT</a:t>
            </a:r>
            <a:endParaRPr lang="en-GB" sz="2800" b="1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GB" sz="2400" b="1" dirty="0">
              <a:solidFill>
                <a:srgbClr val="FF3300"/>
              </a:solidFill>
            </a:endParaRP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179388" y="5373688"/>
            <a:ext cx="709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dirty="0"/>
              <a:t>*MHRA Public Assessment Report, 2007 (www.mhra.gov.uk)</a:t>
            </a:r>
          </a:p>
        </p:txBody>
      </p:sp>
      <p:pic>
        <p:nvPicPr>
          <p:cNvPr id="439308" name="Picture 1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772816"/>
            <a:ext cx="5526088" cy="3621087"/>
          </a:xfrm>
          <a:noFill/>
          <a:ln/>
        </p:spPr>
      </p:pic>
      <p:pic>
        <p:nvPicPr>
          <p:cNvPr id="4393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734050"/>
            <a:ext cx="907097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9313" name="Rectangle 17"/>
          <p:cNvSpPr>
            <a:spLocks noChangeArrowheads="1"/>
          </p:cNvSpPr>
          <p:nvPr/>
        </p:nvSpPr>
        <p:spPr bwMode="auto">
          <a:xfrm>
            <a:off x="10165" y="5373688"/>
            <a:ext cx="9144000" cy="1339850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varianHRTfig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55125" r="11822" b="4027"/>
          <a:stretch/>
        </p:blipFill>
        <p:spPr bwMode="auto">
          <a:xfrm>
            <a:off x="611560" y="1010513"/>
            <a:ext cx="7704856" cy="558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9116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Estimated number of HRT users in the UK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046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507288" cy="5361459"/>
          </a:xfrm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Questions:</a:t>
            </a:r>
          </a:p>
          <a:p>
            <a:pPr marL="0" indent="0">
              <a:buNone/>
            </a:pPr>
            <a:r>
              <a:rPr lang="en-GB" dirty="0" smtClean="0"/>
              <a:t>What are the effects on health of major lifestyle factors that are potentially modifiable?</a:t>
            </a:r>
          </a:p>
          <a:p>
            <a:pPr marL="0" indent="0">
              <a:buNone/>
            </a:pPr>
            <a:r>
              <a:rPr lang="en-GB" dirty="0" smtClean="0"/>
              <a:t>Are the effects persistent?</a:t>
            </a:r>
          </a:p>
          <a:p>
            <a:pPr marL="0" indent="0">
              <a:buNone/>
            </a:pPr>
            <a:r>
              <a:rPr lang="en-GB" dirty="0" smtClean="0"/>
              <a:t>How do the effects of different factors compare?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Factors I will discuss:</a:t>
            </a:r>
          </a:p>
          <a:p>
            <a:pPr marL="0" indent="0">
              <a:buNone/>
            </a:pPr>
            <a:r>
              <a:rPr lang="en-GB" dirty="0" smtClean="0"/>
              <a:t>The pill, HRT</a:t>
            </a:r>
            <a:r>
              <a:rPr lang="en-GB" dirty="0"/>
              <a:t>,</a:t>
            </a:r>
            <a:r>
              <a:rPr lang="en-GB" dirty="0" smtClean="0"/>
              <a:t> adiposity</a:t>
            </a:r>
            <a:r>
              <a:rPr lang="en-GB" dirty="0"/>
              <a:t>,</a:t>
            </a:r>
            <a:r>
              <a:rPr lang="en-GB" dirty="0" smtClean="0"/>
              <a:t> physical activity</a:t>
            </a:r>
            <a:r>
              <a:rPr lang="en-GB" dirty="0"/>
              <a:t>, alcohol, </a:t>
            </a:r>
            <a:r>
              <a:rPr lang="en-GB" dirty="0" smtClean="0"/>
              <a:t>diet, smoking</a:t>
            </a:r>
            <a:r>
              <a:rPr lang="en-GB" dirty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654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22" y="404665"/>
            <a:ext cx="3690868" cy="495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4598041" y="5356448"/>
            <a:ext cx="3743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 err="1" smtClean="0">
                <a:cs typeface="Arial" charset="0"/>
              </a:rPr>
              <a:t>Ravdin</a:t>
            </a:r>
            <a:r>
              <a:rPr lang="en-GB" sz="1400" b="1" dirty="0">
                <a:cs typeface="Arial" charset="0"/>
              </a:rPr>
              <a:t>, NEJM, 2007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755576" y="1052736"/>
            <a:ext cx="324008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>
                <a:solidFill>
                  <a:srgbClr val="FF0000"/>
                </a:solidFill>
              </a:rPr>
              <a:t>Drop in HRT use </a:t>
            </a:r>
            <a:r>
              <a:rPr lang="en-GB" sz="2800" b="1" dirty="0" smtClean="0">
                <a:solidFill>
                  <a:srgbClr val="FF0000"/>
                </a:solidFill>
              </a:rPr>
              <a:t>has been </a:t>
            </a:r>
            <a:r>
              <a:rPr lang="en-GB" sz="2800" b="1" dirty="0">
                <a:solidFill>
                  <a:srgbClr val="FF0000"/>
                </a:solidFill>
              </a:rPr>
              <a:t>followed by a fall in breast cancer incidence in </a:t>
            </a:r>
            <a:r>
              <a:rPr lang="en-GB" sz="2800" b="1" dirty="0" smtClean="0">
                <a:solidFill>
                  <a:srgbClr val="FF0000"/>
                </a:solidFill>
              </a:rPr>
              <a:t>a dozen </a:t>
            </a:r>
            <a:r>
              <a:rPr lang="en-GB" sz="2800" b="1" dirty="0">
                <a:solidFill>
                  <a:srgbClr val="FF0000"/>
                </a:solidFill>
              </a:rPr>
              <a:t>countries</a:t>
            </a:r>
          </a:p>
        </p:txBody>
      </p:sp>
    </p:spTree>
    <p:extLst>
      <p:ext uri="{BB962C8B-B14F-4D97-AF65-F5344CB8AC3E}">
        <p14:creationId xmlns:p14="http://schemas.microsoft.com/office/powerpoint/2010/main" val="11260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bhrtbisphos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8591" r="15538" b="42233"/>
          <a:stretch>
            <a:fillRect/>
          </a:stretch>
        </p:blipFill>
        <p:spPr bwMode="auto">
          <a:xfrm>
            <a:off x="1475656" y="764704"/>
            <a:ext cx="6336704" cy="54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0" y="188913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 smtClean="0">
                <a:solidFill>
                  <a:srgbClr val="FF0000"/>
                </a:solidFill>
              </a:rPr>
              <a:t>SCREENING: effective at ages 50-70 and prevents ~1400 breast cancer deaths in England every year </a:t>
            </a:r>
            <a:endParaRPr lang="en-GB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051" name="Picture 9" descr="beralsbc_1A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2" r="31091" b="21651"/>
          <a:stretch>
            <a:fillRect/>
          </a:stretch>
        </p:blipFill>
        <p:spPr>
          <a:xfrm>
            <a:off x="899592" y="1412776"/>
            <a:ext cx="7312085" cy="5022825"/>
          </a:xfrm>
          <a:noFill/>
        </p:spPr>
      </p:pic>
    </p:spTree>
    <p:extLst>
      <p:ext uri="{BB962C8B-B14F-4D97-AF65-F5344CB8AC3E}">
        <p14:creationId xmlns:p14="http://schemas.microsoft.com/office/powerpoint/2010/main" val="24310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OBESITY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miinc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12115" r="14159" b="29164"/>
          <a:stretch>
            <a:fillRect/>
          </a:stretch>
        </p:blipFill>
        <p:spPr bwMode="auto">
          <a:xfrm>
            <a:off x="2700338" y="260350"/>
            <a:ext cx="64071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6381750"/>
            <a:ext cx="298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Reeves et al, BMJ 2007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" y="233414"/>
            <a:ext cx="270033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OBESITY is 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associated with an increased risk for    9 out of the 18 most common cancers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3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bhospadmbmifigv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9566" r="25082" b="59464"/>
          <a:stretch/>
        </p:blipFill>
        <p:spPr bwMode="auto">
          <a:xfrm>
            <a:off x="3344058" y="1834195"/>
            <a:ext cx="5476414" cy="33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150" y="1583501"/>
            <a:ext cx="320870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OBESITY is 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associated with an increased risk for  21 out of the 25  most common non-cancer conditions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0" y="6309320"/>
            <a:ext cx="244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Reeves et al, 2014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vbhospadmbmifigv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50849" r="25082" b="45305"/>
          <a:stretch/>
        </p:blipFill>
        <p:spPr bwMode="auto">
          <a:xfrm>
            <a:off x="3344058" y="5229200"/>
            <a:ext cx="5476414" cy="42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9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bendobmif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11004" r="17537" b="45084"/>
          <a:stretch/>
        </p:blipFill>
        <p:spPr bwMode="auto">
          <a:xfrm>
            <a:off x="1259633" y="1772816"/>
            <a:ext cx="6408711" cy="51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7504" y="980728"/>
            <a:ext cx="8893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3200" b="1" dirty="0" smtClean="0">
                <a:solidFill>
                  <a:srgbClr val="FF3300"/>
                </a:solidFill>
              </a:rPr>
              <a:t>Body mass index and endometrial cancer risk in postmenopausal women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740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2" b="47729"/>
          <a:stretch/>
        </p:blipFill>
        <p:spPr bwMode="auto">
          <a:xfrm>
            <a:off x="1691680" y="2490779"/>
            <a:ext cx="6480720" cy="417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sp>
        <p:nvSpPr>
          <p:cNvPr id="2" name="Oval 1"/>
          <p:cNvSpPr/>
          <p:nvPr/>
        </p:nvSpPr>
        <p:spPr>
          <a:xfrm>
            <a:off x="2843808" y="2564904"/>
            <a:ext cx="1008112" cy="122413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084168" y="5157192"/>
            <a:ext cx="504056" cy="72008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27349" y="216761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Lean at age 10, obese at age 60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55892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Plump at age 10,  lean at age 60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2890" y="979091"/>
            <a:ext cx="8893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3200" b="1" dirty="0" smtClean="0">
                <a:solidFill>
                  <a:srgbClr val="FF0000"/>
                </a:solidFill>
              </a:rPr>
              <a:t>Little to suggest persistent effect of obesity and endometrial cancer risk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llbmiparbff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8217" r="41264" b="14508"/>
          <a:stretch/>
        </p:blipFill>
        <p:spPr bwMode="auto">
          <a:xfrm>
            <a:off x="2915816" y="1399607"/>
            <a:ext cx="6120680" cy="519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sp>
        <p:nvSpPr>
          <p:cNvPr id="2" name="TextBox 1"/>
          <p:cNvSpPr txBox="1"/>
          <p:nvPr/>
        </p:nvSpPr>
        <p:spPr>
          <a:xfrm>
            <a:off x="179512" y="1052736"/>
            <a:ext cx="2736304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Persistent effect of childbearing on body mass index in postmenopausal women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PHYSICAL ACTIVITY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latin typeface="Arial" charset="0"/>
                <a:cs typeface="Arial" charset="0"/>
              </a:rPr>
              <a:t>Age-specific incidence of important conditions in women </a:t>
            </a:r>
            <a:r>
              <a:rPr lang="en-GB" sz="2400" b="1" dirty="0" smtClean="0">
                <a:latin typeface="Arial" charset="0"/>
                <a:cs typeface="Arial" charset="0"/>
              </a:rPr>
              <a:t>(rate/1000/year)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8461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019925" y="1557338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chemeClr val="tx2"/>
                </a:solidFill>
              </a:rPr>
              <a:t>Heart disease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488" y="2997200"/>
            <a:ext cx="18716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Hip fracture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092950" y="4221163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rgbClr val="C80E8A"/>
                </a:solidFill>
              </a:rPr>
              <a:t>Breast cancer</a:t>
            </a:r>
            <a:endParaRPr lang="en-US" b="1">
              <a:solidFill>
                <a:srgbClr val="C80E8A"/>
              </a:solidFill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5508625" y="5157788"/>
            <a:ext cx="3167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rgbClr val="7030A0"/>
                </a:solidFill>
              </a:rPr>
              <a:t>Venous thrombosis</a:t>
            </a:r>
            <a:endParaRPr lang="en-US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bfracturef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6759" r="12294" b="50000"/>
          <a:stretch/>
        </p:blipFill>
        <p:spPr bwMode="auto">
          <a:xfrm>
            <a:off x="3851920" y="2636912"/>
            <a:ext cx="4985926" cy="36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6" y="1580599"/>
            <a:ext cx="43924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FF0000"/>
                </a:solidFill>
                <a:latin typeface="Calibri" pitchFamily="34" charset="0"/>
              </a:rPr>
              <a:t>PHYSICAL </a:t>
            </a: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ACTIVITY and fracture risk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sp>
        <p:nvSpPr>
          <p:cNvPr id="6" name="Rectangle 5"/>
          <p:cNvSpPr/>
          <p:nvPr/>
        </p:nvSpPr>
        <p:spPr>
          <a:xfrm>
            <a:off x="536258" y="6093296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Armstrong et al, 2013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6763" r="3887" b="52905"/>
          <a:stretch/>
        </p:blipFill>
        <p:spPr bwMode="auto">
          <a:xfrm>
            <a:off x="683568" y="1678674"/>
            <a:ext cx="8136904" cy="4774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6" y="1196752"/>
            <a:ext cx="8712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FF0000"/>
                </a:solidFill>
                <a:latin typeface="Calibri" pitchFamily="34" charset="0"/>
              </a:rPr>
              <a:t>PHYSICAL </a:t>
            </a: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ACTIVITY and vascular disease risk </a:t>
            </a:r>
          </a:p>
        </p:txBody>
      </p:sp>
    </p:spTree>
    <p:extLst>
      <p:ext uri="{BB962C8B-B14F-4D97-AF65-F5344CB8AC3E}">
        <p14:creationId xmlns:p14="http://schemas.microsoft.com/office/powerpoint/2010/main" val="2809889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ALCOHOL and </a:t>
            </a:r>
            <a:r>
              <a:rPr lang="en-GB" b="1" dirty="0">
                <a:solidFill>
                  <a:srgbClr val="FF0000"/>
                </a:solidFill>
              </a:rPr>
              <a:t>DIET </a:t>
            </a:r>
          </a:p>
        </p:txBody>
      </p:sp>
    </p:spTree>
    <p:extLst>
      <p:ext uri="{BB962C8B-B14F-4D97-AF65-F5344CB8AC3E}">
        <p14:creationId xmlns:p14="http://schemas.microsoft.com/office/powerpoint/2010/main" val="35664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bcirrhosisf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10044" r="17876" b="41681"/>
          <a:stretch/>
        </p:blipFill>
        <p:spPr bwMode="auto">
          <a:xfrm>
            <a:off x="2987824" y="1642971"/>
            <a:ext cx="5750232" cy="502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098" y="1674674"/>
            <a:ext cx="29527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CIRRHOSIS:</a:t>
            </a:r>
            <a:endParaRPr lang="en-GB" sz="36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ALCOHOL &amp; OBESITY</a:t>
            </a:r>
            <a:endParaRPr lang="en-GB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2016088"/>
            <a:ext cx="3507312" cy="54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740352" y="1700808"/>
            <a:ext cx="648072" cy="327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8520" y="630932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Liu et al, 2010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259238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FF0000"/>
                </a:solidFill>
                <a:latin typeface="Calibri" pitchFamily="34" charset="0"/>
              </a:rPr>
              <a:t>ALCOHOL 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and cancer incidence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6381750"/>
            <a:ext cx="298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Allen et al, JNCI, 2009</a:t>
            </a:r>
          </a:p>
        </p:txBody>
      </p:sp>
      <p:pic>
        <p:nvPicPr>
          <p:cNvPr id="18436" name="Picture 6" descr="alcincidenc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2251" r="6654" b="19592"/>
          <a:stretch>
            <a:fillRect/>
          </a:stretch>
        </p:blipFill>
        <p:spPr>
          <a:xfrm>
            <a:off x="2987675" y="0"/>
            <a:ext cx="5976938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0901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mwsalcoholfig2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t="11565" r="20759" b="49263"/>
          <a:stretch/>
        </p:blipFill>
        <p:spPr>
          <a:xfrm>
            <a:off x="3347864" y="1268760"/>
            <a:ext cx="5328592" cy="4688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428" y="1552724"/>
            <a:ext cx="25923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Type of alcohol and breast cancer risk</a:t>
            </a:r>
            <a:endParaRPr lang="en-GB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60212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</a:t>
            </a:r>
            <a:r>
              <a:rPr lang="en-GB" b="1" dirty="0" smtClean="0"/>
              <a:t>1                      2                    3</a:t>
            </a:r>
          </a:p>
          <a:p>
            <a:r>
              <a:rPr lang="en-GB" b="1" dirty="0" smtClean="0"/>
              <a:t>                     units alcohol per day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531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bddfibref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r="13278" b="38348"/>
          <a:stretch/>
        </p:blipFill>
        <p:spPr bwMode="auto">
          <a:xfrm>
            <a:off x="2051720" y="2302054"/>
            <a:ext cx="6393904" cy="451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4" y="1182399"/>
            <a:ext cx="32410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FIBRE INTAKE 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&amp; diverticular disease</a:t>
            </a:r>
            <a:endParaRPr lang="en-GB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5" descr="fruit_clos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34038" r="51126" b="31902"/>
          <a:stretch/>
        </p:blipFill>
        <p:spPr bwMode="auto">
          <a:xfrm>
            <a:off x="2952" y="4653136"/>
            <a:ext cx="2247769" cy="15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eg_open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2089" r="14429" b="87277"/>
          <a:stretch>
            <a:fillRect/>
          </a:stretch>
        </p:blipFill>
        <p:spPr bwMode="auto">
          <a:xfrm>
            <a:off x="5248672" y="1211442"/>
            <a:ext cx="3276600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520" y="630932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Crowe et al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SMOKING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bsmkmortMWSfig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 r="53882" b="22362"/>
          <a:stretch>
            <a:fillRect/>
          </a:stretch>
        </p:blipFill>
        <p:spPr bwMode="auto">
          <a:xfrm>
            <a:off x="3851920" y="1196752"/>
            <a:ext cx="5292080" cy="56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sp>
        <p:nvSpPr>
          <p:cNvPr id="4" name="TextBox 3"/>
          <p:cNvSpPr txBox="1"/>
          <p:nvPr/>
        </p:nvSpPr>
        <p:spPr>
          <a:xfrm>
            <a:off x="108520" y="148478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All cause mortality in smokers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6976" y="1196752"/>
            <a:ext cx="31634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8520" y="6309320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Pirie, </a:t>
            </a:r>
            <a:r>
              <a:rPr lang="en-GB" b="1" dirty="0" err="1" smtClean="0">
                <a:solidFill>
                  <a:srgbClr val="FF0000"/>
                </a:solidFill>
              </a:rPr>
              <a:t>Peto</a:t>
            </a:r>
            <a:r>
              <a:rPr lang="en-GB" b="1" dirty="0" smtClean="0">
                <a:solidFill>
                  <a:srgbClr val="FF0000"/>
                </a:solidFill>
              </a:rPr>
              <a:t>, et al, 2013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11252" r="19808" b="43140"/>
          <a:stretch/>
        </p:blipFill>
        <p:spPr>
          <a:xfrm>
            <a:off x="3059831" y="1497716"/>
            <a:ext cx="6092237" cy="4996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520" y="630932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Pirie, </a:t>
            </a:r>
            <a:r>
              <a:rPr lang="en-GB" b="1" dirty="0" err="1" smtClean="0">
                <a:solidFill>
                  <a:srgbClr val="FF0000"/>
                </a:solidFill>
              </a:rPr>
              <a:t>Peto</a:t>
            </a:r>
            <a:r>
              <a:rPr lang="en-GB" b="1" dirty="0" smtClean="0">
                <a:solidFill>
                  <a:srgbClr val="FF0000"/>
                </a:solidFill>
              </a:rPr>
              <a:t>, et al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20" y="1484784"/>
            <a:ext cx="3311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Lung cancer histology        in smokers</a:t>
            </a:r>
          </a:p>
        </p:txBody>
      </p:sp>
    </p:spTree>
    <p:extLst>
      <p:ext uri="{BB962C8B-B14F-4D97-AF65-F5344CB8AC3E}">
        <p14:creationId xmlns:p14="http://schemas.microsoft.com/office/powerpoint/2010/main" val="13180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latin typeface="Arial" charset="0"/>
                <a:cs typeface="Arial" charset="0"/>
              </a:rPr>
              <a:t>Age-specific incidence of important conditions in women </a:t>
            </a:r>
            <a:r>
              <a:rPr lang="en-GB" sz="2400" b="1" dirty="0" smtClean="0">
                <a:latin typeface="Arial" charset="0"/>
                <a:cs typeface="Arial" charset="0"/>
              </a:rPr>
              <a:t>(rate/1000/year)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0539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019925" y="1557338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chemeClr val="tx2"/>
                </a:solidFill>
              </a:rPr>
              <a:t>Heart disease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488" y="2997200"/>
            <a:ext cx="18716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Hip fracture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092950" y="4221163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rgbClr val="C80E8A"/>
                </a:solidFill>
              </a:rPr>
              <a:t>Breast cancer</a:t>
            </a:r>
            <a:endParaRPr lang="en-US" b="1">
              <a:solidFill>
                <a:srgbClr val="C80E8A"/>
              </a:solidFill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5508625" y="5157788"/>
            <a:ext cx="3167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rgbClr val="7030A0"/>
                </a:solidFill>
              </a:rPr>
              <a:t>Venous thrombosis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flipV="1">
            <a:off x="8028384" y="2636912"/>
            <a:ext cx="71809" cy="7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00589" y="1925638"/>
            <a:ext cx="128230" cy="71127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0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bsmkmortMWSfigv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2" t="18686" r="8800" b="22362"/>
          <a:stretch/>
        </p:blipFill>
        <p:spPr bwMode="auto">
          <a:xfrm>
            <a:off x="4179312" y="1628800"/>
            <a:ext cx="4944745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000"/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MILLION WOMEN STUDY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1000"/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All cause mortality in ex-smokers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20" y="6309320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Pirie, </a:t>
            </a:r>
            <a:r>
              <a:rPr lang="en-GB" b="1" dirty="0" err="1" smtClean="0">
                <a:solidFill>
                  <a:srgbClr val="FF0000"/>
                </a:solidFill>
              </a:rPr>
              <a:t>Peto</a:t>
            </a:r>
            <a:r>
              <a:rPr lang="en-GB" b="1" dirty="0" smtClean="0">
                <a:solidFill>
                  <a:srgbClr val="FF0000"/>
                </a:solidFill>
              </a:rPr>
              <a:t>, et al, 2013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FF0000"/>
                </a:solidFill>
              </a:rPr>
              <a:t>What will definitely improve health: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733256"/>
          </a:xfrm>
        </p:spPr>
        <p:txBody>
          <a:bodyPr>
            <a:normAutofit fontScale="85000" lnSpcReduction="20000"/>
          </a:bodyPr>
          <a:lstStyle/>
          <a:p>
            <a:r>
              <a:rPr lang="en-GB" sz="3300" b="1" dirty="0">
                <a:solidFill>
                  <a:srgbClr val="FF0000"/>
                </a:solidFill>
              </a:rPr>
              <a:t>Don’t </a:t>
            </a:r>
            <a:r>
              <a:rPr lang="en-GB" sz="3300" b="1" dirty="0" smtClean="0">
                <a:solidFill>
                  <a:srgbClr val="FF0000"/>
                </a:solidFill>
              </a:rPr>
              <a:t>smoke; give up </a:t>
            </a:r>
            <a:r>
              <a:rPr lang="en-GB" sz="3300" b="1" dirty="0">
                <a:solidFill>
                  <a:srgbClr val="FF0000"/>
                </a:solidFill>
              </a:rPr>
              <a:t>if you do </a:t>
            </a:r>
            <a:endParaRPr lang="en-GB" sz="3300" b="1" dirty="0" smtClean="0">
              <a:solidFill>
                <a:srgbClr val="FF0000"/>
              </a:solidFill>
            </a:endParaRPr>
          </a:p>
          <a:p>
            <a:r>
              <a:rPr lang="en-GB" sz="3300" dirty="0" smtClean="0"/>
              <a:t>Keep your weight down </a:t>
            </a:r>
            <a:endParaRPr lang="en-GB" sz="3300" dirty="0"/>
          </a:p>
          <a:p>
            <a:r>
              <a:rPr lang="en-GB" sz="3300" dirty="0" smtClean="0"/>
              <a:t>Go for cancer screening (breast, cervix, bowel)</a:t>
            </a:r>
            <a:endParaRPr lang="en-GB" sz="3300" dirty="0"/>
          </a:p>
          <a:p>
            <a:r>
              <a:rPr lang="en-GB" sz="3300" dirty="0" smtClean="0"/>
              <a:t>Exercise</a:t>
            </a:r>
            <a:r>
              <a:rPr lang="en-GB" sz="3300" dirty="0"/>
              <a:t>, but possibly not </a:t>
            </a:r>
            <a:r>
              <a:rPr lang="en-GB" sz="3300" dirty="0" smtClean="0"/>
              <a:t>excessively</a:t>
            </a:r>
            <a:endParaRPr lang="en-GB" sz="3300" dirty="0"/>
          </a:p>
          <a:p>
            <a:r>
              <a:rPr lang="en-GB" sz="3300" dirty="0" smtClean="0"/>
              <a:t>Drink </a:t>
            </a:r>
            <a:r>
              <a:rPr lang="en-GB" sz="3300" dirty="0"/>
              <a:t>as little alcohol as possible </a:t>
            </a:r>
            <a:r>
              <a:rPr lang="en-GB" sz="3300" dirty="0" smtClean="0"/>
              <a:t>(until </a:t>
            </a:r>
            <a:r>
              <a:rPr lang="en-GB" sz="3300" dirty="0"/>
              <a:t>old </a:t>
            </a:r>
            <a:r>
              <a:rPr lang="en-GB" sz="3300" dirty="0" smtClean="0"/>
              <a:t>age)</a:t>
            </a:r>
            <a:endParaRPr lang="en-GB" sz="3300" dirty="0"/>
          </a:p>
          <a:p>
            <a:r>
              <a:rPr lang="en-GB" sz="3300" dirty="0"/>
              <a:t>Eat </a:t>
            </a:r>
            <a:r>
              <a:rPr lang="en-GB" sz="3300" dirty="0" smtClean="0"/>
              <a:t>fruit </a:t>
            </a:r>
            <a:r>
              <a:rPr lang="en-GB" sz="3300" dirty="0"/>
              <a:t>and vegetables</a:t>
            </a:r>
          </a:p>
          <a:p>
            <a:r>
              <a:rPr lang="en-GB" sz="3300" dirty="0" smtClean="0"/>
              <a:t>Take </a:t>
            </a:r>
            <a:r>
              <a:rPr lang="en-GB" sz="3300" dirty="0"/>
              <a:t>the pill, but stop before ~age 40 </a:t>
            </a:r>
            <a:r>
              <a:rPr lang="en-GB" sz="3300" dirty="0" smtClean="0"/>
              <a:t>years</a:t>
            </a:r>
          </a:p>
          <a:p>
            <a:r>
              <a:rPr lang="en-GB" sz="3300" dirty="0" smtClean="0"/>
              <a:t>Take </a:t>
            </a:r>
            <a:r>
              <a:rPr lang="en-GB" sz="3300" dirty="0"/>
              <a:t>menopausal hormones as little as </a:t>
            </a:r>
            <a:r>
              <a:rPr lang="en-GB" sz="3300" dirty="0" smtClean="0"/>
              <a:t>possible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 algn="ctr">
              <a:buNone/>
            </a:pPr>
            <a:r>
              <a:rPr lang="en-GB" sz="3300" b="1" dirty="0">
                <a:solidFill>
                  <a:srgbClr val="FF0000"/>
                </a:solidFill>
              </a:rPr>
              <a:t>MANY EFFECTS ARE </a:t>
            </a:r>
            <a:r>
              <a:rPr lang="en-GB" sz="3300" b="1" dirty="0" smtClean="0">
                <a:solidFill>
                  <a:srgbClr val="FF0000"/>
                </a:solidFill>
              </a:rPr>
              <a:t>REVERSIBLE                              so it </a:t>
            </a:r>
            <a:r>
              <a:rPr lang="en-GB" sz="3300" b="1" dirty="0">
                <a:solidFill>
                  <a:srgbClr val="FF0000"/>
                </a:solidFill>
              </a:rPr>
              <a:t>is rarely too late to </a:t>
            </a:r>
            <a:r>
              <a:rPr lang="en-GB" sz="3300" b="1" dirty="0" smtClean="0">
                <a:solidFill>
                  <a:srgbClr val="FF0000"/>
                </a:solidFill>
              </a:rPr>
              <a:t>benefit from a change</a:t>
            </a:r>
          </a:p>
          <a:p>
            <a:pPr marL="0" indent="0" algn="ctr">
              <a:buNone/>
            </a:pPr>
            <a:endParaRPr lang="en-GB" sz="13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3300" b="1" dirty="0" smtClean="0">
                <a:solidFill>
                  <a:srgbClr val="FF0000"/>
                </a:solidFill>
              </a:rPr>
              <a:t>Benefits from each can be small, </a:t>
            </a:r>
          </a:p>
          <a:p>
            <a:pPr marL="0" indent="0" algn="ctr">
              <a:buNone/>
            </a:pPr>
            <a:r>
              <a:rPr lang="en-GB" sz="3300" b="1" dirty="0" smtClean="0">
                <a:solidFill>
                  <a:srgbClr val="FF0000"/>
                </a:solidFill>
              </a:rPr>
              <a:t>BUT TOGETHER CAN BE LARGE</a:t>
            </a:r>
          </a:p>
        </p:txBody>
      </p:sp>
    </p:spTree>
    <p:extLst>
      <p:ext uri="{BB962C8B-B14F-4D97-AF65-F5344CB8AC3E}">
        <p14:creationId xmlns:p14="http://schemas.microsoft.com/office/powerpoint/2010/main" val="16390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CN08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283295"/>
            <a:ext cx="38519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 b="1" dirty="0">
                <a:solidFill>
                  <a:srgbClr val="FF6699"/>
                </a:solidFill>
                <a:latin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841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4760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019925" y="1557338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chemeClr val="tx2"/>
                </a:solidFill>
              </a:rPr>
              <a:t>Heart disease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488" y="2997200"/>
            <a:ext cx="18716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Hip fracture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092950" y="4221163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rgbClr val="C80E8A"/>
                </a:solidFill>
              </a:rPr>
              <a:t>Breast cancer</a:t>
            </a:r>
            <a:endParaRPr lang="en-US" b="1">
              <a:solidFill>
                <a:srgbClr val="C80E8A"/>
              </a:solidFill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5508625" y="5157788"/>
            <a:ext cx="3167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rgbClr val="7030A0"/>
                </a:solidFill>
              </a:rPr>
              <a:t>Venous thrombosis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60227" y="4797425"/>
            <a:ext cx="2879725" cy="1799927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latin typeface="Arial" charset="0"/>
                <a:cs typeface="Arial" charset="0"/>
              </a:rPr>
              <a:t>Age-specific incidence of important conditions in women </a:t>
            </a:r>
            <a:r>
              <a:rPr lang="en-GB" sz="2400" b="1" dirty="0" smtClean="0">
                <a:latin typeface="Arial" charset="0"/>
                <a:cs typeface="Arial" charset="0"/>
              </a:rPr>
              <a:t>(rate/1000/year)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latin typeface="Arial" charset="0"/>
                <a:cs typeface="Arial" charset="0"/>
              </a:rPr>
              <a:t>Age-specific incidence of important conditions in women </a:t>
            </a:r>
            <a:r>
              <a:rPr lang="en-GB" sz="2400" b="1" dirty="0" smtClean="0">
                <a:latin typeface="Arial" charset="0"/>
                <a:cs typeface="Arial" charset="0"/>
              </a:rPr>
              <a:t>(rate/1000/year)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8147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019925" y="1557338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chemeClr val="tx2"/>
                </a:solidFill>
              </a:rPr>
              <a:t>Heart disease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488" y="2997200"/>
            <a:ext cx="18716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Hip fracture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092950" y="4221163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rgbClr val="C80E8A"/>
                </a:solidFill>
              </a:rPr>
              <a:t>Breast cancer</a:t>
            </a:r>
            <a:endParaRPr lang="en-US" b="1">
              <a:solidFill>
                <a:srgbClr val="C80E8A"/>
              </a:solidFill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5508625" y="5157788"/>
            <a:ext cx="3167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rgbClr val="7030A0"/>
                </a:solidFill>
              </a:rPr>
              <a:t>Venous thrombosis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flipV="1">
            <a:off x="8100591" y="2708920"/>
            <a:ext cx="7180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46029" y="1957892"/>
            <a:ext cx="128230" cy="71127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139951" y="3501008"/>
            <a:ext cx="2304257" cy="278728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"/>
          <p:cNvSpPr txBox="1"/>
          <p:nvPr/>
        </p:nvSpPr>
        <p:spPr>
          <a:xfrm>
            <a:off x="4716016" y="2996952"/>
            <a:ext cx="1656207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HRT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Disease rates vary by age; and lifestyle factors and behaviours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vary by age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548680"/>
            <a:ext cx="8281988" cy="482453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PILL </a:t>
            </a:r>
          </a:p>
          <a:p>
            <a:pPr eaLnBrk="1" hangingPunct="1"/>
            <a:r>
              <a:rPr lang="en-GB" sz="3600" b="1" dirty="0" smtClean="0">
                <a:latin typeface="Arial" charset="0"/>
                <a:cs typeface="Arial" charset="0"/>
              </a:rPr>
              <a:t>First licensed in ~1960</a:t>
            </a:r>
          </a:p>
          <a:p>
            <a:pPr eaLnBrk="1" hangingPunct="1"/>
            <a:r>
              <a:rPr lang="en-GB" sz="3600" b="1" dirty="0" smtClean="0">
                <a:latin typeface="Arial" charset="0"/>
                <a:cs typeface="Arial" charset="0"/>
              </a:rPr>
              <a:t>600 million women have used it</a:t>
            </a:r>
          </a:p>
          <a:p>
            <a:pPr eaLnBrk="1" hangingPunct="1"/>
            <a:r>
              <a:rPr lang="en-GB" sz="3600" b="1" dirty="0" smtClean="0">
                <a:latin typeface="Arial" charset="0"/>
                <a:cs typeface="Arial" charset="0"/>
              </a:rPr>
              <a:t>120 million are currently using it</a:t>
            </a:r>
          </a:p>
          <a:p>
            <a:pPr marL="0" indent="0" eaLnBrk="1" hangingPunct="1">
              <a:buNone/>
            </a:pPr>
            <a:endParaRPr lang="en-GB" sz="36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GB" sz="3600" b="1" dirty="0" smtClean="0">
                <a:latin typeface="Arial" charset="0"/>
                <a:cs typeface="Arial" charset="0"/>
              </a:rPr>
              <a:t>In western countries today:</a:t>
            </a:r>
          </a:p>
          <a:p>
            <a:pPr>
              <a:buNone/>
            </a:pPr>
            <a:r>
              <a:rPr lang="en-GB" sz="2400" dirty="0" smtClean="0">
                <a:latin typeface="Arial" charset="0"/>
                <a:cs typeface="Arial" charset="0"/>
              </a:rPr>
              <a:t>    - women in </a:t>
            </a:r>
            <a:r>
              <a:rPr lang="en-GB" sz="2400" dirty="0">
                <a:latin typeface="Arial" charset="0"/>
                <a:cs typeface="Arial" charset="0"/>
              </a:rPr>
              <a:t>their </a:t>
            </a:r>
            <a:r>
              <a:rPr lang="en-GB" sz="2400" dirty="0" smtClean="0">
                <a:latin typeface="Arial" charset="0"/>
                <a:cs typeface="Arial" charset="0"/>
              </a:rPr>
              <a:t>60s, </a:t>
            </a:r>
            <a:r>
              <a:rPr lang="en-GB" sz="2400" dirty="0">
                <a:latin typeface="Arial" charset="0"/>
                <a:cs typeface="Arial" charset="0"/>
              </a:rPr>
              <a:t>80</a:t>
            </a:r>
            <a:r>
              <a:rPr lang="en-GB" sz="2400" dirty="0" smtClean="0">
                <a:latin typeface="Arial" charset="0"/>
                <a:cs typeface="Arial" charset="0"/>
              </a:rPr>
              <a:t>% ever-users (for 7 years) </a:t>
            </a: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GB" sz="2400" dirty="0" smtClean="0">
                <a:latin typeface="Arial" charset="0"/>
                <a:cs typeface="Arial" charset="0"/>
              </a:rPr>
              <a:t>    - women in their 90s, 30% ever-users (for 5 years)</a:t>
            </a:r>
          </a:p>
        </p:txBody>
      </p:sp>
    </p:spTree>
    <p:extLst>
      <p:ext uri="{BB962C8B-B14F-4D97-AF65-F5344CB8AC3E}">
        <p14:creationId xmlns:p14="http://schemas.microsoft.com/office/powerpoint/2010/main" val="35679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507412" cy="7064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4000" b="1" dirty="0" smtClean="0">
                <a:latin typeface="Arial" charset="0"/>
                <a:cs typeface="Arial" charset="0"/>
              </a:rPr>
              <a:t>THE PILL</a:t>
            </a:r>
            <a:r>
              <a:rPr lang="en-GB" sz="40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/>
            </a:r>
            <a:br>
              <a:rPr lang="en-GB" sz="40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en-GB" sz="36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1960 and 1970s – adverse vascular effects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3926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GB" dirty="0" smtClean="0">
                <a:latin typeface="Arial" charset="0"/>
                <a:cs typeface="Arial" charset="0"/>
              </a:rPr>
              <a:t>1961 – first report of venous thrombosis (VTE)  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Arial" charset="0"/>
                <a:cs typeface="Arial" charset="0"/>
              </a:rPr>
              <a:t>1962 – 26 cases of VTE reported to FDA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Arial" charset="0"/>
                <a:cs typeface="Arial" charset="0"/>
              </a:rPr>
              <a:t>1962 – first report of stroke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Arial" charset="0"/>
                <a:cs typeface="Arial" charset="0"/>
              </a:rPr>
              <a:t>1964 – first report of coronary heart disease</a:t>
            </a:r>
          </a:p>
          <a:p>
            <a:pPr eaLnBrk="1" hangingPunct="1"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GB" dirty="0" smtClean="0">
                <a:latin typeface="Arial" charset="0"/>
                <a:cs typeface="Arial" charset="0"/>
              </a:rPr>
              <a:t>2-4 fold increase in venous thromboembolism, stroke and heart disease</a:t>
            </a:r>
          </a:p>
          <a:p>
            <a:pPr eaLnBrk="1" hangingPunct="1"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GB" sz="39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All vascular effects are reversible</a:t>
            </a:r>
          </a:p>
        </p:txBody>
      </p:sp>
    </p:spTree>
    <p:extLst>
      <p:ext uri="{BB962C8B-B14F-4D97-AF65-F5344CB8AC3E}">
        <p14:creationId xmlns:p14="http://schemas.microsoft.com/office/powerpoint/2010/main" val="16472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933</Words>
  <Application>Microsoft Office PowerPoint</Application>
  <PresentationFormat>On-screen Show (4:3)</PresentationFormat>
  <Paragraphs>169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 What women can do to stay healthy </vt:lpstr>
      <vt:lpstr>PowerPoint Presentation</vt:lpstr>
      <vt:lpstr>Age-specific incidence of important conditions in women (rate/1000/year)</vt:lpstr>
      <vt:lpstr>Age-specific incidence of important conditions in women (rate/1000/year)</vt:lpstr>
      <vt:lpstr>Age-specific incidence of important conditions in women (rate/1000/year)</vt:lpstr>
      <vt:lpstr>Age-specific incidence of important conditions in women (rate/1000/year)</vt:lpstr>
      <vt:lpstr> Disease rates vary by age; and lifestyle factors and behaviours vary by age</vt:lpstr>
      <vt:lpstr>PowerPoint Presentation</vt:lpstr>
      <vt:lpstr>THE PILL 1960 and 1970s – adverse vascular effects</vt:lpstr>
      <vt:lpstr>1980s and 1990s – emphasis on cancer</vt:lpstr>
      <vt:lpstr>PowerPoint Presentation</vt:lpstr>
      <vt:lpstr>PowerPoint Presentation</vt:lpstr>
      <vt:lpstr>THE PILL</vt:lpstr>
      <vt:lpstr>What about hormone therapies for the menopause (HRT)?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OBESITY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ACTIVITY</vt:lpstr>
      <vt:lpstr>PowerPoint Presentation</vt:lpstr>
      <vt:lpstr>PowerPoint Presentation</vt:lpstr>
      <vt:lpstr>ALCOHOL and DIET </vt:lpstr>
      <vt:lpstr>PowerPoint Presentation</vt:lpstr>
      <vt:lpstr>PowerPoint Presentation</vt:lpstr>
      <vt:lpstr>PowerPoint Presentation</vt:lpstr>
      <vt:lpstr>PowerPoint Presentation</vt:lpstr>
      <vt:lpstr>SMOKING</vt:lpstr>
      <vt:lpstr>PowerPoint Presentation</vt:lpstr>
      <vt:lpstr>PowerPoint Presentation</vt:lpstr>
      <vt:lpstr>PowerPoint Presentation</vt:lpstr>
      <vt:lpstr>What will definitely improve health: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Athena Swan Lecture Imperial College:  What women can do to stay healthy</dc:title>
  <dc:creator>Valerie Beral</dc:creator>
  <cp:lastModifiedBy>Alex</cp:lastModifiedBy>
  <cp:revision>100</cp:revision>
  <cp:lastPrinted>2014-05-28T13:22:20Z</cp:lastPrinted>
  <dcterms:created xsi:type="dcterms:W3CDTF">2013-08-04T20:27:59Z</dcterms:created>
  <dcterms:modified xsi:type="dcterms:W3CDTF">2014-05-28T15:22:39Z</dcterms:modified>
</cp:coreProperties>
</file>