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6" r:id="rId3"/>
    <p:sldId id="262" r:id="rId4"/>
    <p:sldId id="261" r:id="rId5"/>
    <p:sldId id="281" r:id="rId6"/>
    <p:sldId id="260" r:id="rId7"/>
    <p:sldId id="258" r:id="rId8"/>
    <p:sldId id="282" r:id="rId9"/>
    <p:sldId id="283" r:id="rId10"/>
    <p:sldId id="257" r:id="rId11"/>
    <p:sldId id="259" r:id="rId12"/>
    <p:sldId id="286" r:id="rId13"/>
    <p:sldId id="285" r:id="rId14"/>
    <p:sldId id="274" r:id="rId15"/>
    <p:sldId id="279" r:id="rId16"/>
    <p:sldId id="284" r:id="rId17"/>
    <p:sldId id="287" r:id="rId18"/>
    <p:sldId id="277" r:id="rId19"/>
    <p:sldId id="289" r:id="rId20"/>
    <p:sldId id="269" r:id="rId21"/>
    <p:sldId id="268" r:id="rId22"/>
    <p:sldId id="266" r:id="rId23"/>
    <p:sldId id="280" r:id="rId24"/>
    <p:sldId id="272" r:id="rId25"/>
    <p:sldId id="270" r:id="rId26"/>
    <p:sldId id="271" r:id="rId27"/>
    <p:sldId id="273" r:id="rId28"/>
    <p:sldId id="288" r:id="rId29"/>
    <p:sldId id="291" r:id="rId30"/>
    <p:sldId id="292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3048" y="-10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AEF13-AE1C-4EE0-9D2C-43940BFB468F}" type="datetimeFigureOut">
              <a:rPr lang="en-GB" smtClean="0"/>
              <a:t>13/03/2013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864F8-9E4D-45CB-95D8-3BD82F90D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274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864F8-9E4D-45CB-95D8-3BD82F90D7F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953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932F31-C2C1-2743-A6A9-47EF7E119703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13/03/2013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1"/>
            <a:ext cx="7772400" cy="2076450"/>
          </a:xfrm>
        </p:spPr>
        <p:txBody>
          <a:bodyPr>
            <a:normAutofit/>
          </a:bodyPr>
          <a:lstStyle/>
          <a:p>
            <a:r>
              <a:rPr lang="en-GB" b="1" dirty="0">
                <a:latin typeface="+mn-lt"/>
                <a:cs typeface="Times New Roman" pitchFamily="18" charset="0"/>
              </a:rPr>
              <a:t>God's Good Order and the Artist's </a:t>
            </a:r>
            <a:r>
              <a:rPr lang="en-GB" b="1" dirty="0" smtClean="0">
                <a:latin typeface="+mn-lt"/>
                <a:cs typeface="Times New Roman" pitchFamily="18" charset="0"/>
              </a:rPr>
              <a:t>Patterns</a:t>
            </a:r>
            <a:endParaRPr lang="en-GB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7924800" cy="1752600"/>
          </a:xfrm>
        </p:spPr>
        <p:txBody>
          <a:bodyPr/>
          <a:lstStyle/>
          <a:p>
            <a:r>
              <a:rPr lang="en-GB" dirty="0" smtClean="0"/>
              <a:t>Professor Ben Quash, King’s College London</a:t>
            </a:r>
          </a:p>
          <a:p>
            <a:r>
              <a:rPr lang="en-GB" dirty="0" smtClean="0"/>
              <a:t>Gresham College, 14</a:t>
            </a:r>
            <a:r>
              <a:rPr lang="en-GB" baseline="30000" dirty="0" smtClean="0"/>
              <a:t>th</a:t>
            </a:r>
            <a:r>
              <a:rPr lang="en-GB" dirty="0" smtClean="0"/>
              <a:t> March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9425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454"/>
            <a:ext cx="9217963" cy="589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9920" y="6151419"/>
            <a:ext cx="6478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Last Judgement</a:t>
            </a:r>
            <a:r>
              <a:rPr lang="en-GB" sz="1400" dirty="0" smtClean="0"/>
              <a:t>, Cathedral of Santa Maria </a:t>
            </a:r>
            <a:r>
              <a:rPr lang="en-GB" sz="1400" dirty="0" err="1" smtClean="0"/>
              <a:t>Assunta</a:t>
            </a:r>
            <a:r>
              <a:rPr lang="en-GB" sz="1400" dirty="0" smtClean="0"/>
              <a:t>, </a:t>
            </a:r>
            <a:r>
              <a:rPr lang="en-GB" sz="1400" dirty="0" err="1" smtClean="0"/>
              <a:t>Torcello</a:t>
            </a:r>
            <a:r>
              <a:rPr lang="en-GB" sz="1400" dirty="0" smtClean="0"/>
              <a:t> Island, Venice. 11</a:t>
            </a:r>
            <a:r>
              <a:rPr lang="en-GB" sz="1400" baseline="30000" dirty="0" smtClean="0"/>
              <a:t>th</a:t>
            </a:r>
            <a:r>
              <a:rPr lang="en-GB" sz="1400" dirty="0" smtClean="0"/>
              <a:t>/12</a:t>
            </a:r>
            <a:r>
              <a:rPr lang="en-GB" sz="1400" baseline="30000" dirty="0" smtClean="0"/>
              <a:t>th</a:t>
            </a:r>
            <a:r>
              <a:rPr lang="en-GB" sz="1400" dirty="0" smtClean="0"/>
              <a:t> C.</a:t>
            </a:r>
          </a:p>
        </p:txBody>
      </p:sp>
    </p:spTree>
    <p:extLst>
      <p:ext uri="{BB962C8B-B14F-4D97-AF65-F5344CB8AC3E}">
        <p14:creationId xmlns:p14="http://schemas.microsoft.com/office/powerpoint/2010/main" val="1738416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6151419"/>
            <a:ext cx="754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Last Judgement</a:t>
            </a:r>
            <a:r>
              <a:rPr lang="en-GB" sz="1400" dirty="0"/>
              <a:t> </a:t>
            </a:r>
            <a:r>
              <a:rPr lang="en-GB" sz="1400" dirty="0" smtClean="0"/>
              <a:t>, </a:t>
            </a:r>
            <a:r>
              <a:rPr lang="en-GB" sz="1400" dirty="0"/>
              <a:t>Deësis </a:t>
            </a:r>
            <a:r>
              <a:rPr lang="en-GB" sz="1400" dirty="0" smtClean="0"/>
              <a:t>detail, Cathedral of Santa Maria </a:t>
            </a:r>
            <a:r>
              <a:rPr lang="en-GB" sz="1400" dirty="0" err="1" smtClean="0"/>
              <a:t>Assunta</a:t>
            </a:r>
            <a:r>
              <a:rPr lang="en-GB" sz="1400" dirty="0" smtClean="0"/>
              <a:t>, </a:t>
            </a:r>
            <a:r>
              <a:rPr lang="en-GB" sz="1400" dirty="0" err="1" smtClean="0"/>
              <a:t>Torcello</a:t>
            </a:r>
            <a:r>
              <a:rPr lang="en-GB" sz="1400" dirty="0" smtClean="0"/>
              <a:t> Island, Venice. 11</a:t>
            </a:r>
            <a:r>
              <a:rPr lang="en-GB" sz="1400" baseline="30000" dirty="0" smtClean="0"/>
              <a:t>th</a:t>
            </a:r>
            <a:r>
              <a:rPr lang="en-GB" sz="1400" dirty="0" smtClean="0"/>
              <a:t>/12</a:t>
            </a:r>
            <a:r>
              <a:rPr lang="en-GB" sz="1400" baseline="30000" dirty="0" smtClean="0"/>
              <a:t>th</a:t>
            </a:r>
            <a:r>
              <a:rPr lang="en-GB" sz="1400" dirty="0" smtClean="0"/>
              <a:t> C.</a:t>
            </a:r>
          </a:p>
        </p:txBody>
      </p:sp>
    </p:spTree>
    <p:extLst>
      <p:ext uri="{BB962C8B-B14F-4D97-AF65-F5344CB8AC3E}">
        <p14:creationId xmlns:p14="http://schemas.microsoft.com/office/powerpoint/2010/main" val="305986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4lastju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331" r="-54331"/>
          <a:stretch>
            <a:fillRect/>
          </a:stretch>
        </p:blipFill>
        <p:spPr>
          <a:xfrm>
            <a:off x="1792288" y="152400"/>
            <a:ext cx="5486400" cy="5867399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828800" y="6096000"/>
            <a:ext cx="5486400" cy="576262"/>
          </a:xfrm>
        </p:spPr>
        <p:txBody>
          <a:bodyPr/>
          <a:lstStyle/>
          <a:p>
            <a:r>
              <a:rPr lang="en-US" dirty="0" smtClean="0"/>
              <a:t>Tintoretto, </a:t>
            </a:r>
            <a:r>
              <a:rPr lang="en-US" i="1" dirty="0" smtClean="0"/>
              <a:t>Last </a:t>
            </a:r>
            <a:r>
              <a:rPr lang="en-US" i="1" dirty="0" err="1" smtClean="0"/>
              <a:t>Judgement</a:t>
            </a:r>
            <a:r>
              <a:rPr lang="en-US" dirty="0" smtClean="0"/>
              <a:t> 1560-62 (Madonna </a:t>
            </a:r>
            <a:r>
              <a:rPr lang="en-US" dirty="0" err="1" smtClean="0"/>
              <a:t>dell’Orto</a:t>
            </a:r>
            <a:r>
              <a:rPr lang="en-US" dirty="0" smtClean="0"/>
              <a:t>, Venice)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77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582708"/>
            <a:ext cx="7772400" cy="721784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Cambria"/>
                <a:cs typeface="Cambria"/>
              </a:rPr>
              <a:t>Fra </a:t>
            </a:r>
            <a:r>
              <a:rPr lang="en-US" sz="2000" dirty="0" err="1" smtClean="0">
                <a:latin typeface="Cambria"/>
                <a:cs typeface="Cambria"/>
              </a:rPr>
              <a:t>Filippo</a:t>
            </a:r>
            <a:r>
              <a:rPr lang="en-US" sz="2000" dirty="0" smtClean="0">
                <a:latin typeface="Cambria"/>
                <a:cs typeface="Cambria"/>
              </a:rPr>
              <a:t> Lippi, </a:t>
            </a:r>
            <a:r>
              <a:rPr lang="en-US" sz="2000" i="1" dirty="0" smtClean="0">
                <a:latin typeface="Cambria"/>
                <a:cs typeface="Cambria"/>
              </a:rPr>
              <a:t>The Annunciation</a:t>
            </a:r>
            <a:r>
              <a:rPr lang="en-US" sz="2000" dirty="0" smtClean="0">
                <a:latin typeface="Cambria"/>
                <a:cs typeface="Cambria"/>
              </a:rPr>
              <a:t> (1449)</a:t>
            </a:r>
            <a:br>
              <a:rPr lang="en-US" sz="2000" dirty="0" smtClean="0">
                <a:latin typeface="Cambria"/>
                <a:cs typeface="Cambria"/>
              </a:rPr>
            </a:br>
            <a:r>
              <a:rPr lang="en-US" sz="2000" dirty="0" smtClean="0">
                <a:latin typeface="Cambria"/>
                <a:cs typeface="Cambria"/>
              </a:rPr>
              <a:t>National Gallery, London</a:t>
            </a:r>
            <a:endParaRPr lang="en-US" sz="2000" dirty="0">
              <a:latin typeface="Cambria"/>
              <a:cs typeface="Cambria"/>
            </a:endParaRPr>
          </a:p>
        </p:txBody>
      </p:sp>
      <p:pic>
        <p:nvPicPr>
          <p:cNvPr id="5" name="Picture 4" descr="800px-Fra_Filippo_Lippi_-_Annunciation_-_WGA132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3" y="1253913"/>
            <a:ext cx="9171927" cy="407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30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43800" y="5195109"/>
            <a:ext cx="1600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Michelangelo, </a:t>
            </a:r>
          </a:p>
          <a:p>
            <a:r>
              <a:rPr lang="en-GB" sz="1400" i="1" dirty="0" smtClean="0"/>
              <a:t>The Entombment</a:t>
            </a:r>
            <a:r>
              <a:rPr lang="en-GB" sz="1400" dirty="0" smtClean="0"/>
              <a:t>. 1500-01.  </a:t>
            </a:r>
          </a:p>
          <a:p>
            <a:r>
              <a:rPr lang="en-GB" sz="1400" dirty="0" smtClean="0"/>
              <a:t>Image courtesy of the National Gallery Picture Library.</a:t>
            </a:r>
            <a:endParaRPr lang="en-GB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21771"/>
            <a:ext cx="6309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7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5802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6324600"/>
            <a:ext cx="784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Giovanni Bellini, </a:t>
            </a:r>
            <a:r>
              <a:rPr lang="en-GB" sz="1400" dirty="0" smtClean="0"/>
              <a:t> </a:t>
            </a:r>
            <a:r>
              <a:rPr lang="en-GB" sz="1400" i="1" dirty="0" smtClean="0"/>
              <a:t>Agony in the Garden</a:t>
            </a:r>
            <a:r>
              <a:rPr lang="en-GB" sz="1400" dirty="0" smtClean="0"/>
              <a:t>, c.1465.  Image courtesy of the National Gallery Picture Library.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1904551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87093_ea28d0b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01" y="873001"/>
            <a:ext cx="8519999" cy="51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51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marxtoys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995" b="-19995"/>
          <a:stretch>
            <a:fillRect/>
          </a:stretch>
        </p:blipFill>
        <p:spPr>
          <a:xfrm>
            <a:off x="1792288" y="381000"/>
            <a:ext cx="5486400" cy="6019799"/>
          </a:xfrm>
        </p:spPr>
      </p:pic>
    </p:spTree>
    <p:extLst>
      <p:ext uri="{BB962C8B-B14F-4D97-AF65-F5344CB8AC3E}">
        <p14:creationId xmlns:p14="http://schemas.microsoft.com/office/powerpoint/2010/main" val="399995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404" y="-1"/>
            <a:ext cx="537518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59594" y="5105400"/>
            <a:ext cx="1884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William Morris, </a:t>
            </a:r>
          </a:p>
          <a:p>
            <a:r>
              <a:rPr lang="en-GB" sz="1400" i="1" dirty="0" smtClean="0"/>
              <a:t>'Fruit</a:t>
            </a:r>
            <a:r>
              <a:rPr lang="en-GB" sz="1400" i="1" dirty="0"/>
              <a:t>' (or 'Pomegranate') wallpaper, </a:t>
            </a:r>
            <a:r>
              <a:rPr lang="en-GB" sz="1400" i="1" dirty="0" smtClean="0"/>
              <a:t>1866</a:t>
            </a:r>
            <a:r>
              <a:rPr lang="en-GB" sz="1400" i="1" dirty="0"/>
              <a:t>. </a:t>
            </a:r>
            <a:r>
              <a:rPr lang="en-GB" sz="1400" i="1" dirty="0" smtClean="0"/>
              <a:t>Victoria &amp; Albert Museum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316496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The-Versatile-Gent-Francis-Bacon-Exhibition-Art-Gallery-NSW-1954-figure-meat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92" r="-20292"/>
          <a:stretch>
            <a:fillRect/>
          </a:stretch>
        </p:blipFill>
        <p:spPr>
          <a:xfrm>
            <a:off x="914400" y="381000"/>
            <a:ext cx="7315200" cy="5562599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828800" y="6096000"/>
            <a:ext cx="5486400" cy="576262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Francis Bacon, </a:t>
            </a:r>
            <a:r>
              <a:rPr lang="en-US" i="1" dirty="0" smtClean="0">
                <a:solidFill>
                  <a:srgbClr val="000000"/>
                </a:solidFill>
              </a:rPr>
              <a:t>Figure </a:t>
            </a:r>
            <a:r>
              <a:rPr lang="en-US" i="1" dirty="0">
                <a:solidFill>
                  <a:srgbClr val="000000"/>
                </a:solidFill>
              </a:rPr>
              <a:t>with meat </a:t>
            </a:r>
            <a:r>
              <a:rPr lang="en-US" dirty="0">
                <a:solidFill>
                  <a:srgbClr val="000000"/>
                </a:solidFill>
              </a:rPr>
              <a:t>1954. Oil on canvas, 129.9 × 121.9 cm, The Art Institute of Chicago, </a:t>
            </a:r>
            <a:r>
              <a:rPr lang="en-US" dirty="0" err="1">
                <a:solidFill>
                  <a:srgbClr val="000000"/>
                </a:solidFill>
              </a:rPr>
              <a:t>Harriott</a:t>
            </a:r>
            <a:r>
              <a:rPr lang="en-US" dirty="0">
                <a:solidFill>
                  <a:srgbClr val="000000"/>
                </a:solidFill>
              </a:rPr>
              <a:t> A Fox Fund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05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18143"/>
            <a:ext cx="9144000" cy="609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1643" y="6324599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Smardale</a:t>
            </a:r>
            <a:r>
              <a:rPr lang="en-GB" sz="1400" dirty="0" smtClean="0"/>
              <a:t> Viaduct, Carlisle to Settle Railway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42649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07" y="2209800"/>
            <a:ext cx="9178607" cy="1473983"/>
          </a:xfrm>
        </p:spPr>
      </p:pic>
      <p:sp>
        <p:nvSpPr>
          <p:cNvPr id="5" name="TextBox 4"/>
          <p:cNvSpPr txBox="1"/>
          <p:nvPr/>
        </p:nvSpPr>
        <p:spPr>
          <a:xfrm>
            <a:off x="2057400" y="6096000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Jackson Pollock, </a:t>
            </a:r>
            <a:r>
              <a:rPr lang="en-GB" sz="1400" i="1" dirty="0" smtClean="0"/>
              <a:t>Summertime, Number 9A</a:t>
            </a:r>
            <a:r>
              <a:rPr lang="en-GB" sz="1400" dirty="0" smtClean="0"/>
              <a:t>, 1948.  Tate Modern, London.</a:t>
            </a:r>
          </a:p>
        </p:txBody>
      </p:sp>
    </p:spTree>
    <p:extLst>
      <p:ext uri="{BB962C8B-B14F-4D97-AF65-F5344CB8AC3E}">
        <p14:creationId xmlns:p14="http://schemas.microsoft.com/office/powerpoint/2010/main" val="703393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477000" cy="682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48600" y="5056909"/>
            <a:ext cx="1295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Piet Mondrian, </a:t>
            </a:r>
            <a:r>
              <a:rPr lang="en-GB" sz="1400" i="1" dirty="0"/>
              <a:t>Composition with Yellow, Blue, and Red</a:t>
            </a:r>
            <a:r>
              <a:rPr lang="en-GB" sz="1400" dirty="0"/>
              <a:t>, 1937–42.  </a:t>
            </a:r>
            <a:endParaRPr lang="en-GB" sz="1400" dirty="0" smtClean="0"/>
          </a:p>
          <a:p>
            <a:r>
              <a:rPr lang="en-GB" sz="1400" dirty="0" smtClean="0"/>
              <a:t>Tate</a:t>
            </a:r>
            <a:r>
              <a:rPr lang="en-GB" sz="1400" dirty="0"/>
              <a:t>, London.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191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686800" cy="6533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6533789"/>
            <a:ext cx="670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Piet Mondrian, </a:t>
            </a:r>
            <a:r>
              <a:rPr lang="en-GB" sz="1400" i="1" dirty="0"/>
              <a:t>Irrigation Ditch, Bridge and Goat</a:t>
            </a:r>
            <a:r>
              <a:rPr lang="en-GB" sz="1400" dirty="0"/>
              <a:t>, 1894-5, </a:t>
            </a:r>
            <a:r>
              <a:rPr lang="en-GB" sz="1400" dirty="0" err="1"/>
              <a:t>Gemeentemuseum</a:t>
            </a:r>
            <a:r>
              <a:rPr lang="en-GB" sz="1400" dirty="0"/>
              <a:t>, the Hague</a:t>
            </a:r>
            <a:r>
              <a:rPr lang="en-GB" sz="1400" dirty="0" smtClean="0"/>
              <a:t>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44844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6172200"/>
            <a:ext cx="5486400" cy="685800"/>
          </a:xfrm>
        </p:spPr>
        <p:txBody>
          <a:bodyPr/>
          <a:lstStyle/>
          <a:p>
            <a:r>
              <a:rPr lang="en-US" i="1" dirty="0"/>
              <a:t>Constellation According to the Laws of Chance</a:t>
            </a:r>
            <a:r>
              <a:rPr lang="en-US" dirty="0"/>
              <a:t>, </a:t>
            </a:r>
            <a:r>
              <a:rPr lang="en-US" dirty="0" err="1"/>
              <a:t>aluminium</a:t>
            </a:r>
            <a:r>
              <a:rPr lang="en-US" dirty="0"/>
              <a:t> sculpture by Jean Arp (Hans Arp), c. 1930, Tate Modern</a:t>
            </a:r>
          </a:p>
        </p:txBody>
      </p:sp>
      <p:pic>
        <p:nvPicPr>
          <p:cNvPr id="2" name="Picture 1" descr="'Constellation_According_to_the_Laws_of_Chance'_by_Jean_Arp_(Hans_Arp),_Tate_Mod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288879" cy="590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25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78" y="1600200"/>
            <a:ext cx="922637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1" y="6248400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Pebbles at Kettle’s Yard, Cambridge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27307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573"/>
            <a:ext cx="91440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1" y="6248400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Pebbles at Kettle’s Yard, Cambridge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50983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4"/>
            <a:ext cx="91440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1" y="6248400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Pebbles at Kettle’s Yard, Cambridge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12905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314" y="-21394"/>
            <a:ext cx="5024437" cy="686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86600" y="5943600"/>
            <a:ext cx="195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David Jones, </a:t>
            </a:r>
          </a:p>
          <a:p>
            <a:r>
              <a:rPr lang="en-GB" sz="1400" i="1" dirty="0" err="1" smtClean="0"/>
              <a:t>Vexilla</a:t>
            </a:r>
            <a:r>
              <a:rPr lang="en-GB" sz="1400" i="1" dirty="0" smtClean="0"/>
              <a:t> Regis</a:t>
            </a:r>
            <a:r>
              <a:rPr lang="en-GB" sz="1400" dirty="0" smtClean="0"/>
              <a:t>, 1948.  Kettle’s Yard, Cambridge.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48390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3755135810_389271ea59_z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7" r="-6767"/>
          <a:stretch>
            <a:fillRect/>
          </a:stretch>
        </p:blipFill>
        <p:spPr>
          <a:xfrm>
            <a:off x="381000" y="457200"/>
            <a:ext cx="8382000" cy="541020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828800" y="5943600"/>
            <a:ext cx="5486400" cy="652462"/>
          </a:xfrm>
        </p:spPr>
        <p:txBody>
          <a:bodyPr/>
          <a:lstStyle/>
          <a:p>
            <a:r>
              <a:rPr lang="en-US" i="1" dirty="0"/>
              <a:t>Flora in Calix Light</a:t>
            </a:r>
            <a:r>
              <a:rPr lang="en-US" dirty="0"/>
              <a:t>, David Jones,1950, </a:t>
            </a:r>
            <a:r>
              <a:rPr lang="en-US" dirty="0" err="1"/>
              <a:t>Watercolour</a:t>
            </a:r>
            <a:r>
              <a:rPr lang="en-US" dirty="0"/>
              <a:t> and graphite on paper: Kettle's Yard House Gallery, Cambridge</a:t>
            </a:r>
          </a:p>
        </p:txBody>
      </p:sp>
    </p:spTree>
    <p:extLst>
      <p:ext uri="{BB962C8B-B14F-4D97-AF65-F5344CB8AC3E}">
        <p14:creationId xmlns:p14="http://schemas.microsoft.com/office/powerpoint/2010/main" val="291542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5693304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Garamond"/>
                <a:cs typeface="Garamond"/>
              </a:rPr>
              <a:t>Tracey </a:t>
            </a:r>
            <a:r>
              <a:rPr lang="en-US" sz="2400" dirty="0" err="1" smtClean="0">
                <a:latin typeface="Garamond"/>
                <a:cs typeface="Garamond"/>
              </a:rPr>
              <a:t>Emin</a:t>
            </a:r>
            <a:r>
              <a:rPr lang="en-US" sz="2400" dirty="0" smtClean="0">
                <a:latin typeface="Garamond"/>
                <a:cs typeface="Garamond"/>
              </a:rPr>
              <a:t> (1963-), </a:t>
            </a:r>
            <a:r>
              <a:rPr lang="en-US" sz="2400" i="1" dirty="0" smtClean="0">
                <a:latin typeface="Garamond"/>
                <a:cs typeface="Garamond"/>
              </a:rPr>
              <a:t>For You</a:t>
            </a:r>
            <a:r>
              <a:rPr lang="en-US" sz="2400" dirty="0" smtClean="0">
                <a:latin typeface="Garamond"/>
                <a:cs typeface="Garamond"/>
              </a:rPr>
              <a:t> 2008 (Liverpool Cathedral, UK)</a:t>
            </a:r>
            <a:endParaRPr lang="en-US" sz="2400" dirty="0">
              <a:latin typeface="Garamond"/>
              <a:cs typeface="Garamon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3948" r="-83948"/>
          <a:stretch>
            <a:fillRect/>
          </a:stretch>
        </p:blipFill>
        <p:spPr>
          <a:xfrm>
            <a:off x="491067" y="186267"/>
            <a:ext cx="8229600" cy="5825066"/>
          </a:xfrm>
        </p:spPr>
      </p:pic>
    </p:spTree>
    <p:extLst>
      <p:ext uri="{BB962C8B-B14F-4D97-AF65-F5344CB8AC3E}">
        <p14:creationId xmlns:p14="http://schemas.microsoft.com/office/powerpoint/2010/main" val="398198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13855"/>
            <a:ext cx="5029200" cy="690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86600" y="5411450"/>
            <a:ext cx="205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God the Creator</a:t>
            </a:r>
            <a:r>
              <a:rPr lang="en-GB" sz="1400" dirty="0"/>
              <a:t>, </a:t>
            </a:r>
          </a:p>
          <a:p>
            <a:r>
              <a:rPr lang="en-GB" sz="1400" dirty="0"/>
              <a:t>Bible </a:t>
            </a:r>
            <a:r>
              <a:rPr lang="en-GB" sz="1400" dirty="0" err="1"/>
              <a:t>historiale</a:t>
            </a:r>
            <a:r>
              <a:rPr lang="en-GB" sz="1400" dirty="0"/>
              <a:t>, </a:t>
            </a:r>
            <a:endParaRPr lang="en-GB" sz="1400" dirty="0" smtClean="0"/>
          </a:p>
          <a:p>
            <a:r>
              <a:rPr lang="en-GB" sz="1400" dirty="0" smtClean="0"/>
              <a:t>Royal </a:t>
            </a:r>
            <a:r>
              <a:rPr lang="en-GB" sz="1400" dirty="0"/>
              <a:t>19 D. iii, vol. 1, f. 3.  French, 1411.</a:t>
            </a:r>
          </a:p>
          <a:p>
            <a:r>
              <a:rPr lang="en-GB" sz="1400" dirty="0"/>
              <a:t>British Library,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6411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the-joy-of-life-1906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3" r="-2543"/>
          <a:stretch>
            <a:fillRect/>
          </a:stretch>
        </p:blipFill>
        <p:spPr>
          <a:xfrm>
            <a:off x="609600" y="304800"/>
            <a:ext cx="8001000" cy="5486399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828800" y="5943600"/>
            <a:ext cx="5486400" cy="533400"/>
          </a:xfrm>
        </p:spPr>
        <p:txBody>
          <a:bodyPr/>
          <a:lstStyle/>
          <a:p>
            <a:r>
              <a:rPr lang="en-US" dirty="0" smtClean="0"/>
              <a:t>Henri Matisse, </a:t>
            </a:r>
            <a:r>
              <a:rPr lang="en-US" i="1" dirty="0" smtClean="0"/>
              <a:t>The Joy of Life</a:t>
            </a:r>
            <a:r>
              <a:rPr lang="en-US" dirty="0" smtClean="0"/>
              <a:t> 1905-6 oil on canvas 175 </a:t>
            </a:r>
            <a:r>
              <a:rPr lang="en-US" dirty="0"/>
              <a:t>x 241 </a:t>
            </a:r>
            <a:r>
              <a:rPr lang="en-US" dirty="0" smtClean="0"/>
              <a:t>cm (Barnes Foundation, Pennsylvania).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12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-47406"/>
            <a:ext cx="5029200" cy="69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61200" y="5903893"/>
            <a:ext cx="208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William Blake, </a:t>
            </a:r>
          </a:p>
          <a:p>
            <a:r>
              <a:rPr lang="en-GB" sz="1400" i="1" dirty="0" smtClean="0"/>
              <a:t>The Ancient of Days</a:t>
            </a:r>
            <a:r>
              <a:rPr lang="en-GB" sz="1400" dirty="0" smtClean="0"/>
              <a:t>. Frontispiece, </a:t>
            </a:r>
          </a:p>
          <a:p>
            <a:r>
              <a:rPr lang="en-GB" sz="1400" i="1" dirty="0" smtClean="0"/>
              <a:t>Europe, </a:t>
            </a:r>
            <a:r>
              <a:rPr lang="en-GB" sz="1400" i="1" dirty="0"/>
              <a:t>a </a:t>
            </a:r>
            <a:r>
              <a:rPr lang="en-GB" sz="1400" i="1" dirty="0" smtClean="0"/>
              <a:t>Prophecy</a:t>
            </a:r>
            <a:r>
              <a:rPr lang="en-GB" sz="1400" dirty="0" smtClean="0"/>
              <a:t>, 1794</a:t>
            </a:r>
            <a:r>
              <a:rPr lang="en-GB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84211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1582341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Beauty . . . is the great creating cause which bestirs the world and holds all things in existence by the longing inside them to have beauty . . . it is . . . the Cause toward which all things move, since it is the longing for beauty which brings them into existence. . . . The Beautiful is . . . the same as the Good, for everything looks to the Beautiful and the Good as the cause of being, and there is nothing in the world without a share of the beautiful and the good . . . This – the One, the Good, the Beautiful – is in its uniqueness the cause of the multitudes of the good and the </a:t>
            </a:r>
            <a:r>
              <a:rPr lang="en-US" dirty="0" smtClean="0"/>
              <a:t>beautiful</a:t>
            </a:r>
            <a:r>
              <a:rPr lang="en-GB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52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56436"/>
            <a:ext cx="7696200" cy="690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6440177" y="4265712"/>
            <a:ext cx="4572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Rose window, La Sainte </a:t>
            </a:r>
            <a:r>
              <a:rPr lang="en-GB" sz="1400" dirty="0" err="1" smtClean="0"/>
              <a:t>Chapelle</a:t>
            </a:r>
            <a:r>
              <a:rPr lang="en-GB" sz="1400" dirty="0" smtClean="0"/>
              <a:t>, Paris. C.1490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229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63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6481741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South Door, </a:t>
            </a:r>
            <a:r>
              <a:rPr lang="en-GB" sz="1400" dirty="0" err="1" smtClean="0"/>
              <a:t>Kilpeck</a:t>
            </a:r>
            <a:r>
              <a:rPr lang="en-GB" sz="1400" dirty="0" smtClean="0"/>
              <a:t> Church, Herefordshire. 12</a:t>
            </a:r>
            <a:r>
              <a:rPr lang="en-GB" sz="1400" baseline="30000" dirty="0" smtClean="0"/>
              <a:t>th</a:t>
            </a:r>
            <a:r>
              <a:rPr lang="en-GB" sz="1400" dirty="0" smtClean="0"/>
              <a:t> C. Red sandstone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13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7" y="460728"/>
            <a:ext cx="8547507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30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ilpeck_hound_&amp;_hare_corb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08" y="0"/>
            <a:ext cx="5275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8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552</Words>
  <Application>Microsoft Macintosh PowerPoint</Application>
  <PresentationFormat>On-screen Show (4:3)</PresentationFormat>
  <Paragraphs>40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God's Good Order and the Artist's Patterns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Fra Filippo Lippi, The Annunciation (1449) National Gallery, London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Tracey Emin (1963-), For You 2008 (Liverpool Cathedral, UK)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Chloe</dc:creator>
  <cp:lastModifiedBy>Ben Quash</cp:lastModifiedBy>
  <cp:revision>23</cp:revision>
  <dcterms:created xsi:type="dcterms:W3CDTF">2006-08-16T00:00:00Z</dcterms:created>
  <dcterms:modified xsi:type="dcterms:W3CDTF">2013-03-13T18:24:57Z</dcterms:modified>
</cp:coreProperties>
</file>