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80" r:id="rId3"/>
    <p:sldId id="258" r:id="rId4"/>
    <p:sldId id="257" r:id="rId5"/>
    <p:sldId id="299" r:id="rId6"/>
    <p:sldId id="273" r:id="rId7"/>
    <p:sldId id="274" r:id="rId8"/>
    <p:sldId id="259" r:id="rId9"/>
    <p:sldId id="275" r:id="rId10"/>
    <p:sldId id="261" r:id="rId11"/>
    <p:sldId id="276" r:id="rId12"/>
    <p:sldId id="277" r:id="rId13"/>
    <p:sldId id="265" r:id="rId14"/>
    <p:sldId id="278" r:id="rId15"/>
    <p:sldId id="264" r:id="rId16"/>
    <p:sldId id="266" r:id="rId17"/>
    <p:sldId id="263" r:id="rId18"/>
    <p:sldId id="262" r:id="rId19"/>
    <p:sldId id="267" r:id="rId20"/>
    <p:sldId id="268" r:id="rId21"/>
    <p:sldId id="269" r:id="rId22"/>
    <p:sldId id="270" r:id="rId23"/>
    <p:sldId id="300" r:id="rId24"/>
    <p:sldId id="281" r:id="rId25"/>
    <p:sldId id="282" r:id="rId26"/>
    <p:sldId id="283" r:id="rId27"/>
    <p:sldId id="284" r:id="rId28"/>
    <p:sldId id="286" r:id="rId29"/>
    <p:sldId id="287" r:id="rId30"/>
    <p:sldId id="285" r:id="rId31"/>
    <p:sldId id="288" r:id="rId32"/>
    <p:sldId id="289" r:id="rId33"/>
    <p:sldId id="290" r:id="rId34"/>
    <p:sldId id="292" r:id="rId35"/>
    <p:sldId id="291" r:id="rId36"/>
    <p:sldId id="293" r:id="rId37"/>
    <p:sldId id="294" r:id="rId38"/>
    <p:sldId id="295" r:id="rId39"/>
    <p:sldId id="296" r:id="rId40"/>
    <p:sldId id="297" r:id="rId41"/>
    <p:sldId id="298" r:id="rId42"/>
    <p:sldId id="30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959E45-01EB-4434-8593-168E8D7F67B9}" type="datetimeFigureOut">
              <a:rPr lang="en-GB" smtClean="0"/>
              <a:t>24/02/2015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3A864-B927-427B-AC0B-3FC7AC717A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912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011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21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3435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09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46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387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756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74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199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4060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0F94-A5A3-4002-9A46-F2DF0D1F0071}" type="datetimeFigureOut">
              <a:rPr lang="en-GB" smtClean="0"/>
              <a:t>24/02/2015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B3464-F802-46CD-A05C-25D2DA53B6F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286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Escalation of Commitment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i="1" dirty="0" smtClean="0">
                <a:solidFill>
                  <a:srgbClr val="FF0000"/>
                </a:solidFill>
              </a:rPr>
              <a:t>Who rides a tiger can never dismount.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75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PSYCHOLOGICAL DRIVERS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As human beings we hate waste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Choose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You have two identical meals in the fridge.</a:t>
            </a:r>
          </a:p>
          <a:p>
            <a:r>
              <a:rPr lang="en-GB" dirty="0" smtClean="0"/>
              <a:t>One cost £8.99; the other was bought on special offer for £4.99.</a:t>
            </a:r>
          </a:p>
          <a:p>
            <a:r>
              <a:rPr lang="en-GB" dirty="0" smtClean="0"/>
              <a:t>Both have reached </a:t>
            </a:r>
            <a:r>
              <a:rPr lang="en-GB" dirty="0" smtClean="0"/>
              <a:t>“</a:t>
            </a:r>
            <a:r>
              <a:rPr lang="en-GB" dirty="0" smtClean="0"/>
              <a:t>use</a:t>
            </a:r>
            <a:r>
              <a:rPr lang="en-GB" dirty="0" smtClean="0"/>
              <a:t> </a:t>
            </a:r>
            <a:r>
              <a:rPr lang="en-GB" dirty="0" smtClean="0"/>
              <a:t>by” dates.</a:t>
            </a:r>
          </a:p>
          <a:p>
            <a:r>
              <a:rPr lang="en-GB" dirty="0" smtClean="0"/>
              <a:t>Which one do you eat?</a:t>
            </a:r>
            <a:endParaRPr lang="en-GB" dirty="0"/>
          </a:p>
        </p:txBody>
      </p:sp>
      <p:pic>
        <p:nvPicPr>
          <p:cNvPr id="1026" name="Picture 2" descr="C:\Users\drummond\AppData\Local\Microsoft\Windows\Temporary Internet Files\Content.IE5\8YM3MF7D\MC900389378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4321175"/>
            <a:ext cx="603250" cy="91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810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 YOU RISK-SEEKING?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After a day at the races you have lost £95.</a:t>
            </a:r>
          </a:p>
          <a:p>
            <a:r>
              <a:rPr lang="en-GB" dirty="0" smtClean="0"/>
              <a:t>You have £5 left. Do you bet on the favourite at 3 to 1, or on a “long shot” at 20 to 1? 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 descr="C:\Users\drummond\AppData\Local\Microsoft\Windows\Temporary Internet Files\Content.IE5\CI45CKXM\MC9002122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365104"/>
            <a:ext cx="1817687" cy="169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7253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Choose between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ccepting a definite loss of £10, 000, or</a:t>
            </a:r>
          </a:p>
          <a:p>
            <a:r>
              <a:rPr lang="en-GB" dirty="0" smtClean="0"/>
              <a:t>a 50% chance of losing £20, </a:t>
            </a:r>
            <a:r>
              <a:rPr lang="en-GB" dirty="0" smtClean="0"/>
              <a:t>000, </a:t>
            </a:r>
            <a:r>
              <a:rPr lang="en-GB" dirty="0" smtClean="0"/>
              <a:t>or nothing at all?</a:t>
            </a:r>
            <a:endParaRPr lang="en-GB" dirty="0"/>
          </a:p>
        </p:txBody>
      </p:sp>
      <p:pic>
        <p:nvPicPr>
          <p:cNvPr id="3074" name="Picture 2" descr="C:\Users\drummond\AppData\Local\Microsoft\Windows\Temporary Internet Files\Content.IE5\8YM3MF7D\MC900441703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3450" y="307498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758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PROSPECT THEORY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Predicts risk seeking behaviour occurs when decisions are expressed (framed) as a choice between losses.</a:t>
            </a:r>
          </a:p>
          <a:p>
            <a:r>
              <a:rPr lang="en-GB" dirty="0"/>
              <a:t> A</a:t>
            </a:r>
            <a:r>
              <a:rPr lang="en-GB" dirty="0" smtClean="0"/>
              <a:t> sure loss is less attractive than a much bigger loss uncertain loss.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011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IMPLICATIONS </a:t>
            </a:r>
            <a:r>
              <a:rPr lang="en-GB" smtClean="0"/>
              <a:t>OF PROSPECT </a:t>
            </a:r>
            <a:r>
              <a:rPr lang="en-GB" dirty="0" smtClean="0"/>
              <a:t>THEORY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Quitting means incurring a sure loss.</a:t>
            </a:r>
          </a:p>
          <a:p>
            <a:r>
              <a:rPr lang="en-GB" dirty="0" smtClean="0"/>
              <a:t>Persistence offers possibility of avoiding that loss altogether but at the risk of subsequently incurring an even bigger loss.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5813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MONEY SUNK AND LOST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Sunk costs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/>
              <a:t>i</a:t>
            </a:r>
            <a:r>
              <a:rPr lang="en-GB" dirty="0" smtClean="0"/>
              <a:t>nvestments made in anticipation of a return.</a:t>
            </a:r>
          </a:p>
          <a:p>
            <a:r>
              <a:rPr lang="en-GB" dirty="0" smtClean="0"/>
              <a:t>Should be ignored when deciding how to allocate resources in future because cannot influence outcomes.</a:t>
            </a:r>
          </a:p>
          <a:p>
            <a:r>
              <a:rPr lang="en-GB" dirty="0" smtClean="0"/>
              <a:t>Cost of a licence is irrelevant in deciding whether to continue drilling for oil.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BUT – sunk costs can exert a powerful hold on decision makers.</a:t>
            </a:r>
            <a:endParaRPr lang="en-GB" dirty="0"/>
          </a:p>
        </p:txBody>
      </p:sp>
      <p:pic>
        <p:nvPicPr>
          <p:cNvPr id="4098" name="Picture 2" descr="C:\Users\drummond\AppData\Local\Microsoft\Windows\Temporary Internet Files\Content.IE5\5S4OVFCO\MM900315812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5288" y="4514850"/>
            <a:ext cx="102870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669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PSYCHOLOGICAL DRIVERS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Ego defensiveness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We find it almost impossible to believe that we could be wrong.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Underscored by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Confirmation traps – pay too much attention to what we want to hear; </a:t>
            </a:r>
          </a:p>
          <a:p>
            <a:r>
              <a:rPr lang="en-GB" dirty="0" smtClean="0"/>
              <a:t>Attribution traps – blame failure of others or on factors beyond our control.</a:t>
            </a:r>
          </a:p>
          <a:p>
            <a:r>
              <a:rPr lang="en-GB" dirty="0" smtClean="0"/>
              <a:t>Result: we may genuinely believe things are not too bad; success is just round the corner.</a:t>
            </a:r>
            <a:endParaRPr lang="en-GB" dirty="0"/>
          </a:p>
        </p:txBody>
      </p:sp>
      <p:pic>
        <p:nvPicPr>
          <p:cNvPr id="5122" name="Picture 2" descr="C:\Users\drummond\AppData\Local\Microsoft\Windows\Temporary Internet Files\Content.IE5\CI45CKXM\MC90044152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88" y="4395788"/>
            <a:ext cx="187325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1041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SOCIAL DRIVERS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dollar auction ….</a:t>
            </a:r>
            <a:endParaRPr lang="en-GB" dirty="0"/>
          </a:p>
        </p:txBody>
      </p:sp>
      <p:pic>
        <p:nvPicPr>
          <p:cNvPr id="2052" name="Picture 4" descr="C:\Users\drummond\AppData\Local\Microsoft\Windows\Temporary Internet Files\Content.IE5\ZW2XN50O\MC900441326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1713" y="3478213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2346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SOCIAL DRIVERS 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Desire to look good before an audience.</a:t>
            </a:r>
          </a:p>
          <a:p>
            <a:r>
              <a:rPr lang="en-GB" dirty="0" smtClean="0"/>
              <a:t>Perceived need to be consistent, fulfil promises, finish what we started.</a:t>
            </a:r>
          </a:p>
          <a:p>
            <a:r>
              <a:rPr lang="en-GB" dirty="0" smtClean="0"/>
              <a:t>Reputation and commercial credibility. </a:t>
            </a:r>
            <a:endParaRPr lang="en-GB" dirty="0"/>
          </a:p>
        </p:txBody>
      </p:sp>
      <p:pic>
        <p:nvPicPr>
          <p:cNvPr id="6146" name="Picture 2" descr="C:\Users\drummond\AppData\Local\Microsoft\Windows\Temporary Internet Files\Content.IE5\CI45CKXM\MC9000897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500" y="4595813"/>
            <a:ext cx="1812925" cy="1338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67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ECONOMIC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Exiting costs restrict freedom of action.</a:t>
            </a:r>
          </a:p>
          <a:p>
            <a:r>
              <a:rPr lang="en-GB" dirty="0" smtClean="0"/>
              <a:t>They include redundancy payments; contract penalties, leasehold obligations, costs of ripping up partly completed works etc…</a:t>
            </a:r>
          </a:p>
          <a:p>
            <a:r>
              <a:rPr lang="en-GB" dirty="0" smtClean="0"/>
              <a:t>Technical and economic “side-bets”</a:t>
            </a:r>
          </a:p>
          <a:p>
            <a:endParaRPr lang="en-GB" dirty="0"/>
          </a:p>
        </p:txBody>
      </p:sp>
      <p:pic>
        <p:nvPicPr>
          <p:cNvPr id="7170" name="Picture 2" descr="C:\Users\drummond\AppData\Local\Microsoft\Windows\Temporary Internet Files\Content.IE5\8YM3MF7D\MC9004354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3888" y="4340225"/>
            <a:ext cx="15144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395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Is Your Project Becoming a “Black Hole”?</a:t>
            </a:r>
            <a:endParaRPr lang="en-GB" b="1" dirty="0"/>
          </a:p>
        </p:txBody>
      </p:sp>
      <p:pic>
        <p:nvPicPr>
          <p:cNvPr id="8195" name="Picture 3" descr="C:\Users\drummond\AppData\Local\Microsoft\Windows\Temporary Internet Files\Content.IE5\CI45CKXM\MC90043871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16832"/>
            <a:ext cx="4572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6263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ORGANIZATIONAL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Pressure from vested interests</a:t>
            </a:r>
          </a:p>
          <a:p>
            <a:r>
              <a:rPr lang="en-GB" dirty="0" smtClean="0"/>
              <a:t>Internal politics and ‘non-decisions’</a:t>
            </a:r>
          </a:p>
          <a:p>
            <a:r>
              <a:rPr lang="en-GB" dirty="0" smtClean="0"/>
              <a:t>Administrative infra-structure created round project</a:t>
            </a:r>
          </a:p>
          <a:p>
            <a:r>
              <a:rPr lang="en-GB" dirty="0" smtClean="0"/>
              <a:t>Project becomes identified with values and purposes of the organization</a:t>
            </a:r>
          </a:p>
          <a:p>
            <a:r>
              <a:rPr lang="en-GB" dirty="0" smtClean="0"/>
              <a:t>Easier not to “rock the boat”</a:t>
            </a:r>
          </a:p>
        </p:txBody>
      </p:sp>
    </p:spTree>
    <p:extLst>
      <p:ext uri="{BB962C8B-B14F-4D97-AF65-F5344CB8AC3E}">
        <p14:creationId xmlns:p14="http://schemas.microsoft.com/office/powerpoint/2010/main" val="1484187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“Drifting idly towards eternity”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>
                <a:solidFill>
                  <a:srgbClr val="FF0000"/>
                </a:solidFill>
              </a:rPr>
              <a:t>Escalating Indecision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308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ESCALATING INDECISION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Escalation can also result from the simple passage of time.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6542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Side-bets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Incidental investments that eventually make it too expensive to change direction.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94015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 is …..?</a:t>
            </a:r>
            <a:endParaRPr lang="en-GB" dirty="0"/>
          </a:p>
        </p:txBody>
      </p:sp>
      <p:pic>
        <p:nvPicPr>
          <p:cNvPr id="9220" name="Picture 4" descr="C:\Users\drummond\AppData\Local\Microsoft\Windows\Temporary Internet Files\Content.IE5\5S4OVFCO\MP900309664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92027"/>
            <a:ext cx="3657600" cy="2609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397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2363" y="22014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Decision-makers may assume that the passage of time is somehow bringing them closer to their goal.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42" name="Picture 2" descr="C:\Users\drummond\AppData\Local\Microsoft\Windows\Temporary Internet Files\Content.IE5\5S4OVFCO\MC90005691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869160"/>
            <a:ext cx="1820862" cy="175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31636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But the passage of time is not without cost.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6102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Waiting begets </a:t>
            </a:r>
            <a:r>
              <a:rPr lang="en-GB" dirty="0" smtClean="0"/>
              <a:t>waiting….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1266" name="Picture 2" descr="C:\Users\drummond\AppData\Local\Microsoft\Windows\Temporary Internet Files\Content.IE5\5S4OVFCO\MC90039167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3157538"/>
            <a:ext cx="1214438" cy="183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49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Stop!!!!!</a:t>
            </a:r>
          </a:p>
          <a:p>
            <a:r>
              <a:rPr lang="en-GB" dirty="0" smtClean="0"/>
              <a:t>Think!!!!</a:t>
            </a:r>
          </a:p>
          <a:p>
            <a:r>
              <a:rPr lang="en-GB" dirty="0" smtClean="0"/>
              <a:t>What might you be getting into?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CURBING ESCALATION</a:t>
            </a:r>
            <a:endParaRPr lang="en-GB" b="1" dirty="0"/>
          </a:p>
        </p:txBody>
      </p:sp>
      <p:pic>
        <p:nvPicPr>
          <p:cNvPr id="2053" name="Picture 5" descr="C:\Users\drummond\AppData\Local\Microsoft\Windows\Temporary Internet Files\Content.IE5\NI2EPY4C\stop_sign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5425" y="3889375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6422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Tao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Only by avoiding the beginning of things, can we escape their inevitable ends.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901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escalation?</a:t>
            </a:r>
          </a:p>
          <a:p>
            <a:r>
              <a:rPr lang="en-GB" dirty="0" smtClean="0"/>
              <a:t>What drives it?</a:t>
            </a:r>
          </a:p>
          <a:p>
            <a:r>
              <a:rPr lang="en-GB" dirty="0" smtClean="0"/>
              <a:t>What can individuals and organizations do to protect themselves against becoming embroiled in an escalatory spiral?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290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 opportunity costs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>
                <a:solidFill>
                  <a:schemeClr val="tx2"/>
                </a:solidFill>
              </a:rPr>
              <a:t>The true cost of anything is what we could have had instead.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2612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 vigilant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Define expectations</a:t>
            </a:r>
          </a:p>
          <a:p>
            <a:r>
              <a:rPr lang="en-GB" dirty="0" smtClean="0"/>
              <a:t>Monitor progress against expectations</a:t>
            </a:r>
          </a:p>
          <a:p>
            <a:r>
              <a:rPr lang="en-GB" dirty="0" smtClean="0"/>
              <a:t>Set limits (including budgets, mental or financial)</a:t>
            </a:r>
          </a:p>
          <a:p>
            <a:r>
              <a:rPr lang="en-GB" dirty="0" smtClean="0"/>
              <a:t>Stick to those limits</a:t>
            </a:r>
          </a:p>
          <a:p>
            <a:r>
              <a:rPr lang="en-GB" dirty="0" smtClean="0"/>
              <a:t>Active decisions</a:t>
            </a:r>
            <a:endParaRPr lang="en-GB" dirty="0"/>
          </a:p>
        </p:txBody>
      </p:sp>
      <p:pic>
        <p:nvPicPr>
          <p:cNvPr id="4099" name="Picture 3" descr="C:\Users\drummond\AppData\Local\Microsoft\Windows\Temporary Internet Files\Content.IE5\CI45CKXM\bushnell-fusion-1-mile-arc-10x42-rangefinder-binoculars-004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789040"/>
            <a:ext cx="3121025" cy="191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6685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 the unthinkable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 there a “dictionary”?</a:t>
            </a:r>
            <a:endParaRPr lang="en-GB" dirty="0"/>
          </a:p>
        </p:txBody>
      </p:sp>
      <p:pic>
        <p:nvPicPr>
          <p:cNvPr id="5122" name="Picture 2" descr="C:\Users\drummond\AppData\Local\Microsoft\Windows\Temporary Internet Files\Content.IE5\12RV91OC\0195418166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628800"/>
            <a:ext cx="352425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47353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904454" y="-750738"/>
            <a:ext cx="8229600" cy="1143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7" name="Picture 3" descr="C:\Users\drummond\AppData\Local\Microsoft\Windows\Temporary Internet Files\Content.IE5\3E279ZJJ\611546983_e06981c11c_z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1280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448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distinction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Not what has been done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But what </a:t>
            </a:r>
            <a:r>
              <a:rPr lang="en-GB" dirty="0" smtClean="0">
                <a:solidFill>
                  <a:srgbClr val="FF0000"/>
                </a:solidFill>
              </a:rPr>
              <a:t>remains </a:t>
            </a:r>
            <a:r>
              <a:rPr lang="en-GB" dirty="0" smtClean="0"/>
              <a:t>to be done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62035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How probable is success?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am </a:t>
            </a:r>
            <a:r>
              <a:rPr lang="en-GB" dirty="0" smtClean="0"/>
              <a:t>I </a:t>
            </a:r>
            <a:r>
              <a:rPr lang="en-GB" b="1" dirty="0" smtClean="0"/>
              <a:t>not</a:t>
            </a:r>
            <a:r>
              <a:rPr lang="en-GB" dirty="0" smtClean="0"/>
              <a:t> hearing?</a:t>
            </a:r>
            <a:endParaRPr lang="en-GB" dirty="0"/>
          </a:p>
          <a:p>
            <a:r>
              <a:rPr lang="en-GB" dirty="0" smtClean="0"/>
              <a:t>What benefits will this bring?</a:t>
            </a:r>
          </a:p>
          <a:p>
            <a:r>
              <a:rPr lang="en-GB" dirty="0" smtClean="0"/>
              <a:t>What could persistence end up costing?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53384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Don’t Institute a “Death March”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 descr="C:\Users\drummond\AppData\Local\Microsoft\Windows\Temporary Internet Files\Content.IE5\CI45CKXM\Skull_and_crossbones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695450"/>
            <a:ext cx="5181600" cy="497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940701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options thinking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 option buys the right but not the obligation to take an action in the future.</a:t>
            </a:r>
          </a:p>
          <a:p>
            <a:r>
              <a:rPr lang="en-GB" dirty="0" smtClean="0"/>
              <a:t>For example, to acquire land and licence but postpone drilling until oil reaches a certain price – known as delayed entry option.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621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Real options theory …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Buy an escape from uncertainty instead of guessing</a:t>
            </a:r>
          </a:p>
          <a:p>
            <a:r>
              <a:rPr lang="en-GB" dirty="0" smtClean="0"/>
              <a:t>Price of option fixed</a:t>
            </a:r>
          </a:p>
          <a:p>
            <a:r>
              <a:rPr lang="en-GB" dirty="0" smtClean="0"/>
              <a:t>Potential gains unlimited</a:t>
            </a:r>
            <a:endParaRPr lang="en-GB" dirty="0"/>
          </a:p>
        </p:txBody>
      </p:sp>
      <p:pic>
        <p:nvPicPr>
          <p:cNvPr id="8200" name="Picture 8" descr="C:\Users\drummond\AppData\Local\Microsoft\Windows\Temporary Internet Files\Content.IE5\ZW2XN50O\6726744671_ba7a9dce3a_z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293096"/>
            <a:ext cx="1951038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7724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Options can exacerbate escalation</a:t>
            </a:r>
          </a:p>
          <a:p>
            <a:r>
              <a:rPr lang="en-GB" dirty="0" smtClean="0"/>
              <a:t>Not always clear when safe to exercise</a:t>
            </a:r>
          </a:p>
          <a:p>
            <a:r>
              <a:rPr lang="en-GB" dirty="0" smtClean="0"/>
              <a:t>Can be more costly than living with uncertainty</a:t>
            </a:r>
          </a:p>
          <a:p>
            <a:r>
              <a:rPr lang="en-GB" dirty="0" smtClean="0"/>
              <a:t>Uncertainty always lurks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1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Escalation defined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</a:t>
            </a:r>
            <a:r>
              <a:rPr lang="en-GB" dirty="0" smtClean="0"/>
              <a:t>ersistence with an important line of activity beyond an economically defensible point.</a:t>
            </a:r>
          </a:p>
          <a:p>
            <a:r>
              <a:rPr lang="en-GB" dirty="0" smtClean="0"/>
              <a:t>Known more colloquially as “throwing good money after bad”.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7958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Even so, before exiting …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10245" name="Picture 5" descr="C:\Users\drummond\AppData\Local\Microsoft\Windows\Temporary Internet Files\Content.IE5\LLDNI98E\large-Question-Mark-66.6-15073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613" y="4497388"/>
            <a:ext cx="360362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b="1" dirty="0" smtClean="0"/>
              <a:t>THINK:</a:t>
            </a:r>
            <a:r>
              <a:rPr lang="en-GB" dirty="0" smtClean="0"/>
              <a:t> What options would be destroyed?</a:t>
            </a:r>
            <a:endParaRPr lang="en-GB" dirty="0"/>
          </a:p>
        </p:txBody>
      </p:sp>
      <p:pic>
        <p:nvPicPr>
          <p:cNvPr id="10247" name="Picture 7" descr="C:\Users\drummond\AppData\Local\Microsoft\Windows\Temporary Internet Files\Content.IE5\LLDNI98E\large-Question-Mark-66.6-15073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813" y="4344988"/>
            <a:ext cx="360362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8" name="Picture 8" descr="C:\Users\drummond\AppData\Local\Microsoft\Windows\Temporary Internet Files\Content.IE5\LLDNI98E\large-Question-Mark-66.6-15073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44824"/>
            <a:ext cx="360362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52922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nice problem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If an opportunity offering a better return becomes available, we should switch even though it means abandoning a </a:t>
            </a:r>
            <a:r>
              <a:rPr lang="en-GB" i="1" dirty="0" smtClean="0"/>
              <a:t>successful</a:t>
            </a:r>
            <a:r>
              <a:rPr lang="en-GB" dirty="0" smtClean="0"/>
              <a:t> line of activity.</a:t>
            </a:r>
          </a:p>
          <a:p>
            <a:r>
              <a:rPr lang="en-GB" dirty="0" smtClean="0"/>
              <a:t>But maybe only for a very big gain.</a:t>
            </a:r>
          </a:p>
          <a:p>
            <a:r>
              <a:rPr lang="en-GB" dirty="0" smtClean="0"/>
              <a:t>But how big is big enough?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11266" name="Picture 2" descr="C:\Users\drummond\AppData\Local\Microsoft\Windows\Temporary Internet Files\Content.IE5\7CZ98826\shiny-sun-4549-larg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9700" y="4953000"/>
            <a:ext cx="360363" cy="37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1500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Finally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i="1" dirty="0" smtClean="0"/>
              <a:t>Nothing is certain, perhaps not even uncertainty itself.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</a:rPr>
              <a:t>Thank-you for listening.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00B050"/>
                </a:solidFill>
              </a:rPr>
              <a:t>Good luck!</a:t>
            </a:r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76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Applies to…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investment decision from being on “hold” on telephone to a multi-billion pound project.</a:t>
            </a:r>
            <a:endParaRPr lang="en-GB" dirty="0"/>
          </a:p>
        </p:txBody>
      </p:sp>
      <p:pic>
        <p:nvPicPr>
          <p:cNvPr id="12290" name="Picture 2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550" y="3987800"/>
            <a:ext cx="1600200" cy="180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665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EXAMPLES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Chicago sewer system “money down the drain”</a:t>
            </a:r>
          </a:p>
          <a:p>
            <a:r>
              <a:rPr lang="en-GB" dirty="0" smtClean="0"/>
              <a:t>Chinook Mark 3 helicopters</a:t>
            </a:r>
          </a:p>
          <a:p>
            <a:r>
              <a:rPr lang="en-GB" dirty="0" smtClean="0"/>
              <a:t>NHS electronic patient record system</a:t>
            </a:r>
          </a:p>
          <a:p>
            <a:r>
              <a:rPr lang="en-GB" dirty="0" smtClean="0"/>
              <a:t>2012 London Olympics</a:t>
            </a:r>
          </a:p>
          <a:p>
            <a:r>
              <a:rPr lang="en-GB" dirty="0" smtClean="0"/>
              <a:t>Amsterdam underground railway</a:t>
            </a:r>
          </a:p>
          <a:p>
            <a:r>
              <a:rPr lang="en-GB" dirty="0" smtClean="0"/>
              <a:t>Edinburgh tram system</a:t>
            </a:r>
          </a:p>
          <a:p>
            <a:r>
              <a:rPr lang="en-GB" dirty="0" smtClean="0"/>
              <a:t>Brandenburg airport</a:t>
            </a:r>
          </a:p>
          <a:p>
            <a:r>
              <a:rPr lang="en-GB" dirty="0" smtClean="0"/>
              <a:t>HS2?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35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ESCALATORY SPIRAL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Resources are invested.</a:t>
            </a:r>
          </a:p>
          <a:p>
            <a:r>
              <a:rPr lang="en-GB" dirty="0" smtClean="0"/>
              <a:t>Feedback begins to suggest important expectations may not be met.</a:t>
            </a:r>
          </a:p>
          <a:p>
            <a:r>
              <a:rPr lang="en-GB" dirty="0" smtClean="0"/>
              <a:t>There is an opportunity to persist or quit.</a:t>
            </a:r>
          </a:p>
          <a:p>
            <a:r>
              <a:rPr lang="en-GB" dirty="0" smtClean="0"/>
              <a:t>Consequences of persistence and quitting are unknown.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462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ESCALTION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Psychological</a:t>
            </a:r>
          </a:p>
          <a:p>
            <a:r>
              <a:rPr lang="en-GB" dirty="0" smtClean="0"/>
              <a:t>Social</a:t>
            </a:r>
          </a:p>
          <a:p>
            <a:r>
              <a:rPr lang="en-GB" dirty="0" smtClean="0"/>
              <a:t>Economic </a:t>
            </a:r>
          </a:p>
          <a:p>
            <a:r>
              <a:rPr lang="en-GB" dirty="0" smtClean="0"/>
              <a:t>Organizational</a:t>
            </a:r>
          </a:p>
          <a:p>
            <a:r>
              <a:rPr lang="en-GB" dirty="0" smtClean="0"/>
              <a:t>The simple passage of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510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PSYCHOLOGICAL DRIVERS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Reluctance to incur waste</a:t>
            </a:r>
          </a:p>
          <a:p>
            <a:r>
              <a:rPr lang="en-GB" dirty="0" smtClean="0"/>
              <a:t>Risk-seeking behaviour</a:t>
            </a:r>
          </a:p>
          <a:p>
            <a:r>
              <a:rPr lang="en-GB" dirty="0" smtClean="0"/>
              <a:t>Ego</a:t>
            </a:r>
          </a:p>
          <a:p>
            <a:r>
              <a:rPr lang="en-GB" dirty="0" smtClean="0"/>
              <a:t>Confirmation traps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0001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956</Words>
  <Application>Microsoft Office PowerPoint</Application>
  <PresentationFormat>On-screen Show (4:3)</PresentationFormat>
  <Paragraphs>152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Escalation of Commitment</vt:lpstr>
      <vt:lpstr>Is Your Project Becoming a “Black Hole”?</vt:lpstr>
      <vt:lpstr>OVERVIEW</vt:lpstr>
      <vt:lpstr>Escalation defined</vt:lpstr>
      <vt:lpstr>Applies to…</vt:lpstr>
      <vt:lpstr>BUSINESS EXAMPLES</vt:lpstr>
      <vt:lpstr>ESCALATORY SPIRAL</vt:lpstr>
      <vt:lpstr>MAIN ESCALTION DRIVERS</vt:lpstr>
      <vt:lpstr>MAIN PSYCHOLOGICAL DRIVERS</vt:lpstr>
      <vt:lpstr>PSYCHOLOGICAL DRIVERS</vt:lpstr>
      <vt:lpstr>ARE YOU RISK-SEEKING?</vt:lpstr>
      <vt:lpstr>Choose between</vt:lpstr>
      <vt:lpstr>PROSPECT THEORY</vt:lpstr>
      <vt:lpstr>IMPLICATIONS OF PROSPECT THEORY</vt:lpstr>
      <vt:lpstr>MONEY SUNK AND LOST</vt:lpstr>
      <vt:lpstr>PSYCHOLOGICAL DRIVERS</vt:lpstr>
      <vt:lpstr>SOCIAL DRIVERS</vt:lpstr>
      <vt:lpstr>MORE SOCIAL DRIVERS </vt:lpstr>
      <vt:lpstr>ECONOMIC DRIVERS</vt:lpstr>
      <vt:lpstr>ORGANIZATIONAL DRIVERS</vt:lpstr>
      <vt:lpstr>“Drifting idly towards eternity”</vt:lpstr>
      <vt:lpstr>ESCALATING INDECISION</vt:lpstr>
      <vt:lpstr>Side-bets</vt:lpstr>
      <vt:lpstr>Time is …..?</vt:lpstr>
      <vt:lpstr>PowerPoint Presentation</vt:lpstr>
      <vt:lpstr>But the passage of time is not without cost. </vt:lpstr>
      <vt:lpstr>Waiting begets waiting….</vt:lpstr>
      <vt:lpstr>CURBING ESCALATION</vt:lpstr>
      <vt:lpstr>The Tao</vt:lpstr>
      <vt:lpstr>Consider opportunity costs</vt:lpstr>
      <vt:lpstr>Be vigilant</vt:lpstr>
      <vt:lpstr>Think the unthinkable …</vt:lpstr>
      <vt:lpstr>PowerPoint Presentation</vt:lpstr>
      <vt:lpstr>Critical distinction</vt:lpstr>
      <vt:lpstr>THINK</vt:lpstr>
      <vt:lpstr>Don’t Institute a “Death March”</vt:lpstr>
      <vt:lpstr>Real options thinking</vt:lpstr>
      <vt:lpstr>Real options theory …</vt:lpstr>
      <vt:lpstr>PowerPoint Presentation</vt:lpstr>
      <vt:lpstr>Even so, before exiting …</vt:lpstr>
      <vt:lpstr>A nice problem</vt:lpstr>
      <vt:lpstr>Finally …</vt:lpstr>
    </vt:vector>
  </TitlesOfParts>
  <Company>The University of Liverpool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Escalation of Commitment</dc:title>
  <dc:creator>Drummond, Helga</dc:creator>
  <cp:lastModifiedBy>Drummond, Helga</cp:lastModifiedBy>
  <cp:revision>25</cp:revision>
  <dcterms:created xsi:type="dcterms:W3CDTF">2014-11-10T15:42:14Z</dcterms:created>
  <dcterms:modified xsi:type="dcterms:W3CDTF">2015-02-24T13:51:38Z</dcterms:modified>
</cp:coreProperties>
</file>