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36"/>
  </p:notesMasterIdLst>
  <p:sldIdLst>
    <p:sldId id="1242" r:id="rId2"/>
    <p:sldId id="1312" r:id="rId3"/>
    <p:sldId id="1301" r:id="rId4"/>
    <p:sldId id="1299" r:id="rId5"/>
    <p:sldId id="1314" r:id="rId6"/>
    <p:sldId id="1319" r:id="rId7"/>
    <p:sldId id="1310" r:id="rId8"/>
    <p:sldId id="1317" r:id="rId9"/>
    <p:sldId id="1300" r:id="rId10"/>
    <p:sldId id="1329" r:id="rId11"/>
    <p:sldId id="1318" r:id="rId12"/>
    <p:sldId id="1330" r:id="rId13"/>
    <p:sldId id="1340" r:id="rId14"/>
    <p:sldId id="1331" r:id="rId15"/>
    <p:sldId id="1336" r:id="rId16"/>
    <p:sldId id="1337" r:id="rId17"/>
    <p:sldId id="1338" r:id="rId18"/>
    <p:sldId id="1323" r:id="rId19"/>
    <p:sldId id="1334" r:id="rId20"/>
    <p:sldId id="1339" r:id="rId21"/>
    <p:sldId id="1303" r:id="rId22"/>
    <p:sldId id="1315" r:id="rId23"/>
    <p:sldId id="1308" r:id="rId24"/>
    <p:sldId id="1325" r:id="rId25"/>
    <p:sldId id="1320" r:id="rId26"/>
    <p:sldId id="1321" r:id="rId27"/>
    <p:sldId id="1322" r:id="rId28"/>
    <p:sldId id="1298" r:id="rId29"/>
    <p:sldId id="1328" r:id="rId30"/>
    <p:sldId id="1342" r:id="rId31"/>
    <p:sldId id="1341" r:id="rId32"/>
    <p:sldId id="1302" r:id="rId33"/>
    <p:sldId id="1335" r:id="rId34"/>
    <p:sldId id="1326" r:id="rId35"/>
  </p:sldIdLst>
  <p:sldSz cx="9144000" cy="6858000" type="screen4x3"/>
  <p:notesSz cx="7315200" cy="9601200"/>
  <p:defaultTextStyle>
    <a:defPPr>
      <a:defRPr lang="en-US"/>
    </a:defPPr>
    <a:lvl1pPr algn="l" rtl="0" fontAlgn="base">
      <a:spcBef>
        <a:spcPct val="0"/>
      </a:spcBef>
      <a:spcAft>
        <a:spcPct val="0"/>
      </a:spcAft>
      <a:defRPr sz="1400" kern="1200">
        <a:solidFill>
          <a:schemeClr val="tx1"/>
        </a:solidFill>
        <a:latin typeface="Times New Roman" charset="0"/>
        <a:ea typeface="Arial" charset="0"/>
        <a:cs typeface="Arial" charset="0"/>
      </a:defRPr>
    </a:lvl1pPr>
    <a:lvl2pPr marL="457200" algn="l" rtl="0" fontAlgn="base">
      <a:spcBef>
        <a:spcPct val="0"/>
      </a:spcBef>
      <a:spcAft>
        <a:spcPct val="0"/>
      </a:spcAft>
      <a:defRPr sz="1400" kern="1200">
        <a:solidFill>
          <a:schemeClr val="tx1"/>
        </a:solidFill>
        <a:latin typeface="Times New Roman" charset="0"/>
        <a:ea typeface="Arial" charset="0"/>
        <a:cs typeface="Arial" charset="0"/>
      </a:defRPr>
    </a:lvl2pPr>
    <a:lvl3pPr marL="914400" algn="l" rtl="0" fontAlgn="base">
      <a:spcBef>
        <a:spcPct val="0"/>
      </a:spcBef>
      <a:spcAft>
        <a:spcPct val="0"/>
      </a:spcAft>
      <a:defRPr sz="1400" kern="1200">
        <a:solidFill>
          <a:schemeClr val="tx1"/>
        </a:solidFill>
        <a:latin typeface="Times New Roman" charset="0"/>
        <a:ea typeface="Arial" charset="0"/>
        <a:cs typeface="Arial" charset="0"/>
      </a:defRPr>
    </a:lvl3pPr>
    <a:lvl4pPr marL="1371600" algn="l" rtl="0" fontAlgn="base">
      <a:spcBef>
        <a:spcPct val="0"/>
      </a:spcBef>
      <a:spcAft>
        <a:spcPct val="0"/>
      </a:spcAft>
      <a:defRPr sz="1400" kern="1200">
        <a:solidFill>
          <a:schemeClr val="tx1"/>
        </a:solidFill>
        <a:latin typeface="Times New Roman" charset="0"/>
        <a:ea typeface="Arial" charset="0"/>
        <a:cs typeface="Arial" charset="0"/>
      </a:defRPr>
    </a:lvl4pPr>
    <a:lvl5pPr marL="1828800" algn="l" rtl="0" fontAlgn="base">
      <a:spcBef>
        <a:spcPct val="0"/>
      </a:spcBef>
      <a:spcAft>
        <a:spcPct val="0"/>
      </a:spcAft>
      <a:defRPr sz="1400" kern="1200">
        <a:solidFill>
          <a:schemeClr val="tx1"/>
        </a:solidFill>
        <a:latin typeface="Times New Roman" charset="0"/>
        <a:ea typeface="Arial" charset="0"/>
        <a:cs typeface="Arial" charset="0"/>
      </a:defRPr>
    </a:lvl5pPr>
    <a:lvl6pPr marL="2286000" algn="l" defTabSz="457200" rtl="0" eaLnBrk="1" latinLnBrk="0" hangingPunct="1">
      <a:defRPr sz="1400" kern="1200">
        <a:solidFill>
          <a:schemeClr val="tx1"/>
        </a:solidFill>
        <a:latin typeface="Times New Roman" charset="0"/>
        <a:ea typeface="Arial" charset="0"/>
        <a:cs typeface="Arial" charset="0"/>
      </a:defRPr>
    </a:lvl6pPr>
    <a:lvl7pPr marL="2743200" algn="l" defTabSz="457200" rtl="0" eaLnBrk="1" latinLnBrk="0" hangingPunct="1">
      <a:defRPr sz="1400" kern="1200">
        <a:solidFill>
          <a:schemeClr val="tx1"/>
        </a:solidFill>
        <a:latin typeface="Times New Roman" charset="0"/>
        <a:ea typeface="Arial" charset="0"/>
        <a:cs typeface="Arial" charset="0"/>
      </a:defRPr>
    </a:lvl7pPr>
    <a:lvl8pPr marL="3200400" algn="l" defTabSz="457200" rtl="0" eaLnBrk="1" latinLnBrk="0" hangingPunct="1">
      <a:defRPr sz="1400" kern="1200">
        <a:solidFill>
          <a:schemeClr val="tx1"/>
        </a:solidFill>
        <a:latin typeface="Times New Roman" charset="0"/>
        <a:ea typeface="Arial" charset="0"/>
        <a:cs typeface="Arial" charset="0"/>
      </a:defRPr>
    </a:lvl8pPr>
    <a:lvl9pPr marL="3657600" algn="l" defTabSz="457200" rtl="0" eaLnBrk="1" latinLnBrk="0" hangingPunct="1">
      <a:defRPr sz="1400" kern="1200">
        <a:solidFill>
          <a:schemeClr val="tx1"/>
        </a:solidFill>
        <a:latin typeface="Times New Roman" charset="0"/>
        <a:ea typeface="Arial"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741B"/>
    <a:srgbClr val="FF0C15"/>
    <a:srgbClr val="950000"/>
    <a:srgbClr val="40FF4E"/>
    <a:srgbClr val="F54FFF"/>
    <a:srgbClr val="FF42E6"/>
    <a:srgbClr val="3399FF"/>
    <a:srgbClr val="0066FF"/>
    <a:srgbClr val="FF3399"/>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10" autoAdjust="0"/>
    <p:restoredTop sz="90501" autoAdjust="0"/>
  </p:normalViewPr>
  <p:slideViewPr>
    <p:cSldViewPr>
      <p:cViewPr>
        <p:scale>
          <a:sx n="75" d="100"/>
          <a:sy n="75" d="100"/>
        </p:scale>
        <p:origin x="-1472" y="-17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66" d="100"/>
        <a:sy n="66" d="100"/>
      </p:scale>
      <p:origin x="0" y="0"/>
    </p:cViewPr>
  </p:sorterViewPr>
  <p:notesViewPr>
    <p:cSldViewPr>
      <p:cViewPr varScale="1">
        <p:scale>
          <a:sx n="67" d="100"/>
          <a:sy n="67" d="100"/>
        </p:scale>
        <p:origin x="-2488" y="-112"/>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4.emf"/><Relationship Id="rId2" Type="http://schemas.openxmlformats.org/officeDocument/2006/relationships/image" Target="../media/image6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badi MT Condensed Extra Bold" charset="0"/>
              </a:defRPr>
            </a:lvl1pPr>
          </a:lstStyle>
          <a:p>
            <a:pPr>
              <a:defRPr/>
            </a:pPr>
            <a:endParaRPr lang="en-US"/>
          </a:p>
        </p:txBody>
      </p:sp>
      <p:sp>
        <p:nvSpPr>
          <p:cNvPr id="99331" name="Rectangle 3"/>
          <p:cNvSpPr>
            <a:spLocks noGrp="1" noChangeArrowheads="1"/>
          </p:cNvSpPr>
          <p:nvPr>
            <p:ph type="dt" idx="1"/>
          </p:nvPr>
        </p:nvSpPr>
        <p:spPr bwMode="auto">
          <a:xfrm>
            <a:off x="411480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badi MT Condensed Extra Bold"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219200" y="685800"/>
            <a:ext cx="4876800" cy="3657600"/>
          </a:xfrm>
          <a:prstGeom prst="rect">
            <a:avLst/>
          </a:prstGeom>
          <a:noFill/>
          <a:ln w="9525">
            <a:solidFill>
              <a:srgbClr val="000000"/>
            </a:solidFill>
            <a:miter lim="800000"/>
            <a:headEnd/>
            <a:tailEnd/>
          </a:ln>
        </p:spPr>
      </p:sp>
      <p:sp>
        <p:nvSpPr>
          <p:cNvPr id="99333" name="Rectangle 5"/>
          <p:cNvSpPr>
            <a:spLocks noGrp="1" noChangeArrowheads="1"/>
          </p:cNvSpPr>
          <p:nvPr>
            <p:ph type="body" sz="quarter" idx="3"/>
          </p:nvPr>
        </p:nvSpPr>
        <p:spPr bwMode="auto">
          <a:xfrm>
            <a:off x="990600" y="4572000"/>
            <a:ext cx="533400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9334" name="Rectangle 6"/>
          <p:cNvSpPr>
            <a:spLocks noGrp="1" noChangeArrowheads="1"/>
          </p:cNvSpPr>
          <p:nvPr>
            <p:ph type="ftr" sz="quarter" idx="4"/>
          </p:nvPr>
        </p:nvSpPr>
        <p:spPr bwMode="auto">
          <a:xfrm>
            <a:off x="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badi MT Condensed Extra Bold" charset="0"/>
              </a:defRPr>
            </a:lvl1pPr>
          </a:lstStyle>
          <a:p>
            <a:pPr>
              <a:defRPr/>
            </a:pPr>
            <a:endParaRPr lang="en-US"/>
          </a:p>
        </p:txBody>
      </p:sp>
      <p:sp>
        <p:nvSpPr>
          <p:cNvPr id="99335" name="Rectangle 7"/>
          <p:cNvSpPr>
            <a:spLocks noGrp="1" noChangeArrowheads="1"/>
          </p:cNvSpPr>
          <p:nvPr>
            <p:ph type="sldNum" sz="quarter" idx="5"/>
          </p:nvPr>
        </p:nvSpPr>
        <p:spPr bwMode="auto">
          <a:xfrm>
            <a:off x="411480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badi MT Condensed Extra Bold" charset="0"/>
              </a:defRPr>
            </a:lvl1pPr>
          </a:lstStyle>
          <a:p>
            <a:pPr>
              <a:defRPr/>
            </a:pPr>
            <a:fld id="{2737F539-327F-1A44-923F-210909929E21}" type="slidenum">
              <a:rPr lang="en-US"/>
              <a:pPr>
                <a:defRPr/>
              </a:pPr>
              <a:t>‹#›</a:t>
            </a:fld>
            <a:endParaRPr lang="en-US"/>
          </a:p>
        </p:txBody>
      </p:sp>
    </p:spTree>
    <p:extLst>
      <p:ext uri="{BB962C8B-B14F-4D97-AF65-F5344CB8AC3E}">
        <p14:creationId xmlns:p14="http://schemas.microsoft.com/office/powerpoint/2010/main" val="17071697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badi MT Condensed Extra Bold" charset="0"/>
        <a:ea typeface="Abadi MT Condensed Extra Bold" charset="0"/>
        <a:cs typeface="Abadi MT Condensed Extra Bold" charset="0"/>
      </a:defRPr>
    </a:lvl1pPr>
    <a:lvl2pPr marL="457200" algn="l" rtl="0" eaLnBrk="0" fontAlgn="base" hangingPunct="0">
      <a:spcBef>
        <a:spcPct val="30000"/>
      </a:spcBef>
      <a:spcAft>
        <a:spcPct val="0"/>
      </a:spcAft>
      <a:defRPr sz="1200" kern="1200">
        <a:solidFill>
          <a:schemeClr val="tx1"/>
        </a:solidFill>
        <a:latin typeface="Abadi MT Condensed Extra Bold" charset="0"/>
        <a:ea typeface="Abadi MT Condensed Extra Bold" charset="0"/>
        <a:cs typeface="Abadi MT Condensed Extra Bold" charset="0"/>
      </a:defRPr>
    </a:lvl2pPr>
    <a:lvl3pPr marL="914400" algn="l" rtl="0" eaLnBrk="0" fontAlgn="base" hangingPunct="0">
      <a:spcBef>
        <a:spcPct val="30000"/>
      </a:spcBef>
      <a:spcAft>
        <a:spcPct val="0"/>
      </a:spcAft>
      <a:defRPr sz="1200" kern="1200">
        <a:solidFill>
          <a:schemeClr val="tx1"/>
        </a:solidFill>
        <a:latin typeface="Abadi MT Condensed Extra Bold" charset="0"/>
        <a:ea typeface="Abadi MT Condensed Extra Bold" charset="0"/>
        <a:cs typeface="Abadi MT Condensed Extra Bold" charset="0"/>
      </a:defRPr>
    </a:lvl3pPr>
    <a:lvl4pPr marL="1371600" algn="l" rtl="0" eaLnBrk="0" fontAlgn="base" hangingPunct="0">
      <a:spcBef>
        <a:spcPct val="30000"/>
      </a:spcBef>
      <a:spcAft>
        <a:spcPct val="0"/>
      </a:spcAft>
      <a:defRPr sz="1200" kern="1200">
        <a:solidFill>
          <a:schemeClr val="tx1"/>
        </a:solidFill>
        <a:latin typeface="Abadi MT Condensed Extra Bold" charset="0"/>
        <a:ea typeface="Abadi MT Condensed Extra Bold" charset="0"/>
        <a:cs typeface="Abadi MT Condensed Extra Bold" charset="0"/>
      </a:defRPr>
    </a:lvl4pPr>
    <a:lvl5pPr marL="1828800" algn="l" rtl="0" eaLnBrk="0" fontAlgn="base" hangingPunct="0">
      <a:spcBef>
        <a:spcPct val="30000"/>
      </a:spcBef>
      <a:spcAft>
        <a:spcPct val="0"/>
      </a:spcAft>
      <a:defRPr sz="1200" kern="1200">
        <a:solidFill>
          <a:schemeClr val="tx1"/>
        </a:solidFill>
        <a:latin typeface="Abadi MT Condensed Extra Bold" charset="0"/>
        <a:ea typeface="Abadi MT Condensed Extra Bold" charset="0"/>
        <a:cs typeface="Abadi MT Condensed Extra Bold"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37F539-327F-1A44-923F-210909929E21}" type="slidenum">
              <a:rPr lang="en-US" smtClean="0"/>
              <a:pPr>
                <a:defRPr/>
              </a:pPr>
              <a:t>1</a:t>
            </a:fld>
            <a:endParaRPr lang="en-US"/>
          </a:p>
        </p:txBody>
      </p:sp>
    </p:spTree>
    <p:extLst>
      <p:ext uri="{BB962C8B-B14F-4D97-AF65-F5344CB8AC3E}">
        <p14:creationId xmlns:p14="http://schemas.microsoft.com/office/powerpoint/2010/main" val="3847821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F091D397-B414-A747-A668-1E583CA2B60C}" type="slidenum">
              <a:rPr lang="en-US"/>
              <a:pPr/>
              <a:t>18</a:t>
            </a:fld>
            <a:endParaRPr lang="en-US"/>
          </a:p>
        </p:txBody>
      </p:sp>
      <p:sp>
        <p:nvSpPr>
          <p:cNvPr id="77827" name="Rectangle 2"/>
          <p:cNvSpPr>
            <a:spLocks noGrp="1" noRot="1" noChangeAspect="1" noChangeArrowheads="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13B8E2B-2F03-4745-B1E7-E1A9589D2B86}" type="slidenum">
              <a:rPr lang="en-US"/>
              <a:pPr/>
              <a:t>21</a:t>
            </a:fld>
            <a:endParaRPr lang="en-US"/>
          </a:p>
        </p:txBody>
      </p:sp>
      <p:sp>
        <p:nvSpPr>
          <p:cNvPr id="362498" name="Rectangle 7"/>
          <p:cNvSpPr txBox="1">
            <a:spLocks noGrp="1"/>
          </p:cNvSpPr>
          <p:nvPr/>
        </p:nvSpPr>
        <p:spPr bwMode="auto">
          <a:xfrm>
            <a:off x="4145280" y="9121140"/>
            <a:ext cx="3169920" cy="480060"/>
          </a:xfrm>
          <a:prstGeom prst="rect">
            <a:avLst/>
          </a:prstGeom>
          <a:noFill/>
          <a:ln w="12700">
            <a:noFill/>
            <a:miter lim="800000"/>
            <a:headEnd/>
            <a:tailEnd/>
          </a:ln>
        </p:spPr>
        <p:txBody>
          <a:bodyPr lIns="96653" tIns="48326" rIns="96653" bIns="48326" anchor="b">
            <a:prstTxWarp prst="textNoShape">
              <a:avLst/>
            </a:prstTxWarp>
          </a:bodyPr>
          <a:lstStyle/>
          <a:p>
            <a:pPr algn="r" eaLnBrk="1" hangingPunct="1"/>
            <a:fld id="{CF16D89C-5BCA-444A-8120-61375926E584}" type="slidenum">
              <a:rPr lang="en-US" sz="1300">
                <a:solidFill>
                  <a:srgbClr val="000000"/>
                </a:solidFill>
                <a:sym typeface="Arial" charset="0"/>
              </a:rPr>
              <a:pPr algn="r" eaLnBrk="1" hangingPunct="1"/>
              <a:t>21</a:t>
            </a:fld>
            <a:endParaRPr lang="en-US" sz="1300" dirty="0">
              <a:solidFill>
                <a:srgbClr val="000000"/>
              </a:solidFill>
              <a:sym typeface="Arial" charset="0"/>
            </a:endParaRPr>
          </a:p>
        </p:txBody>
      </p:sp>
      <p:sp>
        <p:nvSpPr>
          <p:cNvPr id="362499" name="Rectangle 2"/>
          <p:cNvSpPr>
            <a:spLocks noGrp="1" noRot="1" noChangeAspect="1" noChangeArrowheads="1"/>
          </p:cNvSpPr>
          <p:nvPr>
            <p:ph type="sldImg"/>
          </p:nvPr>
        </p:nvSpPr>
        <p:spPr bwMode="auto">
          <a:xfrm>
            <a:off x="1257300" y="720725"/>
            <a:ext cx="4802188" cy="3600450"/>
          </a:xfrm>
          <a:prstGeom prst="rect">
            <a:avLst/>
          </a:prstGeom>
          <a:solidFill>
            <a:srgbClr val="FFFFFF"/>
          </a:solidFill>
          <a:ln>
            <a:solidFill>
              <a:srgbClr val="000000"/>
            </a:solidFill>
            <a:miter lim="800000"/>
            <a:headEnd/>
            <a:tailEnd/>
          </a:ln>
        </p:spPr>
      </p:sp>
      <p:sp>
        <p:nvSpPr>
          <p:cNvPr id="362500"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lIns="96649" tIns="48323" rIns="96649" bIns="48323">
            <a:prstTxWarp prst="textNoShape">
              <a:avLst/>
            </a:prstTxWarp>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atin typeface="Calibri" charset="0"/>
              </a:rPr>
              <a:t>With the zero value of the radius of the universe, you have no more concurrence between a physical extrapolation to the preworld and a supernatural suspension of the extrapolation : you just get a natural stopping point.</a:t>
            </a:r>
          </a:p>
        </p:txBody>
      </p:sp>
      <p:sp>
        <p:nvSpPr>
          <p:cNvPr id="4" name="Espace réservé du numéro de diapositive 3"/>
          <p:cNvSpPr>
            <a:spLocks noGrp="1"/>
          </p:cNvSpPr>
          <p:nvPr>
            <p:ph type="sldNum" sz="quarter" idx="5"/>
          </p:nvPr>
        </p:nvSpPr>
        <p:spPr/>
        <p:txBody>
          <a:bodyPr/>
          <a:lstStyle/>
          <a:p>
            <a:pPr>
              <a:defRPr/>
            </a:pPr>
            <a:fld id="{FACBA0ED-1636-5943-AE5B-A976422A2037}" type="slidenum">
              <a:rPr lang="fr-FR" smtClean="0"/>
              <a:pPr>
                <a:defRPr/>
              </a:pPr>
              <a:t>23</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FF1571-A917-4A40-BD32-83BCA4CDC780}" type="slidenum">
              <a:rPr lang="en-US" smtClean="0"/>
              <a:t>25</a:t>
            </a:fld>
            <a:endParaRPr lang="en-US"/>
          </a:p>
        </p:txBody>
      </p:sp>
    </p:spTree>
    <p:extLst>
      <p:ext uri="{BB962C8B-B14F-4D97-AF65-F5344CB8AC3E}">
        <p14:creationId xmlns:p14="http://schemas.microsoft.com/office/powerpoint/2010/main" val="3762251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02634D-FC81-7544-B61D-F0FDC4C25B43}" type="slidenum">
              <a:rPr lang="en-US"/>
              <a:pPr/>
              <a:t>26</a:t>
            </a:fld>
            <a:endParaRPr lang="en-US"/>
          </a:p>
        </p:txBody>
      </p:sp>
      <p:sp>
        <p:nvSpPr>
          <p:cNvPr id="599042" name="Rectangle 2"/>
          <p:cNvSpPr>
            <a:spLocks noGrp="1" noRot="1" noChangeAspect="1" noChangeArrowheads="1"/>
          </p:cNvSpPr>
          <p:nvPr>
            <p:ph type="sldImg"/>
          </p:nvPr>
        </p:nvSpPr>
        <p:spPr bwMode="auto">
          <a:xfrm>
            <a:off x="1257300" y="720725"/>
            <a:ext cx="4802188" cy="3600450"/>
          </a:xfrm>
          <a:prstGeom prst="rect">
            <a:avLst/>
          </a:prstGeom>
          <a:solidFill>
            <a:srgbClr val="FFFFFF"/>
          </a:solidFill>
          <a:ln>
            <a:solidFill>
              <a:srgbClr val="000000"/>
            </a:solidFill>
            <a:miter lim="800000"/>
            <a:headEnd/>
            <a:tailEnd/>
          </a:ln>
        </p:spPr>
      </p:sp>
      <p:sp>
        <p:nvSpPr>
          <p:cNvPr id="599043"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3C9AF3-C049-934F-AEC0-1353D1C35C22}" type="slidenum">
              <a:rPr lang="en-US"/>
              <a:pPr/>
              <a:t>28</a:t>
            </a:fld>
            <a:endParaRPr lang="en-US"/>
          </a:p>
        </p:txBody>
      </p:sp>
      <p:sp>
        <p:nvSpPr>
          <p:cNvPr id="430082" name="Rectangle 2"/>
          <p:cNvSpPr>
            <a:spLocks noGrp="1" noRot="1" noChangeAspect="1" noChangeArrowheads="1"/>
          </p:cNvSpPr>
          <p:nvPr>
            <p:ph type="sldImg"/>
          </p:nvPr>
        </p:nvSpPr>
        <p:spPr bwMode="auto">
          <a:xfrm>
            <a:off x="1219200" y="720090"/>
            <a:ext cx="4876800" cy="3600450"/>
          </a:xfrm>
          <a:prstGeom prst="rect">
            <a:avLst/>
          </a:prstGeom>
          <a:solidFill>
            <a:srgbClr val="FFFFFF"/>
          </a:solidFill>
          <a:ln>
            <a:solidFill>
              <a:srgbClr val="000000"/>
            </a:solidFill>
            <a:miter lim="800000"/>
            <a:headEnd/>
            <a:tailEnd/>
          </a:ln>
        </p:spPr>
      </p:sp>
      <p:sp>
        <p:nvSpPr>
          <p:cNvPr id="430083" name="Rectangle 3"/>
          <p:cNvSpPr>
            <a:spLocks noGrp="1" noChangeArrowheads="1"/>
          </p:cNvSpPr>
          <p:nvPr>
            <p:ph type="body" idx="1"/>
          </p:nvPr>
        </p:nvSpPr>
        <p:spPr bwMode="auto">
          <a:xfrm>
            <a:off x="731520" y="4560570"/>
            <a:ext cx="5852160" cy="4320540"/>
          </a:xfrm>
          <a:prstGeom prst="rect">
            <a:avLst/>
          </a:prstGeom>
          <a:solidFill>
            <a:srgbClr val="FFFFFF"/>
          </a:solidFill>
          <a:ln>
            <a:solidFill>
              <a:srgbClr val="000000"/>
            </a:solidFill>
            <a:miter lim="800000"/>
            <a:headEnd/>
            <a:tailEnd/>
          </a:ln>
        </p:spPr>
        <p:txBody>
          <a:bodyPr>
            <a:prstTxWarp prst="textNoShape">
              <a:avLst/>
            </a:prstTxWarp>
          </a:bodyPr>
          <a:lstStyle/>
          <a:p>
            <a:pPr defTabSz="483219">
              <a:spcBef>
                <a:spcPct val="0"/>
              </a:spcBef>
            </a:pP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9CA786-7D27-8A4A-BB02-1D807358C13C}" type="slidenum">
              <a:rPr lang="en-US"/>
              <a:pPr/>
              <a:t>34</a:t>
            </a:fld>
            <a:endParaRPr lang="en-US"/>
          </a:p>
        </p:txBody>
      </p:sp>
      <p:sp>
        <p:nvSpPr>
          <p:cNvPr id="464898"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464899"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fr-FR">
                <a:solidFill>
                  <a:srgbClr val="262626"/>
                </a:solidFill>
                <a:latin typeface="Calibri" charset="0"/>
              </a:rPr>
              <a:t>Let us begin with Lemaître’s paper of 1927 (translated 1931) : « A homogeneous </a:t>
            </a:r>
            <a:r>
              <a:rPr lang="fr-FR">
                <a:latin typeface="Calibri" charset="0"/>
              </a:rPr>
              <a:t>Universe of constant mass and growing radius accounting for the radial velocity of extragalactic nebulae » (</a:t>
            </a:r>
            <a:r>
              <a:rPr lang="fr-FR" i="1">
                <a:latin typeface="Calibri" charset="0"/>
              </a:rPr>
              <a:t>Monthly Notices of the Royal Astronomical Society</a:t>
            </a:r>
            <a:r>
              <a:rPr lang="fr-FR">
                <a:latin typeface="Calibri" charset="0"/>
              </a:rPr>
              <a:t>, 91, 1930-1931) </a:t>
            </a:r>
          </a:p>
          <a:p>
            <a:r>
              <a:rPr lang="fr-FR">
                <a:latin typeface="Calibri" charset="0"/>
              </a:rPr>
              <a:t>   « 6. Conclusion.</a:t>
            </a:r>
          </a:p>
          <a:p>
            <a:r>
              <a:rPr lang="fr-FR">
                <a:latin typeface="Calibri" charset="0"/>
              </a:rPr>
              <a:t>       We have found a solution such that:</a:t>
            </a:r>
          </a:p>
          <a:p>
            <a:r>
              <a:rPr lang="fr-FR">
                <a:latin typeface="Calibri" charset="0"/>
              </a:rPr>
              <a:t>     1. The mass of the universe is a constant…</a:t>
            </a:r>
          </a:p>
          <a:p>
            <a:r>
              <a:rPr lang="fr-FR">
                <a:latin typeface="Calibri" charset="0"/>
              </a:rPr>
              <a:t>     2. The radius of the universe increases without limits from an asymptotic value R</a:t>
            </a:r>
            <a:r>
              <a:rPr lang="fr-FR" baseline="-25000">
                <a:latin typeface="Calibri" charset="0"/>
              </a:rPr>
              <a:t>0</a:t>
            </a:r>
            <a:r>
              <a:rPr lang="fr-FR">
                <a:latin typeface="Calibri" charset="0"/>
              </a:rPr>
              <a:t> for </a:t>
            </a:r>
            <a:r>
              <a:rPr lang="fr-FR" i="1">
                <a:latin typeface="Calibri" charset="0"/>
              </a:rPr>
              <a:t>t </a:t>
            </a:r>
            <a:r>
              <a:rPr lang="fr-FR">
                <a:latin typeface="Calibri" charset="0"/>
              </a:rPr>
              <a:t>= −∞…</a:t>
            </a:r>
          </a:p>
          <a:p>
            <a:r>
              <a:rPr lang="fr-FR">
                <a:latin typeface="Calibri" charset="0"/>
              </a:rPr>
              <a:t>     3. The recession velocities of extragalactic nebulæ  are a cosmical effect of the expansion of the universe. » </a:t>
            </a:r>
          </a:p>
          <a:p>
            <a:pPr eaLnBrk="1" hangingPunct="1">
              <a:spcBef>
                <a:spcPct val="0"/>
              </a:spcBef>
            </a:pPr>
            <a:endParaRPr lang="fr-FR">
              <a:latin typeface="Calibri" charset="0"/>
            </a:endParaRPr>
          </a:p>
        </p:txBody>
      </p:sp>
      <p:sp>
        <p:nvSpPr>
          <p:cNvPr id="2355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500">
                <a:solidFill>
                  <a:schemeClr val="tx1"/>
                </a:solidFill>
                <a:latin typeface="Calibri" charset="0"/>
                <a:ea typeface="ＭＳ Ｐゴシック" charset="0"/>
                <a:cs typeface="ＭＳ Ｐゴシック" charset="0"/>
              </a:defRPr>
            </a:lvl1pPr>
            <a:lvl2pPr marL="785372" indent="-302066" eaLnBrk="0" hangingPunct="0">
              <a:defRPr sz="2500">
                <a:solidFill>
                  <a:schemeClr val="tx1"/>
                </a:solidFill>
                <a:latin typeface="Calibri" charset="0"/>
                <a:ea typeface="ＭＳ Ｐゴシック" charset="0"/>
              </a:defRPr>
            </a:lvl2pPr>
            <a:lvl3pPr marL="1208265" indent="-241653" eaLnBrk="0" hangingPunct="0">
              <a:defRPr sz="2500">
                <a:solidFill>
                  <a:schemeClr val="tx1"/>
                </a:solidFill>
                <a:latin typeface="Calibri" charset="0"/>
                <a:ea typeface="ＭＳ Ｐゴシック" charset="0"/>
              </a:defRPr>
            </a:lvl3pPr>
            <a:lvl4pPr marL="1691571" indent="-241653" eaLnBrk="0" hangingPunct="0">
              <a:defRPr sz="2500">
                <a:solidFill>
                  <a:schemeClr val="tx1"/>
                </a:solidFill>
                <a:latin typeface="Calibri" charset="0"/>
                <a:ea typeface="ＭＳ Ｐゴシック" charset="0"/>
              </a:defRPr>
            </a:lvl4pPr>
            <a:lvl5pPr marL="2174878" indent="-241653" eaLnBrk="0" hangingPunct="0">
              <a:defRPr sz="2500">
                <a:solidFill>
                  <a:schemeClr val="tx1"/>
                </a:solidFill>
                <a:latin typeface="Calibri" charset="0"/>
                <a:ea typeface="ＭＳ Ｐゴシック" charset="0"/>
              </a:defRPr>
            </a:lvl5pPr>
            <a:lvl6pPr marL="2658184" indent="-241653" eaLnBrk="0" fontAlgn="base" hangingPunct="0">
              <a:spcBef>
                <a:spcPct val="0"/>
              </a:spcBef>
              <a:spcAft>
                <a:spcPct val="0"/>
              </a:spcAft>
              <a:defRPr sz="2500">
                <a:solidFill>
                  <a:schemeClr val="tx1"/>
                </a:solidFill>
                <a:latin typeface="Calibri" charset="0"/>
                <a:ea typeface="ＭＳ Ｐゴシック" charset="0"/>
              </a:defRPr>
            </a:lvl6pPr>
            <a:lvl7pPr marL="3141490" indent="-241653" eaLnBrk="0" fontAlgn="base" hangingPunct="0">
              <a:spcBef>
                <a:spcPct val="0"/>
              </a:spcBef>
              <a:spcAft>
                <a:spcPct val="0"/>
              </a:spcAft>
              <a:defRPr sz="2500">
                <a:solidFill>
                  <a:schemeClr val="tx1"/>
                </a:solidFill>
                <a:latin typeface="Calibri" charset="0"/>
                <a:ea typeface="ＭＳ Ｐゴシック" charset="0"/>
              </a:defRPr>
            </a:lvl7pPr>
            <a:lvl8pPr marL="3624796" indent="-241653" eaLnBrk="0" fontAlgn="base" hangingPunct="0">
              <a:spcBef>
                <a:spcPct val="0"/>
              </a:spcBef>
              <a:spcAft>
                <a:spcPct val="0"/>
              </a:spcAft>
              <a:defRPr sz="2500">
                <a:solidFill>
                  <a:schemeClr val="tx1"/>
                </a:solidFill>
                <a:latin typeface="Calibri" charset="0"/>
                <a:ea typeface="ＭＳ Ｐゴシック" charset="0"/>
              </a:defRPr>
            </a:lvl8pPr>
            <a:lvl9pPr marL="4108102" indent="-241653" eaLnBrk="0" fontAlgn="base" hangingPunct="0">
              <a:spcBef>
                <a:spcPct val="0"/>
              </a:spcBef>
              <a:spcAft>
                <a:spcPct val="0"/>
              </a:spcAft>
              <a:defRPr sz="2500">
                <a:solidFill>
                  <a:schemeClr val="tx1"/>
                </a:solidFill>
                <a:latin typeface="Calibri" charset="0"/>
                <a:ea typeface="ＭＳ Ｐゴシック" charset="0"/>
              </a:defRPr>
            </a:lvl9pPr>
          </a:lstStyle>
          <a:p>
            <a:pPr eaLnBrk="1" fontAlgn="base" hangingPunct="1">
              <a:spcBef>
                <a:spcPct val="0"/>
              </a:spcBef>
              <a:spcAft>
                <a:spcPct val="0"/>
              </a:spcAft>
            </a:pPr>
            <a:fld id="{BB7D6196-9512-F448-BD76-3E08A6FEF0A9}" type="slidenum">
              <a:rPr lang="fr-FR" sz="1300"/>
              <a:pPr eaLnBrk="1" fontAlgn="base" hangingPunct="1">
                <a:spcBef>
                  <a:spcPct val="0"/>
                </a:spcBef>
                <a:spcAft>
                  <a:spcPct val="0"/>
                </a:spcAft>
              </a:pPr>
              <a:t>3</a:t>
            </a:fld>
            <a:endParaRPr lang="fr-FR"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2" name="Espace réservé des commentaires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41653" indent="-241653">
              <a:buFontTx/>
              <a:buAutoNum type="arabicPlain" startAt="1927"/>
              <a:defRPr/>
            </a:pPr>
            <a:r>
              <a:rPr lang="fr-FR" dirty="0" smtClean="0">
                <a:latin typeface="Calibri" charset="0"/>
              </a:rPr>
              <a:t> </a:t>
            </a:r>
            <a:r>
              <a:rPr lang="fr-FR" dirty="0" smtClean="0"/>
              <a:t>«J’ai rencontré Einstein pour la </a:t>
            </a:r>
            <a:r>
              <a:rPr lang="fr-FR" dirty="0" err="1" smtClean="0"/>
              <a:t>première</a:t>
            </a:r>
            <a:r>
              <a:rPr lang="fr-FR" dirty="0" smtClean="0"/>
              <a:t> fois, il y a vingt-neuf ans. Il </a:t>
            </a:r>
            <a:r>
              <a:rPr lang="fr-FR" dirty="0" err="1" smtClean="0"/>
              <a:t>était</a:t>
            </a:r>
            <a:r>
              <a:rPr lang="fr-FR" dirty="0" smtClean="0"/>
              <a:t> venu à Bruxelles assister au </a:t>
            </a:r>
            <a:r>
              <a:rPr lang="fr-FR" dirty="0" err="1" smtClean="0"/>
              <a:t>congrès</a:t>
            </a:r>
            <a:r>
              <a:rPr lang="fr-FR" dirty="0" smtClean="0"/>
              <a:t> Solvay de 1927. En se promenant dans les </a:t>
            </a:r>
            <a:r>
              <a:rPr lang="fr-FR" dirty="0" err="1" smtClean="0"/>
              <a:t>allées</a:t>
            </a:r>
            <a:r>
              <a:rPr lang="fr-FR" dirty="0" smtClean="0"/>
              <a:t> du parc </a:t>
            </a:r>
            <a:r>
              <a:rPr lang="fr-FR" dirty="0" err="1" smtClean="0"/>
              <a:t>Léopold</a:t>
            </a:r>
            <a:r>
              <a:rPr lang="fr-FR" dirty="0" smtClean="0"/>
              <a:t>, il me parla d’un article, peu remarqué, que j’avais </a:t>
            </a:r>
            <a:r>
              <a:rPr lang="fr-FR" dirty="0" err="1" smtClean="0"/>
              <a:t>écrit</a:t>
            </a:r>
            <a:r>
              <a:rPr lang="fr-FR" dirty="0" smtClean="0"/>
              <a:t> l’</a:t>
            </a:r>
            <a:r>
              <a:rPr lang="fr-FR" dirty="0" err="1" smtClean="0"/>
              <a:t>année</a:t>
            </a:r>
            <a:r>
              <a:rPr lang="fr-FR" dirty="0" smtClean="0"/>
              <a:t> </a:t>
            </a:r>
            <a:r>
              <a:rPr lang="fr-FR" dirty="0" err="1" smtClean="0"/>
              <a:t>précédente</a:t>
            </a:r>
            <a:r>
              <a:rPr lang="fr-FR" dirty="0" smtClean="0"/>
              <a:t> sur l’expansion de l’univers et qu’un ami lui avait fait lire. </a:t>
            </a:r>
            <a:r>
              <a:rPr lang="fr-FR" dirty="0" err="1" smtClean="0"/>
              <a:t>Après</a:t>
            </a:r>
            <a:r>
              <a:rPr lang="fr-FR" dirty="0" smtClean="0"/>
              <a:t> quelques remarques techniques favorables, il conclut en disant que du point de vue physique cela lui paraissait tout à fait abominable.» </a:t>
            </a:r>
          </a:p>
          <a:p>
            <a:pPr>
              <a:defRPr/>
            </a:pPr>
            <a:r>
              <a:rPr lang="fr-FR" dirty="0" smtClean="0"/>
              <a:t>10 ans auparavant, introduction de la constante cosmologique… pour sauver le caractère statique de l’univers</a:t>
            </a:r>
          </a:p>
          <a:p>
            <a:pPr>
              <a:defRPr/>
            </a:pPr>
            <a:endParaRPr lang="fr-FR" dirty="0" smtClean="0">
              <a:latin typeface="Calibri" charset="0"/>
            </a:endParaRPr>
          </a:p>
          <a:p>
            <a:pPr>
              <a:defRPr/>
            </a:pPr>
            <a:r>
              <a:rPr lang="fr-FR" dirty="0" smtClean="0"/>
              <a:t>&lt;&lt;inspirée par le dogme chrétien de la création, et injustifiée sur le plan de la physique&gt;&gt;</a:t>
            </a:r>
            <a:endParaRPr lang="fr-FR" dirty="0" smtClean="0">
              <a:latin typeface="Calibri" charset="0"/>
            </a:endParaRPr>
          </a:p>
          <a:p>
            <a:pPr>
              <a:defRPr/>
            </a:pPr>
            <a:endParaRPr lang="fr-FR" dirty="0" smtClean="0"/>
          </a:p>
          <a:p>
            <a:pPr>
              <a:defRPr/>
            </a:pPr>
            <a:endParaRPr lang="fr-FR" dirty="0" smtClean="0"/>
          </a:p>
          <a:p>
            <a:pPr marL="241653" indent="-241653">
              <a:buFontTx/>
              <a:buAutoNum type="arabicPlain" startAt="1927"/>
              <a:defRPr/>
            </a:pPr>
            <a:endParaRPr lang="fr-FR" dirty="0">
              <a:latin typeface="Calibri" charset="0"/>
            </a:endParaRPr>
          </a:p>
        </p:txBody>
      </p:sp>
      <p:sp>
        <p:nvSpPr>
          <p:cNvPr id="4" name="Espace réservé du numéro de diapositive 3"/>
          <p:cNvSpPr>
            <a:spLocks noGrp="1"/>
          </p:cNvSpPr>
          <p:nvPr>
            <p:ph type="sldNum" sz="quarter" idx="5"/>
          </p:nvPr>
        </p:nvSpPr>
        <p:spPr/>
        <p:txBody>
          <a:bodyPr/>
          <a:lstStyle/>
          <a:p>
            <a:pPr>
              <a:defRPr/>
            </a:pPr>
            <a:fld id="{BB018021-9FB0-E74A-8661-22810143925C}" type="slidenum">
              <a:rPr lang="fr-FR" smtClean="0"/>
              <a:pPr>
                <a:defRPr/>
              </a:pPr>
              <a:t>4</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D9A3B9-1629-C44D-8F52-2435C641CA16}" type="slidenum">
              <a:rPr lang="en-US"/>
              <a:pPr/>
              <a:t>5</a:t>
            </a:fld>
            <a:endParaRPr lang="en-US"/>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Espace réservé du numéro de diapositive 3"/>
          <p:cNvSpPr>
            <a:spLocks noGrp="1"/>
          </p:cNvSpPr>
          <p:nvPr>
            <p:ph type="sldNum" sz="quarter" idx="5"/>
          </p:nvPr>
        </p:nvSpPr>
        <p:spPr/>
        <p:txBody>
          <a:bodyPr/>
          <a:lstStyle/>
          <a:p>
            <a:pPr>
              <a:defRPr/>
            </a:pPr>
            <a:fld id="{1C510267-0705-DF4B-ADCF-34AF5118CBE6}" type="slidenum">
              <a:rPr lang="fr-FR" smtClean="0"/>
              <a:pPr>
                <a:defRPr/>
              </a:pPr>
              <a:t>9</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ph type="sldImg"/>
          </p:nvPr>
        </p:nvSpPr>
        <p:spPr>
          <a:solidFill>
            <a:srgbClr val="FFFFFF"/>
          </a:solidFill>
          <a:ln/>
        </p:spPr>
      </p:sp>
      <p:sp>
        <p:nvSpPr>
          <p:cNvPr id="2969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2B168E-DC97-7A4A-8304-E9C882F580E6}" type="slidenum">
              <a:rPr lang="en-US"/>
              <a:pPr/>
              <a:t>17</a:t>
            </a:fld>
            <a:endParaRPr lang="en-US"/>
          </a:p>
        </p:txBody>
      </p:sp>
      <p:sp>
        <p:nvSpPr>
          <p:cNvPr id="106498" name="Rectangle 2"/>
          <p:cNvSpPr>
            <a:spLocks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6499" name="Rectangle 3"/>
          <p:cNvSpPr>
            <a:spLocks noChangeArrowheads="1"/>
          </p:cNvSpPr>
          <p:nvPr>
            <p:ph type="body" idx="1"/>
          </p:nvPr>
        </p:nvSpPr>
        <p:spPr bwMode="auto">
          <a:xfrm>
            <a:off x="973668" y="4560570"/>
            <a:ext cx="5367867" cy="432054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4998" tIns="47500" rIns="94998" bIns="47500"/>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E768B0-EA32-AF49-AE8B-04F437A7D704}"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D18E8ED-83E2-9241-92DB-BCDAAC1561EC}"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46932CC-7FE8-0E42-89D5-75F8A24A962C}"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49788B-7288-7045-A028-EDF308CFBDC8}"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A2390D8-97F6-7B49-89F4-E5F6206F12E3}"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BB139F1-2BD4-854E-BC7A-DF78CFE7C924}"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E6776235-A55B-BC4B-B2EA-42F7E8052EB8}"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EC46F2C-22AE-3F47-89E5-1E763CF4807B}"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AFDE974B-E080-6D49-8704-219DD00CF8A3}"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7077D2A-CCC8-CD4C-B588-5871154DFCAB}"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B3C316D-8972-4D4E-A6C8-C39A0A5B7FB3}"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C842845-BE32-BE49-A3BE-C64A19F6977B}"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 Id="rId3" Type="http://schemas.openxmlformats.org/officeDocument/2006/relationships/image" Target="../media/image3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 Id="rId3"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jpeg"/><Relationship Id="rId5" Type="http://schemas.openxmlformats.org/officeDocument/2006/relationships/image" Target="../media/image61.jpeg"/><Relationship Id="rId6" Type="http://schemas.openxmlformats.org/officeDocument/2006/relationships/image" Target="../media/image62.png"/><Relationship Id="rId7"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66.jpeg"/><Relationship Id="rId5" Type="http://schemas.openxmlformats.org/officeDocument/2006/relationships/oleObject" Target="../embeddings/oleObject1.bin"/><Relationship Id="rId6" Type="http://schemas.openxmlformats.org/officeDocument/2006/relationships/image" Target="../media/image64.emf"/><Relationship Id="rId7" Type="http://schemas.openxmlformats.org/officeDocument/2006/relationships/oleObject" Target="../embeddings/oleObject2.bin"/><Relationship Id="rId8" Type="http://schemas.openxmlformats.org/officeDocument/2006/relationships/image" Target="../media/image65.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 Id="rId3" Type="http://schemas.openxmlformats.org/officeDocument/2006/relationships/image" Target="../media/image7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jpe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png"/><Relationship Id="rId10" Type="http://schemas.openxmlformats.org/officeDocument/2006/relationships/image" Target="../media/image80.tiff"/><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8742"/>
            <a:ext cx="8229600" cy="2392455"/>
          </a:xfrm>
        </p:spPr>
        <p:txBody>
          <a:bodyPr>
            <a:noAutofit/>
          </a:bodyPr>
          <a:lstStyle/>
          <a:p>
            <a:r>
              <a:rPr lang="en-US" sz="6000" b="1" dirty="0" smtClean="0">
                <a:solidFill>
                  <a:srgbClr val="FFFF00"/>
                </a:solidFill>
              </a:rPr>
              <a:t>The Run-away Universe</a:t>
            </a:r>
            <a:endParaRPr lang="en-US" sz="6000" b="1" dirty="0">
              <a:solidFill>
                <a:srgbClr val="FFFF00"/>
              </a:solidFill>
            </a:endParaRPr>
          </a:p>
        </p:txBody>
      </p:sp>
      <p:sp>
        <p:nvSpPr>
          <p:cNvPr id="4" name="TextBox 3"/>
          <p:cNvSpPr txBox="1"/>
          <p:nvPr/>
        </p:nvSpPr>
        <p:spPr>
          <a:xfrm>
            <a:off x="2051721" y="5114633"/>
            <a:ext cx="5776428" cy="1538883"/>
          </a:xfrm>
          <a:prstGeom prst="rect">
            <a:avLst/>
          </a:prstGeom>
          <a:noFill/>
        </p:spPr>
        <p:txBody>
          <a:bodyPr wrap="square" rtlCol="0">
            <a:spAutoFit/>
          </a:bodyPr>
          <a:lstStyle/>
          <a:p>
            <a:r>
              <a:rPr lang="en-US" sz="2400" dirty="0" smtClean="0">
                <a:solidFill>
                  <a:srgbClr val="FFFFFF"/>
                </a:solidFill>
              </a:rPr>
              <a:t>            </a:t>
            </a:r>
            <a:r>
              <a:rPr lang="en-US" sz="2400" dirty="0">
                <a:solidFill>
                  <a:srgbClr val="FFFFFF"/>
                </a:solidFill>
              </a:rPr>
              <a:t> </a:t>
            </a:r>
            <a:r>
              <a:rPr lang="en-US" sz="2400" dirty="0" smtClean="0">
                <a:solidFill>
                  <a:srgbClr val="FFFFFF"/>
                </a:solidFill>
              </a:rPr>
              <a:t> </a:t>
            </a:r>
            <a:r>
              <a:rPr lang="en-US" sz="2800" dirty="0" smtClean="0">
                <a:solidFill>
                  <a:srgbClr val="FFFFFF"/>
                </a:solidFill>
              </a:rPr>
              <a:t>Joseph  Silk </a:t>
            </a:r>
            <a:r>
              <a:rPr lang="en-US" sz="2800" dirty="0">
                <a:solidFill>
                  <a:srgbClr val="FFFFFF"/>
                </a:solidFill>
              </a:rPr>
              <a:t>   </a:t>
            </a:r>
            <a:r>
              <a:rPr lang="en-US" sz="1600" dirty="0" smtClean="0">
                <a:solidFill>
                  <a:srgbClr val="FFFFFF"/>
                </a:solidFill>
              </a:rPr>
              <a:t>(IAP</a:t>
            </a:r>
            <a:r>
              <a:rPr lang="en-US" sz="1600" dirty="0">
                <a:solidFill>
                  <a:srgbClr val="FFFFFF"/>
                </a:solidFill>
              </a:rPr>
              <a:t>/JHU/</a:t>
            </a:r>
            <a:r>
              <a:rPr lang="en-US" sz="1600" dirty="0" smtClean="0">
                <a:solidFill>
                  <a:srgbClr val="FFFFFF"/>
                </a:solidFill>
              </a:rPr>
              <a:t>Oxford)</a:t>
            </a:r>
            <a:endParaRPr lang="en-US" sz="1600" dirty="0">
              <a:solidFill>
                <a:srgbClr val="FFFFFF"/>
              </a:solidFill>
            </a:endParaRPr>
          </a:p>
          <a:p>
            <a:endParaRPr lang="en-US" sz="2800" dirty="0" smtClean="0">
              <a:solidFill>
                <a:srgbClr val="FFFFFF"/>
              </a:solidFill>
            </a:endParaRPr>
          </a:p>
          <a:p>
            <a:r>
              <a:rPr lang="en-US" sz="2400" dirty="0" smtClean="0">
                <a:solidFill>
                  <a:srgbClr val="FFFFFF"/>
                </a:solidFill>
              </a:rPr>
              <a:t>Gresham Lecture,  1 March 2017</a:t>
            </a:r>
          </a:p>
          <a:p>
            <a:r>
              <a:rPr lang="en-US" dirty="0" smtClean="0">
                <a:solidFill>
                  <a:srgbClr val="FFFFFF"/>
                </a:solidFill>
              </a:rPr>
              <a:t>                                  </a:t>
            </a:r>
            <a:endParaRPr lang="en-US" dirty="0">
              <a:solidFill>
                <a:srgbClr val="FFFFFF"/>
              </a:solidFill>
            </a:endParaRPr>
          </a:p>
        </p:txBody>
      </p:sp>
    </p:spTree>
    <p:extLst>
      <p:ext uri="{BB962C8B-B14F-4D97-AF65-F5344CB8AC3E}">
        <p14:creationId xmlns:p14="http://schemas.microsoft.com/office/powerpoint/2010/main" val="7966639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esittercart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6850"/>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10526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143000"/>
          </a:xfrm>
        </p:spPr>
        <p:txBody>
          <a:bodyPr>
            <a:normAutofit fontScale="90000"/>
          </a:bodyPr>
          <a:lstStyle/>
          <a:p>
            <a:r>
              <a:rPr lang="en-US" sz="6000" dirty="0" smtClean="0">
                <a:solidFill>
                  <a:srgbClr val="FFFF00"/>
                </a:solidFill>
              </a:rPr>
              <a:t>The big bang gang </a:t>
            </a:r>
            <a:r>
              <a:rPr lang="en-US" sz="6000" dirty="0" smtClean="0">
                <a:solidFill>
                  <a:srgbClr val="FFFF00"/>
                </a:solidFill>
              </a:rPr>
              <a:t/>
            </a:r>
            <a:br>
              <a:rPr lang="en-US" sz="6000" dirty="0" smtClean="0">
                <a:solidFill>
                  <a:srgbClr val="FFFF00"/>
                </a:solidFill>
              </a:rPr>
            </a:br>
            <a:r>
              <a:rPr lang="en-US" dirty="0" smtClean="0"/>
              <a:t>1931</a:t>
            </a:r>
            <a:r>
              <a:rPr lang="en-US" dirty="0" smtClean="0"/>
              <a:t>:  a magical year </a:t>
            </a:r>
            <a:endParaRPr lang="en-US" dirty="0"/>
          </a:p>
        </p:txBody>
      </p:sp>
      <p:pic>
        <p:nvPicPr>
          <p:cNvPr id="5" name="Picture 4" descr="4cosmologists1931.pdf"/>
          <p:cNvPicPr>
            <a:picLocks noChangeAspect="1"/>
          </p:cNvPicPr>
          <p:nvPr/>
        </p:nvPicPr>
        <p:blipFill rotWithShape="1">
          <a:blip r:embed="rId2">
            <a:extLst>
              <a:ext uri="{28A0092B-C50C-407E-A947-70E740481C1C}">
                <a14:useLocalDpi xmlns:a14="http://schemas.microsoft.com/office/drawing/2010/main" val="0"/>
              </a:ext>
            </a:extLst>
          </a:blip>
          <a:srcRect l="53225" t="52801" r="10786" b="915"/>
          <a:stretch/>
        </p:blipFill>
        <p:spPr>
          <a:xfrm>
            <a:off x="1547664" y="4289028"/>
            <a:ext cx="1640218" cy="2568972"/>
          </a:xfrm>
          <a:prstGeom prst="rect">
            <a:avLst/>
          </a:prstGeom>
        </p:spPr>
      </p:pic>
      <p:sp>
        <p:nvSpPr>
          <p:cNvPr id="9" name="TextBox 8"/>
          <p:cNvSpPr txBox="1"/>
          <p:nvPr/>
        </p:nvSpPr>
        <p:spPr>
          <a:xfrm>
            <a:off x="1835696" y="6381328"/>
            <a:ext cx="1289435" cy="307777"/>
          </a:xfrm>
          <a:prstGeom prst="rect">
            <a:avLst/>
          </a:prstGeom>
          <a:noFill/>
        </p:spPr>
        <p:txBody>
          <a:bodyPr wrap="none" rtlCol="0">
            <a:spAutoFit/>
          </a:bodyPr>
          <a:lstStyle/>
          <a:p>
            <a:r>
              <a:rPr lang="en-US" dirty="0" smtClean="0"/>
              <a:t>Albert Einstein</a:t>
            </a:r>
            <a:endParaRPr lang="en-US" dirty="0"/>
          </a:p>
        </p:txBody>
      </p:sp>
      <p:pic>
        <p:nvPicPr>
          <p:cNvPr id="10" name="Picture 9" descr="4cosmologists1931.pdf"/>
          <p:cNvPicPr>
            <a:picLocks noChangeAspect="1"/>
          </p:cNvPicPr>
          <p:nvPr/>
        </p:nvPicPr>
        <p:blipFill rotWithShape="1">
          <a:blip r:embed="rId2">
            <a:extLst>
              <a:ext uri="{28A0092B-C50C-407E-A947-70E740481C1C}">
                <a14:useLocalDpi xmlns:a14="http://schemas.microsoft.com/office/drawing/2010/main" val="0"/>
              </a:ext>
            </a:extLst>
          </a:blip>
          <a:srcRect l="53588" t="610" r="2570" b="52533"/>
          <a:stretch/>
        </p:blipFill>
        <p:spPr>
          <a:xfrm>
            <a:off x="3203848" y="4257245"/>
            <a:ext cx="1998133" cy="2600755"/>
          </a:xfrm>
          <a:prstGeom prst="rect">
            <a:avLst/>
          </a:prstGeom>
        </p:spPr>
      </p:pic>
      <p:sp>
        <p:nvSpPr>
          <p:cNvPr id="11" name="TextBox 10"/>
          <p:cNvSpPr txBox="1"/>
          <p:nvPr/>
        </p:nvSpPr>
        <p:spPr>
          <a:xfrm>
            <a:off x="3491880" y="6453336"/>
            <a:ext cx="1469060" cy="307777"/>
          </a:xfrm>
          <a:prstGeom prst="rect">
            <a:avLst/>
          </a:prstGeom>
          <a:noFill/>
        </p:spPr>
        <p:txBody>
          <a:bodyPr wrap="none" rtlCol="0">
            <a:spAutoFit/>
          </a:bodyPr>
          <a:lstStyle/>
          <a:p>
            <a:r>
              <a:rPr lang="en-US" dirty="0" smtClean="0"/>
              <a:t>Arthur </a:t>
            </a:r>
            <a:r>
              <a:rPr lang="en-US" dirty="0" err="1" smtClean="0"/>
              <a:t>Eddington</a:t>
            </a:r>
            <a:endParaRPr lang="en-US" dirty="0"/>
          </a:p>
        </p:txBody>
      </p:sp>
      <p:pic>
        <p:nvPicPr>
          <p:cNvPr id="13" name="Picture 12" descr="4cosmologists1931.pdf"/>
          <p:cNvPicPr>
            <a:picLocks noChangeAspect="1"/>
          </p:cNvPicPr>
          <p:nvPr/>
        </p:nvPicPr>
        <p:blipFill rotWithShape="1">
          <a:blip r:embed="rId2">
            <a:extLst>
              <a:ext uri="{28A0092B-C50C-407E-A947-70E740481C1C}">
                <a14:useLocalDpi xmlns:a14="http://schemas.microsoft.com/office/drawing/2010/main" val="0"/>
              </a:ext>
            </a:extLst>
          </a:blip>
          <a:srcRect l="14527" t="52801" r="54264" b="915"/>
          <a:stretch/>
        </p:blipFill>
        <p:spPr>
          <a:xfrm>
            <a:off x="179512" y="4289028"/>
            <a:ext cx="1422400" cy="2568972"/>
          </a:xfrm>
          <a:prstGeom prst="rect">
            <a:avLst/>
          </a:prstGeom>
        </p:spPr>
      </p:pic>
      <p:sp>
        <p:nvSpPr>
          <p:cNvPr id="14" name="TextBox 13"/>
          <p:cNvSpPr txBox="1"/>
          <p:nvPr/>
        </p:nvSpPr>
        <p:spPr>
          <a:xfrm>
            <a:off x="179512" y="6021288"/>
            <a:ext cx="1449308" cy="307777"/>
          </a:xfrm>
          <a:prstGeom prst="rect">
            <a:avLst/>
          </a:prstGeom>
          <a:noFill/>
        </p:spPr>
        <p:txBody>
          <a:bodyPr wrap="square" rtlCol="0">
            <a:spAutoFit/>
          </a:bodyPr>
          <a:lstStyle/>
          <a:p>
            <a:r>
              <a:rPr lang="en-US" dirty="0" smtClean="0"/>
              <a:t>Willem de Sitter</a:t>
            </a:r>
            <a:endParaRPr lang="en-US" dirty="0"/>
          </a:p>
        </p:txBody>
      </p:sp>
      <p:pic>
        <p:nvPicPr>
          <p:cNvPr id="4" name="Picture 3" descr="hubbl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2280" y="4365104"/>
            <a:ext cx="1891301" cy="2353899"/>
          </a:xfrm>
          <a:prstGeom prst="rect">
            <a:avLst/>
          </a:prstGeom>
        </p:spPr>
      </p:pic>
      <p:sp>
        <p:nvSpPr>
          <p:cNvPr id="16" name="TextBox 15"/>
          <p:cNvSpPr txBox="1"/>
          <p:nvPr/>
        </p:nvSpPr>
        <p:spPr>
          <a:xfrm>
            <a:off x="7452320" y="6381328"/>
            <a:ext cx="1226818" cy="307777"/>
          </a:xfrm>
          <a:prstGeom prst="rect">
            <a:avLst/>
          </a:prstGeom>
          <a:noFill/>
        </p:spPr>
        <p:txBody>
          <a:bodyPr wrap="none" rtlCol="0">
            <a:spAutoFit/>
          </a:bodyPr>
          <a:lstStyle/>
          <a:p>
            <a:r>
              <a:rPr lang="en-US" dirty="0" smtClean="0"/>
              <a:t>Edwin Hubble</a:t>
            </a:r>
            <a:endParaRPr lang="en-US" dirty="0"/>
          </a:p>
        </p:txBody>
      </p:sp>
      <p:pic>
        <p:nvPicPr>
          <p:cNvPr id="17" name="Picture 16" descr="LemaitrePhotoA .pdf"/>
          <p:cNvPicPr>
            <a:picLocks noChangeAspect="1"/>
          </p:cNvPicPr>
          <p:nvPr/>
        </p:nvPicPr>
        <p:blipFill rotWithShape="1">
          <a:blip r:embed="rId4">
            <a:extLst>
              <a:ext uri="{28A0092B-C50C-407E-A947-70E740481C1C}">
                <a14:useLocalDpi xmlns:a14="http://schemas.microsoft.com/office/drawing/2010/main" val="0"/>
              </a:ext>
            </a:extLst>
          </a:blip>
          <a:srcRect l="6733" r="12011"/>
          <a:stretch/>
        </p:blipFill>
        <p:spPr>
          <a:xfrm>
            <a:off x="5039092" y="4365104"/>
            <a:ext cx="2039374" cy="2481477"/>
          </a:xfrm>
          <a:prstGeom prst="rect">
            <a:avLst/>
          </a:prstGeom>
        </p:spPr>
      </p:pic>
      <p:sp>
        <p:nvSpPr>
          <p:cNvPr id="18" name="TextBox 17"/>
          <p:cNvSpPr txBox="1"/>
          <p:nvPr/>
        </p:nvSpPr>
        <p:spPr>
          <a:xfrm>
            <a:off x="5364088" y="6535026"/>
            <a:ext cx="1472453" cy="307777"/>
          </a:xfrm>
          <a:prstGeom prst="rect">
            <a:avLst/>
          </a:prstGeom>
          <a:noFill/>
        </p:spPr>
        <p:txBody>
          <a:bodyPr wrap="none" rtlCol="0">
            <a:spAutoFit/>
          </a:bodyPr>
          <a:lstStyle/>
          <a:p>
            <a:r>
              <a:rPr lang="en-US" dirty="0" smtClean="0"/>
              <a:t>Georges Lemaitre</a:t>
            </a:r>
            <a:endParaRPr lang="en-US" dirty="0"/>
          </a:p>
        </p:txBody>
      </p:sp>
    </p:spTree>
    <p:extLst>
      <p:ext uri="{BB962C8B-B14F-4D97-AF65-F5344CB8AC3E}">
        <p14:creationId xmlns:p14="http://schemas.microsoft.com/office/powerpoint/2010/main" val="38239229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beforeBBSH"/>
          <p:cNvPicPr>
            <a:picLocks noChangeAspect="1" noChangeArrowheads="1"/>
          </p:cNvPicPr>
          <p:nvPr/>
        </p:nvPicPr>
        <p:blipFill rotWithShape="1">
          <a:blip r:embed="rId3">
            <a:extLst>
              <a:ext uri="{28A0092B-C50C-407E-A947-70E740481C1C}">
                <a14:useLocalDpi xmlns:a14="http://schemas.microsoft.com/office/drawing/2010/main" val="0"/>
              </a:ext>
            </a:extLst>
          </a:blip>
          <a:srcRect l="13159" t="19372" r="13044" b="8247"/>
          <a:stretch/>
        </p:blipFill>
        <p:spPr bwMode="auto">
          <a:xfrm>
            <a:off x="2843808" y="980728"/>
            <a:ext cx="3199409" cy="371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h20.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69757"/>
            <a:ext cx="2943098" cy="4293096"/>
          </a:xfrm>
          <a:prstGeom prst="rect">
            <a:avLst/>
          </a:prstGeom>
        </p:spPr>
      </p:pic>
      <p:pic>
        <p:nvPicPr>
          <p:cNvPr id="5" name="Picture 4" descr="shBBsize.pdf"/>
          <p:cNvPicPr>
            <a:picLocks noChangeAspect="1"/>
          </p:cNvPicPr>
          <p:nvPr/>
        </p:nvPicPr>
        <p:blipFill rotWithShape="1">
          <a:blip r:embed="rId5">
            <a:extLst>
              <a:ext uri="{28A0092B-C50C-407E-A947-70E740481C1C}">
                <a14:useLocalDpi xmlns:a14="http://schemas.microsoft.com/office/drawing/2010/main" val="0"/>
              </a:ext>
            </a:extLst>
          </a:blip>
          <a:srcRect l="6959" t="3607" r="9380" b="7730"/>
          <a:stretch/>
        </p:blipFill>
        <p:spPr>
          <a:xfrm>
            <a:off x="5903003" y="3322299"/>
            <a:ext cx="3251200" cy="3535701"/>
          </a:xfrm>
          <a:prstGeom prst="rect">
            <a:avLst/>
          </a:prstGeom>
        </p:spPr>
      </p:pic>
    </p:spTree>
    <p:extLst>
      <p:ext uri="{BB962C8B-B14F-4D97-AF65-F5344CB8AC3E}">
        <p14:creationId xmlns:p14="http://schemas.microsoft.com/office/powerpoint/2010/main" val="1420201942"/>
      </p:ext>
    </p:extLst>
  </p:cSld>
  <p:clrMapOvr>
    <a:masterClrMapping/>
  </p:clrMapOvr>
  <p:transition xmlns:p14="http://schemas.microsoft.com/office/powerpoint/2010/main">
    <p:newsflash/>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26978"/>
                                        </p:tgtEl>
                                        <p:attrNameLst>
                                          <p:attrName>style.visibility</p:attrName>
                                        </p:attrNameLst>
                                      </p:cBhvr>
                                      <p:to>
                                        <p:strVal val="visible"/>
                                      </p:to>
                                    </p:set>
                                    <p:anim calcmode="lin" valueType="num">
                                      <p:cBhvr additive="base">
                                        <p:cTn id="7" dur="500" fill="hold"/>
                                        <p:tgtEl>
                                          <p:spTgt spid="126978"/>
                                        </p:tgtEl>
                                        <p:attrNameLst>
                                          <p:attrName>ppt_x</p:attrName>
                                        </p:attrNameLst>
                                      </p:cBhvr>
                                      <p:tavLst>
                                        <p:tav tm="0">
                                          <p:val>
                                            <p:strVal val="0-#ppt_w/2"/>
                                          </p:val>
                                        </p:tav>
                                        <p:tav tm="100000">
                                          <p:val>
                                            <p:strVal val="#ppt_x"/>
                                          </p:val>
                                        </p:tav>
                                      </p:tavLst>
                                    </p:anim>
                                    <p:anim calcmode="lin" valueType="num">
                                      <p:cBhvr additive="base">
                                        <p:cTn id="8" dur="500" fill="hold"/>
                                        <p:tgtEl>
                                          <p:spTgt spid="1269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81" y="1052736"/>
            <a:ext cx="9123619" cy="3354765"/>
          </a:xfrm>
          <a:prstGeom prst="rect">
            <a:avLst/>
          </a:prstGeom>
        </p:spPr>
        <p:txBody>
          <a:bodyPr wrap="square">
            <a:spAutoFit/>
          </a:bodyPr>
          <a:lstStyle/>
          <a:p>
            <a:r>
              <a:rPr lang="en-US" sz="3200" i="1" dirty="0">
                <a:solidFill>
                  <a:srgbClr val="FFFF00"/>
                </a:solidFill>
              </a:rPr>
              <a:t>The evolution of the world can be compared to a display of fireworks that has </a:t>
            </a:r>
            <a:r>
              <a:rPr lang="en-US" sz="3200" i="1" dirty="0" smtClean="0">
                <a:solidFill>
                  <a:srgbClr val="FFFF00"/>
                </a:solidFill>
              </a:rPr>
              <a:t>just</a:t>
            </a:r>
            <a:r>
              <a:rPr lang="en-US" sz="3200" dirty="0">
                <a:solidFill>
                  <a:srgbClr val="FFFF00"/>
                </a:solidFill>
              </a:rPr>
              <a:t> </a:t>
            </a:r>
            <a:r>
              <a:rPr lang="en-US" sz="3200" i="1" dirty="0" smtClean="0">
                <a:solidFill>
                  <a:srgbClr val="FFFF00"/>
                </a:solidFill>
              </a:rPr>
              <a:t>ended</a:t>
            </a:r>
            <a:r>
              <a:rPr lang="en-US" sz="3200" i="1" dirty="0">
                <a:solidFill>
                  <a:srgbClr val="FFFF00"/>
                </a:solidFill>
              </a:rPr>
              <a:t>: some few red wisps, ashes and smoke. Standing on a well-chilled cinder, we see the slow fading of the suns, and we try to recall the vanished brilliance of the origin of the worlds</a:t>
            </a:r>
            <a:r>
              <a:rPr lang="en-US" sz="3200" i="1" dirty="0" smtClean="0">
                <a:solidFill>
                  <a:srgbClr val="FFFF00"/>
                </a:solidFill>
              </a:rPr>
              <a:t>.</a:t>
            </a:r>
          </a:p>
          <a:p>
            <a:r>
              <a:rPr lang="en-US" sz="2000" dirty="0" smtClean="0">
                <a:solidFill>
                  <a:srgbClr val="FFFF00"/>
                </a:solidFill>
              </a:rPr>
              <a:t>                  Georges Lemaitre 1931</a:t>
            </a:r>
            <a:endParaRPr lang="en-US" sz="2000" dirty="0">
              <a:solidFill>
                <a:srgbClr val="FFFF00"/>
              </a:solidFill>
            </a:endParaRPr>
          </a:p>
        </p:txBody>
      </p:sp>
      <p:pic>
        <p:nvPicPr>
          <p:cNvPr id="3" name="Picture 2" descr="HoyleBBC.pdf"/>
          <p:cNvPicPr>
            <a:picLocks noChangeAspect="1"/>
          </p:cNvPicPr>
          <p:nvPr/>
        </p:nvPicPr>
        <p:blipFill rotWithShape="1">
          <a:blip r:embed="rId2">
            <a:extLst>
              <a:ext uri="{28A0092B-C50C-407E-A947-70E740481C1C}">
                <a14:useLocalDpi xmlns:a14="http://schemas.microsoft.com/office/drawing/2010/main" val="0"/>
              </a:ext>
            </a:extLst>
          </a:blip>
          <a:srcRect l="2512" r="13699"/>
          <a:stretch/>
        </p:blipFill>
        <p:spPr>
          <a:xfrm>
            <a:off x="4932040" y="3621525"/>
            <a:ext cx="3929428" cy="3212067"/>
          </a:xfrm>
          <a:prstGeom prst="rect">
            <a:avLst/>
          </a:prstGeom>
        </p:spPr>
      </p:pic>
      <p:sp>
        <p:nvSpPr>
          <p:cNvPr id="4" name="TextBox 3"/>
          <p:cNvSpPr txBox="1"/>
          <p:nvPr/>
        </p:nvSpPr>
        <p:spPr>
          <a:xfrm>
            <a:off x="2771800" y="6242447"/>
            <a:ext cx="1922797" cy="615553"/>
          </a:xfrm>
          <a:prstGeom prst="rect">
            <a:avLst/>
          </a:prstGeom>
          <a:noFill/>
        </p:spPr>
        <p:txBody>
          <a:bodyPr wrap="none" rtlCol="0">
            <a:spAutoFit/>
          </a:bodyPr>
          <a:lstStyle/>
          <a:p>
            <a:r>
              <a:rPr lang="en-US" sz="2000" dirty="0" smtClean="0">
                <a:solidFill>
                  <a:srgbClr val="FFFF00"/>
                </a:solidFill>
              </a:rPr>
              <a:t>Fred Hoyle 1951</a:t>
            </a:r>
          </a:p>
          <a:p>
            <a:endParaRPr lang="en-US" i="1" dirty="0">
              <a:solidFill>
                <a:srgbClr val="FFFF00"/>
              </a:solidFill>
            </a:endParaRPr>
          </a:p>
        </p:txBody>
      </p:sp>
      <p:sp>
        <p:nvSpPr>
          <p:cNvPr id="5" name="TextBox 4"/>
          <p:cNvSpPr txBox="1"/>
          <p:nvPr/>
        </p:nvSpPr>
        <p:spPr>
          <a:xfrm>
            <a:off x="-4771" y="4365104"/>
            <a:ext cx="6118725" cy="2062103"/>
          </a:xfrm>
          <a:prstGeom prst="rect">
            <a:avLst/>
          </a:prstGeom>
          <a:noFill/>
        </p:spPr>
        <p:txBody>
          <a:bodyPr wrap="square" rtlCol="0">
            <a:spAutoFit/>
          </a:bodyPr>
          <a:lstStyle/>
          <a:p>
            <a:r>
              <a:rPr lang="en-US" sz="3200" dirty="0" smtClean="0">
                <a:solidFill>
                  <a:srgbClr val="FFFF00"/>
                </a:solidFill>
              </a:rPr>
              <a:t>Fred Hoyle on the Big Bang:</a:t>
            </a:r>
          </a:p>
          <a:p>
            <a:r>
              <a:rPr lang="en-US" sz="3200" i="1" dirty="0">
                <a:solidFill>
                  <a:srgbClr val="FFFF00"/>
                </a:solidFill>
              </a:rPr>
              <a:t>it's an irrational process, and </a:t>
            </a:r>
            <a:endParaRPr lang="en-US" sz="3200" i="1" dirty="0" smtClean="0">
              <a:solidFill>
                <a:srgbClr val="FFFF00"/>
              </a:solidFill>
            </a:endParaRPr>
          </a:p>
          <a:p>
            <a:r>
              <a:rPr lang="en-US" sz="3200" i="1" dirty="0" smtClean="0">
                <a:solidFill>
                  <a:srgbClr val="FFFF00"/>
                </a:solidFill>
              </a:rPr>
              <a:t>can't </a:t>
            </a:r>
            <a:r>
              <a:rPr lang="en-US" sz="3200" i="1" dirty="0">
                <a:solidFill>
                  <a:srgbClr val="FFFF00"/>
                </a:solidFill>
              </a:rPr>
              <a:t>be </a:t>
            </a:r>
            <a:r>
              <a:rPr lang="en-US" sz="3200" i="1" dirty="0" smtClean="0">
                <a:solidFill>
                  <a:srgbClr val="FFFF00"/>
                </a:solidFill>
              </a:rPr>
              <a:t>described </a:t>
            </a:r>
            <a:r>
              <a:rPr lang="en-US" sz="3200" i="1" dirty="0">
                <a:solidFill>
                  <a:srgbClr val="FFFF00"/>
                </a:solidFill>
              </a:rPr>
              <a:t>in scientific terms</a:t>
            </a:r>
          </a:p>
        </p:txBody>
      </p:sp>
      <p:sp>
        <p:nvSpPr>
          <p:cNvPr id="6" name="TextBox 5"/>
          <p:cNvSpPr txBox="1"/>
          <p:nvPr/>
        </p:nvSpPr>
        <p:spPr>
          <a:xfrm>
            <a:off x="1259632" y="27856"/>
            <a:ext cx="6570316" cy="923330"/>
          </a:xfrm>
          <a:prstGeom prst="rect">
            <a:avLst/>
          </a:prstGeom>
          <a:noFill/>
        </p:spPr>
        <p:txBody>
          <a:bodyPr wrap="none" rtlCol="0">
            <a:spAutoFit/>
          </a:bodyPr>
          <a:lstStyle/>
          <a:p>
            <a:r>
              <a:rPr lang="en-US" sz="5400" dirty="0" smtClean="0">
                <a:solidFill>
                  <a:srgbClr val="FFFF00"/>
                </a:solidFill>
              </a:rPr>
              <a:t>Origin of the Big Bang </a:t>
            </a:r>
            <a:endParaRPr lang="en-US" sz="5400" dirty="0">
              <a:solidFill>
                <a:srgbClr val="FFFF00"/>
              </a:solidFill>
            </a:endParaRPr>
          </a:p>
        </p:txBody>
      </p:sp>
    </p:spTree>
    <p:extLst>
      <p:ext uri="{BB962C8B-B14F-4D97-AF65-F5344CB8AC3E}">
        <p14:creationId xmlns:p14="http://schemas.microsoft.com/office/powerpoint/2010/main" val="23259983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ys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4744"/>
            <a:ext cx="3276600" cy="4927600"/>
          </a:xfrm>
          <a:prstGeom prst="rect">
            <a:avLst/>
          </a:prstGeom>
        </p:spPr>
      </p:pic>
      <p:pic>
        <p:nvPicPr>
          <p:cNvPr id="13" name="Picture 12" descr="bbrussia"/>
          <p:cNvPicPr>
            <a:picLocks noChangeAspect="1" noChangeArrowheads="1"/>
          </p:cNvPicPr>
          <p:nvPr/>
        </p:nvPicPr>
        <p:blipFill>
          <a:blip r:embed="rId4">
            <a:extLst>
              <a:ext uri="{28A0092B-C50C-407E-A947-70E740481C1C}">
                <a14:useLocalDpi xmlns:a14="http://schemas.microsoft.com/office/drawing/2010/main" val="0"/>
              </a:ext>
            </a:extLst>
          </a:blip>
          <a:srcRect l="14993" t="15324" r="19435" b="11395"/>
          <a:stretch>
            <a:fillRect/>
          </a:stretch>
        </p:blipFill>
        <p:spPr bwMode="auto">
          <a:xfrm>
            <a:off x="467544" y="141288"/>
            <a:ext cx="4251325" cy="671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bbFRANCE"/>
          <p:cNvPicPr>
            <a:picLocks noChangeAspect="1" noChangeArrowheads="1"/>
          </p:cNvPicPr>
          <p:nvPr/>
        </p:nvPicPr>
        <p:blipFill>
          <a:blip r:embed="rId5">
            <a:extLst>
              <a:ext uri="{28A0092B-C50C-407E-A947-70E740481C1C}">
                <a14:useLocalDpi xmlns:a14="http://schemas.microsoft.com/office/drawing/2010/main" val="0"/>
              </a:ext>
            </a:extLst>
          </a:blip>
          <a:srcRect l="12772" t="9824" r="10550" b="10609"/>
          <a:stretch>
            <a:fillRect/>
          </a:stretch>
        </p:blipFill>
        <p:spPr bwMode="auto">
          <a:xfrm>
            <a:off x="755576" y="-4027"/>
            <a:ext cx="4645025" cy="681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gamow.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5616" y="404664"/>
            <a:ext cx="3644900" cy="6019800"/>
          </a:xfrm>
          <a:prstGeom prst="rect">
            <a:avLst/>
          </a:prstGeom>
        </p:spPr>
      </p:pic>
      <p:pic>
        <p:nvPicPr>
          <p:cNvPr id="16" name="Picture 2" descr="sing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7664" y="-16685"/>
            <a:ext cx="429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lemaitre.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1720" y="546100"/>
            <a:ext cx="4102100" cy="6311900"/>
          </a:xfrm>
          <a:prstGeom prst="rect">
            <a:avLst/>
          </a:prstGeom>
        </p:spPr>
      </p:pic>
      <p:pic>
        <p:nvPicPr>
          <p:cNvPr id="18" name="Picture 17" descr="bigbangSilk .pdf"/>
          <p:cNvPicPr>
            <a:picLocks noChangeAspect="1"/>
          </p:cNvPicPr>
          <p:nvPr/>
        </p:nvPicPr>
        <p:blipFill rotWithShape="1">
          <a:blip r:embed="rId9">
            <a:extLst>
              <a:ext uri="{28A0092B-C50C-407E-A947-70E740481C1C}">
                <a14:useLocalDpi xmlns:a14="http://schemas.microsoft.com/office/drawing/2010/main" val="0"/>
              </a:ext>
            </a:extLst>
          </a:blip>
          <a:srcRect r="2269"/>
          <a:stretch/>
        </p:blipFill>
        <p:spPr>
          <a:xfrm>
            <a:off x="2915816" y="188640"/>
            <a:ext cx="3996597" cy="6045200"/>
          </a:xfrm>
          <a:prstGeom prst="rect">
            <a:avLst/>
          </a:prstGeom>
        </p:spPr>
      </p:pic>
      <p:pic>
        <p:nvPicPr>
          <p:cNvPr id="19" name="Picture 18" descr="goldsmith .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19872" y="0"/>
            <a:ext cx="4635500" cy="6858000"/>
          </a:xfrm>
          <a:prstGeom prst="rect">
            <a:avLst/>
          </a:prstGeom>
        </p:spPr>
      </p:pic>
      <p:pic>
        <p:nvPicPr>
          <p:cNvPr id="20" name="Picture 19" descr="greene .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95936" y="260648"/>
            <a:ext cx="4176464" cy="6134100"/>
          </a:xfrm>
          <a:prstGeom prst="rect">
            <a:avLst/>
          </a:prstGeom>
        </p:spPr>
      </p:pic>
      <p:pic>
        <p:nvPicPr>
          <p:cNvPr id="21" name="Picture 20" descr="BBtheory.pdf"/>
          <p:cNvPicPr>
            <a:picLocks noChangeAspect="1"/>
          </p:cNvPicPr>
          <p:nvPr/>
        </p:nvPicPr>
        <p:blipFill rotWithShape="1">
          <a:blip r:embed="rId12">
            <a:extLst>
              <a:ext uri="{28A0092B-C50C-407E-A947-70E740481C1C}">
                <a14:useLocalDpi xmlns:a14="http://schemas.microsoft.com/office/drawing/2010/main" val="0"/>
              </a:ext>
            </a:extLst>
          </a:blip>
          <a:srcRect t="3955"/>
          <a:stretch/>
        </p:blipFill>
        <p:spPr>
          <a:xfrm>
            <a:off x="4572000" y="476672"/>
            <a:ext cx="4572000" cy="5757333"/>
          </a:xfrm>
          <a:prstGeom prst="rect">
            <a:avLst/>
          </a:prstGeom>
        </p:spPr>
      </p:pic>
    </p:spTree>
    <p:extLst>
      <p:ext uri="{BB962C8B-B14F-4D97-AF65-F5344CB8AC3E}">
        <p14:creationId xmlns:p14="http://schemas.microsoft.com/office/powerpoint/2010/main" val="5730187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po0000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8311" y="1844824"/>
            <a:ext cx="3630166" cy="4840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 name="Picture 2" descr="npo000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420888"/>
            <a:ext cx="5257800" cy="3551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TextBox 3"/>
          <p:cNvSpPr txBox="1"/>
          <p:nvPr/>
        </p:nvSpPr>
        <p:spPr>
          <a:xfrm>
            <a:off x="467544" y="476672"/>
            <a:ext cx="2072327" cy="400110"/>
          </a:xfrm>
          <a:prstGeom prst="rect">
            <a:avLst/>
          </a:prstGeom>
          <a:noFill/>
        </p:spPr>
        <p:txBody>
          <a:bodyPr wrap="none" rtlCol="0">
            <a:spAutoFit/>
          </a:bodyPr>
          <a:lstStyle/>
          <a:p>
            <a:r>
              <a:rPr lang="en-US" sz="2000" dirty="0" smtClean="0"/>
              <a:t>February 24  1987</a:t>
            </a:r>
            <a:endParaRPr lang="en-US" sz="2000" dirty="0"/>
          </a:p>
        </p:txBody>
      </p:sp>
      <p:sp>
        <p:nvSpPr>
          <p:cNvPr id="5" name="TextBox 4"/>
          <p:cNvSpPr txBox="1"/>
          <p:nvPr/>
        </p:nvSpPr>
        <p:spPr>
          <a:xfrm>
            <a:off x="899592" y="1988840"/>
            <a:ext cx="813043" cy="369332"/>
          </a:xfrm>
          <a:prstGeom prst="rect">
            <a:avLst/>
          </a:prstGeom>
          <a:noFill/>
        </p:spPr>
        <p:txBody>
          <a:bodyPr wrap="none" rtlCol="0">
            <a:spAutoFit/>
          </a:bodyPr>
          <a:lstStyle/>
          <a:p>
            <a:r>
              <a:rPr lang="en-US" sz="1800" dirty="0" smtClean="0"/>
              <a:t>Before</a:t>
            </a:r>
            <a:endParaRPr lang="en-US" sz="1800" dirty="0"/>
          </a:p>
        </p:txBody>
      </p:sp>
      <p:sp>
        <p:nvSpPr>
          <p:cNvPr id="6" name="TextBox 5"/>
          <p:cNvSpPr txBox="1"/>
          <p:nvPr/>
        </p:nvSpPr>
        <p:spPr>
          <a:xfrm>
            <a:off x="3851920" y="2060848"/>
            <a:ext cx="736099" cy="400110"/>
          </a:xfrm>
          <a:prstGeom prst="rect">
            <a:avLst/>
          </a:prstGeom>
          <a:noFill/>
        </p:spPr>
        <p:txBody>
          <a:bodyPr wrap="none" rtlCol="0">
            <a:spAutoFit/>
          </a:bodyPr>
          <a:lstStyle/>
          <a:p>
            <a:r>
              <a:rPr lang="en-US" sz="2000" dirty="0" smtClean="0"/>
              <a:t>After</a:t>
            </a:r>
            <a:endParaRPr lang="en-US" sz="2000" dirty="0"/>
          </a:p>
        </p:txBody>
      </p:sp>
      <p:sp>
        <p:nvSpPr>
          <p:cNvPr id="7" name="TextBox 6"/>
          <p:cNvSpPr txBox="1"/>
          <p:nvPr/>
        </p:nvSpPr>
        <p:spPr>
          <a:xfrm>
            <a:off x="539552" y="1196752"/>
            <a:ext cx="3332939" cy="400110"/>
          </a:xfrm>
          <a:prstGeom prst="rect">
            <a:avLst/>
          </a:prstGeom>
          <a:noFill/>
        </p:spPr>
        <p:txBody>
          <a:bodyPr wrap="none" rtlCol="0">
            <a:spAutoFit/>
          </a:bodyPr>
          <a:lstStyle/>
          <a:p>
            <a:r>
              <a:rPr lang="en-US" sz="2000" dirty="0"/>
              <a:t>a</a:t>
            </a:r>
            <a:r>
              <a:rPr lang="en-US" sz="2000" dirty="0" smtClean="0"/>
              <a:t>bout 160000 light years away</a:t>
            </a:r>
            <a:endParaRPr lang="en-US" sz="2000" dirty="0"/>
          </a:p>
        </p:txBody>
      </p:sp>
      <p:sp>
        <p:nvSpPr>
          <p:cNvPr id="8" name="TextBox 7"/>
          <p:cNvSpPr txBox="1"/>
          <p:nvPr/>
        </p:nvSpPr>
        <p:spPr>
          <a:xfrm>
            <a:off x="0" y="6372588"/>
            <a:ext cx="5302203" cy="461665"/>
          </a:xfrm>
          <a:prstGeom prst="rect">
            <a:avLst/>
          </a:prstGeom>
          <a:noFill/>
        </p:spPr>
        <p:txBody>
          <a:bodyPr wrap="none" rtlCol="0">
            <a:spAutoFit/>
          </a:bodyPr>
          <a:lstStyle/>
          <a:p>
            <a:r>
              <a:rPr lang="en-US" sz="2400" dirty="0" smtClean="0">
                <a:solidFill>
                  <a:srgbClr val="FFFF00"/>
                </a:solidFill>
              </a:rPr>
              <a:t>Supernovae of Type 1a are perfect bombs</a:t>
            </a:r>
            <a:endParaRPr lang="en-US" sz="2400" dirty="0">
              <a:solidFill>
                <a:srgbClr val="FFFF00"/>
              </a:solidFill>
            </a:endParaRPr>
          </a:p>
        </p:txBody>
      </p:sp>
    </p:spTree>
    <p:extLst>
      <p:ext uri="{BB962C8B-B14F-4D97-AF65-F5344CB8AC3E}">
        <p14:creationId xmlns:p14="http://schemas.microsoft.com/office/powerpoint/2010/main" val="22791296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po00005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2576" y="1844823"/>
            <a:ext cx="6331046" cy="5013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Rectangle 3"/>
          <p:cNvSpPr/>
          <p:nvPr/>
        </p:nvSpPr>
        <p:spPr>
          <a:xfrm>
            <a:off x="1259632" y="2204864"/>
            <a:ext cx="6047299" cy="523220"/>
          </a:xfrm>
          <a:prstGeom prst="rect">
            <a:avLst/>
          </a:prstGeom>
        </p:spPr>
        <p:txBody>
          <a:bodyPr wrap="none">
            <a:spAutoFit/>
          </a:bodyPr>
          <a:lstStyle/>
          <a:p>
            <a:r>
              <a:rPr lang="en-US" sz="2800" dirty="0" smtClean="0">
                <a:solidFill>
                  <a:srgbClr val="FFFF00"/>
                </a:solidFill>
                <a:latin typeface="Times" charset="0"/>
                <a:sym typeface="Arial" charset="0"/>
              </a:rPr>
              <a:t>Distant type </a:t>
            </a:r>
            <a:r>
              <a:rPr lang="en-US" sz="2800" dirty="0" err="1" smtClean="0">
                <a:solidFill>
                  <a:srgbClr val="FFFF00"/>
                </a:solidFill>
                <a:latin typeface="Times" charset="0"/>
                <a:sym typeface="Arial" charset="0"/>
              </a:rPr>
              <a:t>Ia</a:t>
            </a:r>
            <a:r>
              <a:rPr lang="en-US" sz="2800" dirty="0" smtClean="0">
                <a:solidFill>
                  <a:srgbClr val="FFFF00"/>
                </a:solidFill>
                <a:latin typeface="Times" charset="0"/>
                <a:sym typeface="Arial" charset="0"/>
              </a:rPr>
              <a:t> supernovae are too faint! </a:t>
            </a:r>
            <a:endParaRPr lang="en-US" sz="2800" dirty="0">
              <a:solidFill>
                <a:srgbClr val="FFFF00"/>
              </a:solidFill>
            </a:endParaRPr>
          </a:p>
        </p:txBody>
      </p:sp>
      <p:sp>
        <p:nvSpPr>
          <p:cNvPr id="5" name="TextBox 4"/>
          <p:cNvSpPr txBox="1"/>
          <p:nvPr/>
        </p:nvSpPr>
        <p:spPr>
          <a:xfrm>
            <a:off x="1032933" y="270933"/>
            <a:ext cx="5230093" cy="523220"/>
          </a:xfrm>
          <a:prstGeom prst="rect">
            <a:avLst/>
          </a:prstGeom>
          <a:noFill/>
        </p:spPr>
        <p:txBody>
          <a:bodyPr wrap="none" rtlCol="0">
            <a:spAutoFit/>
          </a:bodyPr>
          <a:lstStyle/>
          <a:p>
            <a:r>
              <a:rPr lang="en-US" sz="2800" dirty="0" smtClean="0"/>
              <a:t>Supernovae in  remote galaxies</a:t>
            </a:r>
            <a:r>
              <a:rPr lang="mr-IN" sz="2800" dirty="0" smtClean="0"/>
              <a:t>…</a:t>
            </a:r>
            <a:endParaRPr lang="en-US" sz="2800" dirty="0"/>
          </a:p>
        </p:txBody>
      </p:sp>
    </p:spTree>
    <p:extLst>
      <p:ext uri="{BB962C8B-B14F-4D97-AF65-F5344CB8AC3E}">
        <p14:creationId xmlns:p14="http://schemas.microsoft.com/office/powerpoint/2010/main" val="1043883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4191000" y="381000"/>
            <a:ext cx="3200400" cy="191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solidFill>
                  <a:schemeClr val="bg1"/>
                </a:solidFill>
                <a:ea typeface="ヒラギノ角ゴ Pro W3" charset="0"/>
                <a:cs typeface="ヒラギノ角ゴ Pro W3" charset="0"/>
              </a:rPr>
              <a:t>Adam Riess was leading our efforts in the fall of 1997 to increase our sample of 4 objects to 15.</a:t>
            </a:r>
            <a:r>
              <a:rPr lang="en-US" sz="1800">
                <a:solidFill>
                  <a:schemeClr val="bg1"/>
                </a:solidFill>
                <a:ea typeface="ヒラギノ角ゴ Pro W3" charset="0"/>
                <a:cs typeface="ヒラギノ角ゴ Pro W3" charset="0"/>
              </a:rPr>
              <a:t>  </a:t>
            </a:r>
          </a:p>
        </p:txBody>
      </p:sp>
      <p:sp>
        <p:nvSpPr>
          <p:cNvPr id="105475" name="TextBox 8"/>
          <p:cNvSpPr txBox="1">
            <a:spLocks noChangeArrowheads="1"/>
          </p:cNvSpPr>
          <p:nvPr/>
        </p:nvSpPr>
        <p:spPr bwMode="auto">
          <a:xfrm>
            <a:off x="74613" y="109538"/>
            <a:ext cx="8991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smtClean="0">
                <a:solidFill>
                  <a:srgbClr val="E2F0FF"/>
                </a:solidFill>
                <a:latin typeface="Myriad Pro Bold" charset="0"/>
              </a:rPr>
              <a:t>EUREKA moment</a:t>
            </a:r>
            <a:r>
              <a:rPr lang="en-US" sz="2800" dirty="0" smtClean="0">
                <a:solidFill>
                  <a:srgbClr val="E2F0FF"/>
                </a:solidFill>
                <a:latin typeface="Calibri" charset="0"/>
              </a:rPr>
              <a:t> </a:t>
            </a:r>
            <a:endParaRPr lang="en-US" sz="2800" dirty="0">
              <a:solidFill>
                <a:srgbClr val="E2F0FF"/>
              </a:solidFill>
              <a:latin typeface="Calibri" charset="0"/>
            </a:endParaRPr>
          </a:p>
        </p:txBody>
      </p:sp>
      <p:grpSp>
        <p:nvGrpSpPr>
          <p:cNvPr id="105476" name="Group 4"/>
          <p:cNvGrpSpPr>
            <a:grpSpLocks/>
          </p:cNvGrpSpPr>
          <p:nvPr/>
        </p:nvGrpSpPr>
        <p:grpSpPr bwMode="auto">
          <a:xfrm>
            <a:off x="228600" y="1295400"/>
            <a:ext cx="3581400" cy="5346700"/>
            <a:chOff x="384" y="1440"/>
            <a:chExt cx="1547" cy="2360"/>
          </a:xfrm>
        </p:grpSpPr>
        <p:pic>
          <p:nvPicPr>
            <p:cNvPr id="105477" name="Picture 5" descr="labbook1"/>
            <p:cNvPicPr>
              <a:picLocks noChangeAspect="1" noChangeArrowheads="1"/>
            </p:cNvPicPr>
            <p:nvPr/>
          </p:nvPicPr>
          <p:blipFill>
            <a:blip r:embed="rId3">
              <a:lum bright="-38000" contrast="44000"/>
              <a:extLst>
                <a:ext uri="{28A0092B-C50C-407E-A947-70E740481C1C}">
                  <a14:useLocalDpi xmlns:a14="http://schemas.microsoft.com/office/drawing/2010/main" val="0"/>
                </a:ext>
              </a:extLst>
            </a:blip>
            <a:srcRect l="6062" r="11075" b="34375"/>
            <a:stretch>
              <a:fillRect/>
            </a:stretch>
          </p:blipFill>
          <p:spPr bwMode="auto">
            <a:xfrm>
              <a:off x="384" y="1440"/>
              <a:ext cx="1547" cy="1584"/>
            </a:xfrm>
            <a:prstGeom prst="rect">
              <a:avLst/>
            </a:prstGeom>
            <a:noFill/>
            <a:extLst>
              <a:ext uri="{909E8E84-426E-40dd-AFC4-6F175D3DCCD1}">
                <a14:hiddenFill xmlns:a14="http://schemas.microsoft.com/office/drawing/2010/main">
                  <a:solidFill>
                    <a:srgbClr val="FFFFFF"/>
                  </a:solidFill>
                </a14:hiddenFill>
              </a:ext>
            </a:extLst>
          </p:spPr>
        </p:pic>
        <p:pic>
          <p:nvPicPr>
            <p:cNvPr id="105478" name="Picture 6" descr="labbook1"/>
            <p:cNvPicPr>
              <a:picLocks noChangeAspect="1" noChangeArrowheads="1"/>
            </p:cNvPicPr>
            <p:nvPr/>
          </p:nvPicPr>
          <p:blipFill>
            <a:blip r:embed="rId3">
              <a:lum bright="-38000" contrast="44000"/>
              <a:extLst>
                <a:ext uri="{28A0092B-C50C-407E-A947-70E740481C1C}">
                  <a14:useLocalDpi xmlns:a14="http://schemas.microsoft.com/office/drawing/2010/main" val="0"/>
                </a:ext>
              </a:extLst>
            </a:blip>
            <a:srcRect l="6062" t="62640" r="11075" b="4547"/>
            <a:stretch>
              <a:fillRect/>
            </a:stretch>
          </p:blipFill>
          <p:spPr bwMode="auto">
            <a:xfrm>
              <a:off x="384" y="3008"/>
              <a:ext cx="1547" cy="792"/>
            </a:xfrm>
            <a:prstGeom prst="rect">
              <a:avLst/>
            </a:prstGeom>
            <a:noFill/>
            <a:extLst>
              <a:ext uri="{909E8E84-426E-40dd-AFC4-6F175D3DCCD1}">
                <a14:hiddenFill xmlns:a14="http://schemas.microsoft.com/office/drawing/2010/main">
                  <a:solidFill>
                    <a:srgbClr val="FFFFFF"/>
                  </a:solidFill>
                </a14:hiddenFill>
              </a:ext>
            </a:extLst>
          </p:spPr>
        </p:pic>
      </p:grpSp>
      <p:sp>
        <p:nvSpPr>
          <p:cNvPr id="105479" name="Text Box 7"/>
          <p:cNvSpPr txBox="1">
            <a:spLocks noChangeArrowheads="1"/>
          </p:cNvSpPr>
          <p:nvPr/>
        </p:nvSpPr>
        <p:spPr bwMode="auto">
          <a:xfrm>
            <a:off x="0" y="838200"/>
            <a:ext cx="3339226"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dirty="0" smtClean="0">
                <a:solidFill>
                  <a:srgbClr val="F40519"/>
                </a:solidFill>
                <a:ea typeface="ヒラギノ角ゴ Pro W3" charset="0"/>
                <a:cs typeface="ヒラギノ角ゴ Pro W3" charset="0"/>
              </a:rPr>
              <a:t>Adam</a:t>
            </a:r>
            <a:r>
              <a:rPr lang="en-US" sz="1800" dirty="0">
                <a:solidFill>
                  <a:srgbClr val="F40519"/>
                </a:solidFill>
                <a:ea typeface="ヒラギノ角ゴ Pro W3" charset="0"/>
                <a:cs typeface="ヒラギノ角ゴ Pro W3" charset="0"/>
              </a:rPr>
              <a:t> </a:t>
            </a:r>
            <a:r>
              <a:rPr lang="en-US" sz="1800" dirty="0" err="1" smtClean="0">
                <a:solidFill>
                  <a:srgbClr val="F40519"/>
                </a:solidFill>
                <a:ea typeface="ヒラギノ角ゴ Pro W3" charset="0"/>
                <a:cs typeface="ヒラギノ角ゴ Pro W3" charset="0"/>
              </a:rPr>
              <a:t>Riess</a:t>
            </a:r>
            <a:r>
              <a:rPr lang="en-US" sz="1800" dirty="0" smtClean="0">
                <a:solidFill>
                  <a:srgbClr val="F40519"/>
                </a:solidFill>
                <a:ea typeface="ヒラギノ角ゴ Pro W3" charset="0"/>
                <a:cs typeface="ヒラギノ角ゴ Pro W3" charset="0"/>
              </a:rPr>
              <a:t> lab book, </a:t>
            </a:r>
            <a:r>
              <a:rPr lang="en-US" sz="1800" dirty="0">
                <a:solidFill>
                  <a:srgbClr val="F40519"/>
                </a:solidFill>
                <a:ea typeface="ヒラギノ角ゴ Pro W3" charset="0"/>
                <a:cs typeface="ヒラギノ角ゴ Pro W3" charset="0"/>
              </a:rPr>
              <a:t>Fall 1997:</a:t>
            </a:r>
            <a:endParaRPr lang="en-US" dirty="0">
              <a:ea typeface="ヒラギノ角ゴ Pro W3" charset="0"/>
              <a:cs typeface="ヒラギノ角ゴ Pro W3" charset="0"/>
            </a:endParaRPr>
          </a:p>
        </p:txBody>
      </p:sp>
      <p:pic>
        <p:nvPicPr>
          <p:cNvPr id="105480" name="Picture 8"/>
          <p:cNvPicPr>
            <a:picLocks noChangeAspect="1" noChangeArrowheads="1"/>
          </p:cNvPicPr>
          <p:nvPr/>
        </p:nvPicPr>
        <p:blipFill>
          <a:blip r:embed="rId4">
            <a:lum bright="-10000" contrast="20000"/>
            <a:extLst>
              <a:ext uri="{28A0092B-C50C-407E-A947-70E740481C1C}">
                <a14:useLocalDpi xmlns:a14="http://schemas.microsoft.com/office/drawing/2010/main" val="0"/>
              </a:ext>
            </a:extLst>
          </a:blip>
          <a:srcRect b="2504"/>
          <a:stretch>
            <a:fillRect/>
          </a:stretch>
        </p:blipFill>
        <p:spPr bwMode="auto">
          <a:xfrm>
            <a:off x="4930775" y="4968875"/>
            <a:ext cx="3757613" cy="927100"/>
          </a:xfrm>
          <a:prstGeom prst="rect">
            <a:avLst/>
          </a:prstGeom>
          <a:noFill/>
          <a:ln w="1905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5481" name="Oval 9"/>
          <p:cNvSpPr>
            <a:spLocks noChangeArrowheads="1"/>
          </p:cNvSpPr>
          <p:nvPr/>
        </p:nvSpPr>
        <p:spPr bwMode="auto">
          <a:xfrm>
            <a:off x="6302375" y="5419725"/>
            <a:ext cx="1676400" cy="628650"/>
          </a:xfrm>
          <a:prstGeom prst="ellipse">
            <a:avLst/>
          </a:prstGeom>
          <a:noFill/>
          <a:ln w="38100">
            <a:solidFill>
              <a:schemeClr val="accent1"/>
            </a:solidFill>
            <a:round/>
            <a:headEnd/>
            <a:tailEnd/>
          </a:ln>
          <a:extLst>
            <a:ext uri="{909E8E84-426E-40dd-AFC4-6F175D3DCCD1}">
              <a14:hiddenFill xmlns:a14="http://schemas.microsoft.com/office/drawing/2010/main">
                <a:solidFill>
                  <a:srgbClr val="FF041F"/>
                </a:solidFill>
              </a14:hiddenFill>
            </a:ext>
          </a:extLst>
        </p:spPr>
        <p:txBody>
          <a:bodyPr wrap="none" anchor="ctr"/>
          <a:lstStyle/>
          <a:p>
            <a:endParaRPr lang="en-US"/>
          </a:p>
        </p:txBody>
      </p:sp>
      <p:sp>
        <p:nvSpPr>
          <p:cNvPr id="105482" name="Rectangle 10"/>
          <p:cNvSpPr>
            <a:spLocks noChangeArrowheads="1"/>
          </p:cNvSpPr>
          <p:nvPr/>
        </p:nvSpPr>
        <p:spPr bwMode="auto">
          <a:xfrm>
            <a:off x="381000" y="5578475"/>
            <a:ext cx="1600200" cy="609600"/>
          </a:xfrm>
          <a:prstGeom prst="rect">
            <a:avLst/>
          </a:prstGeom>
          <a:noFill/>
          <a:ln w="19050">
            <a:solidFill>
              <a:schemeClr val="accent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5483" name="Text Box 11"/>
          <p:cNvSpPr txBox="1">
            <a:spLocks noChangeArrowheads="1"/>
          </p:cNvSpPr>
          <p:nvPr/>
        </p:nvSpPr>
        <p:spPr bwMode="auto">
          <a:xfrm>
            <a:off x="8442325" y="1981200"/>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a:ea typeface="ヒラギノ角ゴ Pro W3" charset="0"/>
              <a:cs typeface="ヒラギノ角ゴ Pro W3" charset="0"/>
            </a:endParaRPr>
          </a:p>
        </p:txBody>
      </p:sp>
      <p:cxnSp>
        <p:nvCxnSpPr>
          <p:cNvPr id="105484" name="AutoShape 12"/>
          <p:cNvCxnSpPr>
            <a:cxnSpLocks noChangeShapeType="1"/>
            <a:stCxn id="105482" idx="2"/>
            <a:endCxn id="105480" idx="1"/>
          </p:cNvCxnSpPr>
          <p:nvPr/>
        </p:nvCxnSpPr>
        <p:spPr bwMode="auto">
          <a:xfrm rot="5400000" flipH="1" flipV="1">
            <a:off x="2668587" y="3944938"/>
            <a:ext cx="765175" cy="3740150"/>
          </a:xfrm>
          <a:prstGeom prst="bentConnector4">
            <a:avLst>
              <a:gd name="adj1" fmla="val -28630"/>
              <a:gd name="adj2" fmla="val 60824"/>
            </a:avLst>
          </a:prstGeom>
          <a:noFill/>
          <a:ln w="9525">
            <a:solidFill>
              <a:schemeClr val="accent1"/>
            </a:solidFill>
            <a:miter lim="800000"/>
            <a:headEnd/>
            <a:tailEnd type="triangle" w="med" len="med"/>
          </a:ln>
          <a:extLst>
            <a:ext uri="{909E8E84-426E-40dd-AFC4-6F175D3DCCD1}">
              <a14:hiddenFill xmlns:a14="http://schemas.microsoft.com/office/drawing/2010/main">
                <a:noFill/>
              </a14:hiddenFill>
            </a:ext>
          </a:extLst>
        </p:spPr>
      </p:cxnSp>
      <p:sp>
        <p:nvSpPr>
          <p:cNvPr id="105485" name="Line 13"/>
          <p:cNvSpPr>
            <a:spLocks noChangeShapeType="1"/>
          </p:cNvSpPr>
          <p:nvPr/>
        </p:nvSpPr>
        <p:spPr bwMode="auto">
          <a:xfrm>
            <a:off x="8054975" y="5873750"/>
            <a:ext cx="152400" cy="0"/>
          </a:xfrm>
          <a:prstGeom prst="line">
            <a:avLst/>
          </a:prstGeom>
          <a:noFill/>
          <a:ln w="19050">
            <a:solidFill>
              <a:srgbClr val="FF0E29">
                <a:alpha val="60001"/>
              </a:srgb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486" name="Text Box 14"/>
          <p:cNvSpPr txBox="1">
            <a:spLocks noChangeArrowheads="1"/>
          </p:cNvSpPr>
          <p:nvPr/>
        </p:nvSpPr>
        <p:spPr bwMode="auto">
          <a:xfrm>
            <a:off x="4191000" y="2971800"/>
            <a:ext cx="49530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square">
            <a:spAutoFit/>
          </a:bodyPr>
          <a:lstStyle/>
          <a:p>
            <a:r>
              <a:rPr lang="en-US" sz="3000" b="1" dirty="0" smtClean="0">
                <a:solidFill>
                  <a:srgbClr val="FFFF00"/>
                </a:solidFill>
                <a:latin typeface="Myriad Pro Bold" charset="0"/>
              </a:rPr>
              <a:t> </a:t>
            </a:r>
            <a:r>
              <a:rPr lang="en-US" sz="3000" b="1" dirty="0">
                <a:solidFill>
                  <a:srgbClr val="FFFF00"/>
                </a:solidFill>
                <a:latin typeface="Myriad Pro Bold" charset="0"/>
              </a:rPr>
              <a:t>found the total sum of  </a:t>
            </a:r>
            <a:r>
              <a:rPr lang="en-US" sz="3000" b="1" dirty="0" smtClean="0">
                <a:solidFill>
                  <a:srgbClr val="FFFF00"/>
                </a:solidFill>
                <a:latin typeface="Myriad Pro Bold" charset="0"/>
              </a:rPr>
              <a:t>mass </a:t>
            </a:r>
            <a:r>
              <a:rPr lang="en-US" sz="3000" b="1" dirty="0">
                <a:solidFill>
                  <a:srgbClr val="FFFF00"/>
                </a:solidFill>
                <a:latin typeface="Myriad Pro Bold" charset="0"/>
              </a:rPr>
              <a:t>to be negative - which meant </a:t>
            </a:r>
            <a:r>
              <a:rPr lang="en-US" sz="3000" b="1" dirty="0" smtClean="0">
                <a:solidFill>
                  <a:srgbClr val="FFFF00"/>
                </a:solidFill>
                <a:latin typeface="Myriad Pro Bold" charset="0"/>
              </a:rPr>
              <a:t>acceleration</a:t>
            </a:r>
            <a:endParaRPr lang="en-US" sz="3000" b="1" dirty="0">
              <a:solidFill>
                <a:srgbClr val="FFFF00"/>
              </a:solidFill>
              <a:latin typeface="Chiller" charset="0"/>
            </a:endParaRPr>
          </a:p>
        </p:txBody>
      </p:sp>
      <p:pic>
        <p:nvPicPr>
          <p:cNvPr id="105487" name="Picture 15"/>
          <p:cNvPicPr>
            <a:picLocks noChangeAspect="1" noChangeArrowheads="1"/>
          </p:cNvPicPr>
          <p:nvPr/>
        </p:nvPicPr>
        <p:blipFill>
          <a:blip r:embed="rId5">
            <a:extLst>
              <a:ext uri="{28A0092B-C50C-407E-A947-70E740481C1C}">
                <a14:useLocalDpi xmlns:a14="http://schemas.microsoft.com/office/drawing/2010/main" val="0"/>
              </a:ext>
            </a:extLst>
          </a:blip>
          <a:srcRect t="67778"/>
          <a:stretch>
            <a:fillRect/>
          </a:stretch>
        </p:blipFill>
        <p:spPr bwMode="auto">
          <a:xfrm>
            <a:off x="6073025" y="15858"/>
            <a:ext cx="3070976" cy="2765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Tree>
    <p:extLst>
      <p:ext uri="{BB962C8B-B14F-4D97-AF65-F5344CB8AC3E}">
        <p14:creationId xmlns:p14="http://schemas.microsoft.com/office/powerpoint/2010/main" val="969304096"/>
      </p:ext>
    </p:extLst>
  </p:cSld>
  <p:clrMapOvr>
    <a:masterClrMapping/>
  </p:clrMapOvr>
  <p:transition xmlns:p14="http://schemas.microsoft.com/office/powerpoint/2010/main">
    <p:randomBa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4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47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54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4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548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5482"/>
                                        </p:tgtEl>
                                        <p:attrNameLst>
                                          <p:attrName>style.visibility</p:attrName>
                                        </p:attrNameLst>
                                      </p:cBhvr>
                                      <p:to>
                                        <p:strVal val="visible"/>
                                      </p:to>
                                    </p:set>
                                  </p:childTnLst>
                                </p:cTn>
                              </p:par>
                              <p:par>
                                <p:cTn id="17" presetID="1" presetClass="entr" presetSubtype="0" fill="hold" grpId="0" nodeType="withEffect" nodePh="1">
                                  <p:stCondLst>
                                    <p:cond delay="0"/>
                                  </p:stCondLst>
                                  <p:endCondLst>
                                    <p:cond evt="begin" delay="0">
                                      <p:tn val="17"/>
                                    </p:cond>
                                  </p:endCondLst>
                                  <p:childTnLst>
                                    <p:set>
                                      <p:cBhvr>
                                        <p:cTn id="18" dur="1" fill="hold">
                                          <p:stCondLst>
                                            <p:cond delay="0"/>
                                          </p:stCondLst>
                                        </p:cTn>
                                        <p:tgtEl>
                                          <p:spTgt spid="10548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548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548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548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54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p:bldP spid="105479" grpId="0"/>
      <p:bldP spid="105481" grpId="0" animBg="1"/>
      <p:bldP spid="105482" grpId="0" animBg="1"/>
      <p:bldP spid="105483" grpId="0"/>
      <p:bldP spid="105485" grpId="0" animBg="1"/>
      <p:bldP spid="10548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ChangeArrowheads="1"/>
          </p:cNvSpPr>
          <p:nvPr/>
        </p:nvSpPr>
        <p:spPr bwMode="auto">
          <a:xfrm>
            <a:off x="0" y="25400"/>
            <a:ext cx="9144000" cy="1015663"/>
          </a:xfrm>
          <a:prstGeom prst="rect">
            <a:avLst/>
          </a:prstGeom>
          <a:noFill/>
          <a:ln w="9525">
            <a:noFill/>
            <a:miter lim="800000"/>
            <a:headEnd/>
            <a:tailEnd/>
          </a:ln>
        </p:spPr>
        <p:txBody>
          <a:bodyPr>
            <a:prstTxWarp prst="textNoShape">
              <a:avLst/>
            </a:prstTxWarp>
            <a:spAutoFit/>
          </a:bodyPr>
          <a:lstStyle/>
          <a:p>
            <a:r>
              <a:rPr lang="en-US" sz="6000" dirty="0" smtClean="0">
                <a:solidFill>
                  <a:srgbClr val="FFFF00"/>
                </a:solidFill>
              </a:rPr>
              <a:t>DARK ENERGY accelerates</a:t>
            </a:r>
            <a:endParaRPr lang="en-US" sz="6000" dirty="0">
              <a:solidFill>
                <a:srgbClr val="FFFF00"/>
              </a:solidFill>
            </a:endParaRPr>
          </a:p>
        </p:txBody>
      </p:sp>
      <p:sp>
        <p:nvSpPr>
          <p:cNvPr id="5" name="Rectangle 4"/>
          <p:cNvSpPr/>
          <p:nvPr/>
        </p:nvSpPr>
        <p:spPr>
          <a:xfrm>
            <a:off x="0" y="1196752"/>
            <a:ext cx="9144000" cy="646331"/>
          </a:xfrm>
          <a:prstGeom prst="rect">
            <a:avLst/>
          </a:prstGeom>
        </p:spPr>
        <p:txBody>
          <a:bodyPr wrap="square">
            <a:spAutoFit/>
          </a:bodyPr>
          <a:lstStyle/>
          <a:p>
            <a:pPr algn="ctr" defTabSz="457200" eaLnBrk="1" hangingPunct="1">
              <a:spcBef>
                <a:spcPct val="20000"/>
              </a:spcBef>
            </a:pPr>
            <a:r>
              <a:rPr lang="en-US" sz="3600" b="1" dirty="0" smtClean="0">
                <a:solidFill>
                  <a:srgbClr val="FFFF00"/>
                </a:solidFill>
                <a:latin typeface="Calibri" charset="0"/>
              </a:rPr>
              <a:t>measure   </a:t>
            </a:r>
            <a:r>
              <a:rPr lang="en-US" sz="3600" b="1" dirty="0" smtClean="0">
                <a:solidFill>
                  <a:srgbClr val="FF0000"/>
                </a:solidFill>
                <a:latin typeface="Calibri" charset="0"/>
              </a:rPr>
              <a:t>dark matter minus dark energy</a:t>
            </a:r>
          </a:p>
        </p:txBody>
      </p:sp>
      <p:pic>
        <p:nvPicPr>
          <p:cNvPr id="6" name="Picture 5" descr="nobel2011.pdf"/>
          <p:cNvPicPr>
            <a:picLocks noChangeAspect="1"/>
          </p:cNvPicPr>
          <p:nvPr/>
        </p:nvPicPr>
        <p:blipFill>
          <a:blip r:embed="rId3"/>
          <a:srcRect l="1293" t="4243" r="1293"/>
          <a:stretch>
            <a:fillRect/>
          </a:stretch>
        </p:blipFill>
        <p:spPr>
          <a:xfrm>
            <a:off x="3873798" y="2564903"/>
            <a:ext cx="5288294" cy="3168353"/>
          </a:xfrm>
          <a:prstGeom prst="rect">
            <a:avLst/>
          </a:prstGeom>
        </p:spPr>
      </p:pic>
      <p:sp>
        <p:nvSpPr>
          <p:cNvPr id="7" name="TextBox 6"/>
          <p:cNvSpPr txBox="1"/>
          <p:nvPr/>
        </p:nvSpPr>
        <p:spPr>
          <a:xfrm>
            <a:off x="4139952" y="5229200"/>
            <a:ext cx="1140857" cy="338554"/>
          </a:xfrm>
          <a:prstGeom prst="rect">
            <a:avLst/>
          </a:prstGeom>
          <a:noFill/>
        </p:spPr>
        <p:txBody>
          <a:bodyPr wrap="none" rtlCol="0">
            <a:spAutoFit/>
          </a:bodyPr>
          <a:lstStyle/>
          <a:p>
            <a:r>
              <a:rPr lang="en-US" sz="1600" dirty="0" smtClean="0">
                <a:solidFill>
                  <a:srgbClr val="FFFFFF"/>
                </a:solidFill>
              </a:rPr>
              <a:t>Adam </a:t>
            </a:r>
            <a:r>
              <a:rPr lang="en-US" sz="1600" dirty="0" err="1" smtClean="0">
                <a:solidFill>
                  <a:srgbClr val="FFFFFF"/>
                </a:solidFill>
              </a:rPr>
              <a:t>Riess</a:t>
            </a:r>
            <a:endParaRPr lang="en-US" sz="1600" dirty="0">
              <a:solidFill>
                <a:srgbClr val="FFFFFF"/>
              </a:solidFill>
            </a:endParaRPr>
          </a:p>
        </p:txBody>
      </p:sp>
      <p:sp>
        <p:nvSpPr>
          <p:cNvPr id="8" name="TextBox 7"/>
          <p:cNvSpPr txBox="1"/>
          <p:nvPr/>
        </p:nvSpPr>
        <p:spPr>
          <a:xfrm>
            <a:off x="5868144" y="5301208"/>
            <a:ext cx="1480694" cy="338554"/>
          </a:xfrm>
          <a:prstGeom prst="rect">
            <a:avLst/>
          </a:prstGeom>
          <a:noFill/>
        </p:spPr>
        <p:txBody>
          <a:bodyPr wrap="none" rtlCol="0">
            <a:spAutoFit/>
          </a:bodyPr>
          <a:lstStyle/>
          <a:p>
            <a:r>
              <a:rPr lang="en-US" sz="1600" dirty="0" smtClean="0">
                <a:solidFill>
                  <a:srgbClr val="FFFFFF"/>
                </a:solidFill>
              </a:rPr>
              <a:t>Saul </a:t>
            </a:r>
            <a:r>
              <a:rPr lang="en-US" sz="1600" dirty="0" err="1" smtClean="0">
                <a:solidFill>
                  <a:srgbClr val="FFFFFF"/>
                </a:solidFill>
              </a:rPr>
              <a:t>Perlmutter</a:t>
            </a:r>
            <a:endParaRPr lang="en-US" sz="1600" dirty="0">
              <a:solidFill>
                <a:srgbClr val="FFFFFF"/>
              </a:solidFill>
            </a:endParaRPr>
          </a:p>
        </p:txBody>
      </p:sp>
      <p:sp>
        <p:nvSpPr>
          <p:cNvPr id="9" name="TextBox 8"/>
          <p:cNvSpPr txBox="1"/>
          <p:nvPr/>
        </p:nvSpPr>
        <p:spPr>
          <a:xfrm>
            <a:off x="7668344" y="5301208"/>
            <a:ext cx="1343737" cy="338554"/>
          </a:xfrm>
          <a:prstGeom prst="rect">
            <a:avLst/>
          </a:prstGeom>
          <a:noFill/>
        </p:spPr>
        <p:txBody>
          <a:bodyPr wrap="none" rtlCol="0">
            <a:spAutoFit/>
          </a:bodyPr>
          <a:lstStyle/>
          <a:p>
            <a:r>
              <a:rPr lang="en-US" sz="1600" dirty="0" smtClean="0">
                <a:solidFill>
                  <a:srgbClr val="FFFFFF"/>
                </a:solidFill>
              </a:rPr>
              <a:t>Brian Schmidt</a:t>
            </a:r>
            <a:endParaRPr lang="en-US" sz="1600" dirty="0">
              <a:solidFill>
                <a:srgbClr val="FFFFFF"/>
              </a:solidFill>
            </a:endParaRPr>
          </a:p>
        </p:txBody>
      </p:sp>
      <p:pic>
        <p:nvPicPr>
          <p:cNvPr id="12" name="Picture 11" descr="npo0000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8703"/>
            <a:ext cx="3707903" cy="4969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148855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mdaDE"/>
          <p:cNvPicPr>
            <a:picLocks noChangeAspect="1" noChangeArrowheads="1"/>
          </p:cNvPicPr>
          <p:nvPr/>
        </p:nvPicPr>
        <p:blipFill>
          <a:blip r:embed="rId2"/>
          <a:srcRect t="24037"/>
          <a:stretch>
            <a:fillRect/>
          </a:stretch>
        </p:blipFill>
        <p:spPr bwMode="auto">
          <a:xfrm>
            <a:off x="17925" y="2197006"/>
            <a:ext cx="9126075" cy="4148528"/>
          </a:xfrm>
          <a:prstGeom prst="rect">
            <a:avLst/>
          </a:prstGeom>
          <a:noFill/>
          <a:ln w="9525">
            <a:noFill/>
            <a:miter lim="800000"/>
            <a:headEnd/>
            <a:tailEnd/>
          </a:ln>
        </p:spPr>
      </p:pic>
      <p:pic>
        <p:nvPicPr>
          <p:cNvPr id="4" name="Picture 3" descr="lightdeflec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57" y="0"/>
            <a:ext cx="9144001" cy="2258296"/>
          </a:xfrm>
          <a:prstGeom prst="rect">
            <a:avLst/>
          </a:prstGeom>
        </p:spPr>
      </p:pic>
      <p:sp>
        <p:nvSpPr>
          <p:cNvPr id="5" name="Rectangle 4"/>
          <p:cNvSpPr/>
          <p:nvPr/>
        </p:nvSpPr>
        <p:spPr>
          <a:xfrm>
            <a:off x="15115" y="1700808"/>
            <a:ext cx="9144000" cy="646331"/>
          </a:xfrm>
          <a:prstGeom prst="rect">
            <a:avLst/>
          </a:prstGeom>
        </p:spPr>
        <p:txBody>
          <a:bodyPr wrap="square">
            <a:spAutoFit/>
          </a:bodyPr>
          <a:lstStyle/>
          <a:p>
            <a:pPr algn="ctr" defTabSz="457200" eaLnBrk="1" hangingPunct="1">
              <a:spcBef>
                <a:spcPct val="20000"/>
              </a:spcBef>
            </a:pPr>
            <a:r>
              <a:rPr lang="en-US" sz="3600" b="1" dirty="0" smtClean="0">
                <a:solidFill>
                  <a:srgbClr val="FF0000"/>
                </a:solidFill>
                <a:latin typeface="Calibri" charset="0"/>
              </a:rPr>
              <a:t>we measure   dark matter minus dark energy</a:t>
            </a:r>
          </a:p>
        </p:txBody>
      </p:sp>
      <p:sp>
        <p:nvSpPr>
          <p:cNvPr id="6" name="Rectangle 5"/>
          <p:cNvSpPr/>
          <p:nvPr/>
        </p:nvSpPr>
        <p:spPr>
          <a:xfrm>
            <a:off x="-1819" y="28021"/>
            <a:ext cx="9144000" cy="646331"/>
          </a:xfrm>
          <a:prstGeom prst="rect">
            <a:avLst/>
          </a:prstGeom>
        </p:spPr>
        <p:txBody>
          <a:bodyPr wrap="square">
            <a:spAutoFit/>
          </a:bodyPr>
          <a:lstStyle/>
          <a:p>
            <a:pPr algn="ctr" defTabSz="457200" eaLnBrk="1" hangingPunct="1">
              <a:spcBef>
                <a:spcPct val="20000"/>
              </a:spcBef>
            </a:pPr>
            <a:r>
              <a:rPr lang="en-US" sz="3600" b="1" dirty="0">
                <a:solidFill>
                  <a:srgbClr val="FF0000"/>
                </a:solidFill>
                <a:latin typeface="Calibri" charset="0"/>
              </a:rPr>
              <a:t>m</a:t>
            </a:r>
            <a:r>
              <a:rPr lang="en-US" sz="3600" b="1" dirty="0" smtClean="0">
                <a:solidFill>
                  <a:srgbClr val="FF0000"/>
                </a:solidFill>
                <a:latin typeface="Calibri" charset="0"/>
              </a:rPr>
              <a:t>atter curves space and space directs matter</a:t>
            </a:r>
            <a:endParaRPr lang="en-US" sz="3600" b="1" dirty="0" smtClean="0">
              <a:solidFill>
                <a:srgbClr val="FF0000"/>
              </a:solidFill>
              <a:latin typeface="Calibri" charset="0"/>
            </a:endParaRPr>
          </a:p>
        </p:txBody>
      </p:sp>
    </p:spTree>
    <p:extLst>
      <p:ext uri="{BB962C8B-B14F-4D97-AF65-F5344CB8AC3E}">
        <p14:creationId xmlns:p14="http://schemas.microsoft.com/office/powerpoint/2010/main" val="26582221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instein staticU.pdf"/>
          <p:cNvPicPr>
            <a:picLocks noChangeAspect="1"/>
          </p:cNvPicPr>
          <p:nvPr/>
        </p:nvPicPr>
        <p:blipFill rotWithShape="1">
          <a:blip r:embed="rId2">
            <a:extLst>
              <a:ext uri="{28A0092B-C50C-407E-A947-70E740481C1C}">
                <a14:useLocalDpi xmlns:a14="http://schemas.microsoft.com/office/drawing/2010/main" val="0"/>
              </a:ext>
            </a:extLst>
          </a:blip>
          <a:srcRect l="4259" t="2265"/>
          <a:stretch/>
        </p:blipFill>
        <p:spPr>
          <a:xfrm>
            <a:off x="1269" y="1713715"/>
            <a:ext cx="9142731" cy="5149304"/>
          </a:xfrm>
          <a:prstGeom prst="rect">
            <a:avLst/>
          </a:prstGeom>
        </p:spPr>
      </p:pic>
      <p:sp>
        <p:nvSpPr>
          <p:cNvPr id="5" name="TextBox 4"/>
          <p:cNvSpPr txBox="1"/>
          <p:nvPr/>
        </p:nvSpPr>
        <p:spPr>
          <a:xfrm>
            <a:off x="0" y="260648"/>
            <a:ext cx="9131927" cy="707886"/>
          </a:xfrm>
          <a:prstGeom prst="rect">
            <a:avLst/>
          </a:prstGeom>
          <a:noFill/>
        </p:spPr>
        <p:txBody>
          <a:bodyPr wrap="none" rtlCol="0">
            <a:spAutoFit/>
          </a:bodyPr>
          <a:lstStyle/>
          <a:p>
            <a:r>
              <a:rPr lang="en-US" sz="4000" dirty="0" smtClean="0"/>
              <a:t>1917: Einstein’s first  attempt at cosmology</a:t>
            </a:r>
            <a:endParaRPr lang="en-US" sz="4000" dirty="0"/>
          </a:p>
        </p:txBody>
      </p:sp>
    </p:spTree>
    <p:extLst>
      <p:ext uri="{BB962C8B-B14F-4D97-AF65-F5344CB8AC3E}">
        <p14:creationId xmlns:p14="http://schemas.microsoft.com/office/powerpoint/2010/main" val="23419306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63" y="1052736"/>
            <a:ext cx="9386664" cy="4524315"/>
          </a:xfrm>
          <a:prstGeom prst="rect">
            <a:avLst/>
          </a:prstGeom>
        </p:spPr>
        <p:txBody>
          <a:bodyPr wrap="square">
            <a:spAutoFit/>
          </a:bodyPr>
          <a:lstStyle/>
          <a:p>
            <a:r>
              <a:rPr lang="en-US" sz="3200" i="1" dirty="0" smtClean="0"/>
              <a:t>“The </a:t>
            </a:r>
            <a:r>
              <a:rPr lang="en-US" sz="3200" i="1" dirty="0"/>
              <a:t>theory of relativity suggests that, </a:t>
            </a:r>
            <a:r>
              <a:rPr lang="en-US" sz="3200" i="1" dirty="0" smtClean="0"/>
              <a:t>when we </a:t>
            </a:r>
            <a:r>
              <a:rPr lang="en-US" sz="3200" i="1" dirty="0"/>
              <a:t>identify gravitational mass and energy, we have to introduce a constant. </a:t>
            </a:r>
            <a:r>
              <a:rPr lang="en-US" sz="3200" i="1" dirty="0" smtClean="0"/>
              <a:t>Everything </a:t>
            </a:r>
            <a:r>
              <a:rPr lang="en-US" sz="3200" i="1" dirty="0"/>
              <a:t>happens as though the energy in </a:t>
            </a:r>
            <a:r>
              <a:rPr lang="en-US" sz="3200" i="1" dirty="0" err="1"/>
              <a:t>vacuo</a:t>
            </a:r>
            <a:r>
              <a:rPr lang="en-US" sz="3200" i="1" dirty="0"/>
              <a:t> would be different from zero. In </a:t>
            </a:r>
            <a:r>
              <a:rPr lang="en-US" sz="3200" i="1" dirty="0" smtClean="0"/>
              <a:t>order that </a:t>
            </a:r>
            <a:r>
              <a:rPr lang="en-US" sz="3200" i="1" dirty="0"/>
              <a:t>motion relative to vacuum may not be detected, we must associate a </a:t>
            </a:r>
            <a:r>
              <a:rPr lang="en-US" sz="3200" i="1" dirty="0" smtClean="0"/>
              <a:t>pressure to </a:t>
            </a:r>
            <a:r>
              <a:rPr lang="en-US" sz="3200" i="1" dirty="0"/>
              <a:t>the density of </a:t>
            </a:r>
            <a:r>
              <a:rPr lang="en-US" sz="3200" i="1" dirty="0" smtClean="0"/>
              <a:t>energy of </a:t>
            </a:r>
            <a:r>
              <a:rPr lang="en-US" sz="3200" i="1" dirty="0"/>
              <a:t>vacuum. This is essentially the </a:t>
            </a:r>
            <a:r>
              <a:rPr lang="en-US" sz="3200" i="1" dirty="0" smtClean="0"/>
              <a:t>meaning of the</a:t>
            </a:r>
          </a:p>
          <a:p>
            <a:r>
              <a:rPr lang="en-US" sz="3200" i="1" dirty="0" smtClean="0"/>
              <a:t>cosmological constant </a:t>
            </a:r>
            <a:r>
              <a:rPr lang="el-GR" sz="3200" i="1" dirty="0" smtClean="0"/>
              <a:t>Λ</a:t>
            </a:r>
            <a:r>
              <a:rPr lang="en-US" sz="3200" i="1" dirty="0" smtClean="0"/>
              <a:t> which corresponds </a:t>
            </a:r>
          </a:p>
          <a:p>
            <a:r>
              <a:rPr lang="en-US" sz="3200" i="1" dirty="0" smtClean="0"/>
              <a:t>to a negative density of vacuum.”</a:t>
            </a:r>
            <a:endParaRPr lang="en-US" sz="3200" i="1" dirty="0"/>
          </a:p>
        </p:txBody>
      </p:sp>
      <p:sp>
        <p:nvSpPr>
          <p:cNvPr id="4" name="TextBox 3"/>
          <p:cNvSpPr txBox="1"/>
          <p:nvPr/>
        </p:nvSpPr>
        <p:spPr>
          <a:xfrm>
            <a:off x="899592" y="6381328"/>
            <a:ext cx="2359765" cy="369332"/>
          </a:xfrm>
          <a:prstGeom prst="rect">
            <a:avLst/>
          </a:prstGeom>
          <a:noFill/>
        </p:spPr>
        <p:txBody>
          <a:bodyPr wrap="none" rtlCol="0">
            <a:spAutoFit/>
          </a:bodyPr>
          <a:lstStyle/>
          <a:p>
            <a:r>
              <a:rPr lang="en-US" sz="1800" dirty="0" smtClean="0"/>
              <a:t>Georges Lemaitre 1933</a:t>
            </a:r>
            <a:endParaRPr lang="en-US" sz="1800" dirty="0"/>
          </a:p>
        </p:txBody>
      </p:sp>
      <p:sp>
        <p:nvSpPr>
          <p:cNvPr id="5" name="TextBox 4"/>
          <p:cNvSpPr txBox="1"/>
          <p:nvPr/>
        </p:nvSpPr>
        <p:spPr>
          <a:xfrm>
            <a:off x="251520" y="0"/>
            <a:ext cx="8695109" cy="1015663"/>
          </a:xfrm>
          <a:prstGeom prst="rect">
            <a:avLst/>
          </a:prstGeom>
          <a:noFill/>
        </p:spPr>
        <p:txBody>
          <a:bodyPr wrap="none" rtlCol="0">
            <a:spAutoFit/>
          </a:bodyPr>
          <a:lstStyle/>
          <a:p>
            <a:r>
              <a:rPr lang="en-US" sz="6000" dirty="0" smtClean="0">
                <a:solidFill>
                  <a:srgbClr val="FFFF00"/>
                </a:solidFill>
              </a:rPr>
              <a:t>Who invented dark energy?</a:t>
            </a:r>
            <a:endParaRPr lang="en-US" sz="6000" dirty="0">
              <a:solidFill>
                <a:srgbClr val="FFFF00"/>
              </a:solidFill>
            </a:endParaRPr>
          </a:p>
        </p:txBody>
      </p:sp>
      <p:pic>
        <p:nvPicPr>
          <p:cNvPr id="7" name="Picture 6" descr="lemaitrePho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6065" y="4365104"/>
            <a:ext cx="1857427" cy="2473259"/>
          </a:xfrm>
          <a:prstGeom prst="rect">
            <a:avLst/>
          </a:prstGeom>
        </p:spPr>
      </p:pic>
    </p:spTree>
    <p:extLst>
      <p:ext uri="{BB962C8B-B14F-4D97-AF65-F5344CB8AC3E}">
        <p14:creationId xmlns:p14="http://schemas.microsoft.com/office/powerpoint/2010/main" val="37388543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txBox="1">
            <a:spLocks noGrp="1"/>
          </p:cNvSpPr>
          <p:nvPr/>
        </p:nvSpPr>
        <p:spPr bwMode="auto">
          <a:xfrm>
            <a:off x="6858000" y="6400800"/>
            <a:ext cx="1905000" cy="457200"/>
          </a:xfrm>
          <a:prstGeom prst="rect">
            <a:avLst/>
          </a:prstGeom>
          <a:noFill/>
          <a:ln>
            <a:miter lim="800000"/>
            <a:headEnd/>
            <a:tailEnd/>
          </a:ln>
        </p:spPr>
        <p:txBody>
          <a:bodyPr lIns="91421" tIns="45711" rIns="91421" bIns="45711">
            <a:prstTxWarp prst="textNoShape">
              <a:avLst/>
            </a:prstTxWarp>
          </a:bodyPr>
          <a:lstStyle/>
          <a:p>
            <a:pPr algn="r"/>
            <a:endParaRPr lang="en-US" sz="1400">
              <a:solidFill>
                <a:schemeClr val="bg1"/>
              </a:solidFill>
              <a:latin typeface="Times New Roman" charset="0"/>
              <a:ea typeface="Arial" charset="0"/>
              <a:cs typeface="Arial" charset="0"/>
              <a:sym typeface="Arial" charset="0"/>
            </a:endParaRPr>
          </a:p>
          <a:p>
            <a:pPr algn="r"/>
            <a:fld id="{0A21A0C2-6912-3244-9F96-0D91DE58CC5F}" type="slidenum">
              <a:rPr lang="en-US" sz="1200">
                <a:solidFill>
                  <a:schemeClr val="bg1"/>
                </a:solidFill>
                <a:latin typeface="Times" charset="0"/>
                <a:ea typeface="Arial" charset="0"/>
                <a:cs typeface="Arial" charset="0"/>
                <a:sym typeface="Arial" charset="0"/>
              </a:rPr>
              <a:pPr algn="r"/>
              <a:t>21</a:t>
            </a:fld>
            <a:endParaRPr lang="en-US" sz="1400">
              <a:solidFill>
                <a:schemeClr val="bg1"/>
              </a:solidFill>
              <a:latin typeface="Times New Roman" charset="0"/>
              <a:ea typeface="Arial" charset="0"/>
              <a:cs typeface="Arial" charset="0"/>
              <a:sym typeface="Arial" charset="0"/>
            </a:endParaRPr>
          </a:p>
        </p:txBody>
      </p:sp>
      <p:sp>
        <p:nvSpPr>
          <p:cNvPr id="2147333" name="Text Box 5"/>
          <p:cNvSpPr txBox="1">
            <a:spLocks noChangeArrowheads="1"/>
          </p:cNvSpPr>
          <p:nvPr/>
        </p:nvSpPr>
        <p:spPr bwMode="auto">
          <a:xfrm flipH="1">
            <a:off x="457200" y="5486400"/>
            <a:ext cx="76200" cy="457200"/>
          </a:xfrm>
          <a:prstGeom prst="rect">
            <a:avLst/>
          </a:prstGeom>
          <a:noFill/>
          <a:ln w="9525">
            <a:noFill/>
            <a:miter lim="800000"/>
            <a:headEnd/>
            <a:tailEnd/>
          </a:ln>
        </p:spPr>
        <p:txBody>
          <a:bodyPr lIns="91421" tIns="45711" rIns="91421" bIns="45711">
            <a:prstTxWarp prst="textNoShape">
              <a:avLst/>
            </a:prstTxWarp>
            <a:spAutoFit/>
          </a:bodyPr>
          <a:lstStyle/>
          <a:p>
            <a:pPr eaLnBrk="1" hangingPunct="1"/>
            <a:endParaRPr lang="en-US">
              <a:solidFill>
                <a:srgbClr val="000066"/>
              </a:solidFill>
              <a:latin typeface="Times" charset="0"/>
              <a:ea typeface="Arial" charset="0"/>
              <a:cs typeface="Arial" charset="0"/>
              <a:sym typeface="Arial" charset="0"/>
            </a:endParaRPr>
          </a:p>
        </p:txBody>
      </p:sp>
      <p:sp>
        <p:nvSpPr>
          <p:cNvPr id="2147334" name="Text Box 6"/>
          <p:cNvSpPr txBox="1">
            <a:spLocks noChangeArrowheads="1"/>
          </p:cNvSpPr>
          <p:nvPr/>
        </p:nvSpPr>
        <p:spPr bwMode="auto">
          <a:xfrm>
            <a:off x="212725" y="5908675"/>
            <a:ext cx="184150" cy="457200"/>
          </a:xfrm>
          <a:prstGeom prst="rect">
            <a:avLst/>
          </a:prstGeom>
          <a:noFill/>
          <a:ln w="9525">
            <a:noFill/>
            <a:miter lim="800000"/>
            <a:headEnd/>
            <a:tailEnd/>
          </a:ln>
        </p:spPr>
        <p:txBody>
          <a:bodyPr wrap="none" lIns="91421" tIns="45711" rIns="91421" bIns="45711">
            <a:prstTxWarp prst="textNoShape">
              <a:avLst/>
            </a:prstTxWarp>
            <a:spAutoFit/>
          </a:bodyPr>
          <a:lstStyle/>
          <a:p>
            <a:pPr>
              <a:spcBef>
                <a:spcPct val="20000"/>
              </a:spcBef>
              <a:buClr>
                <a:schemeClr val="bg1"/>
              </a:buClr>
              <a:buFont typeface="Times New Roman" charset="0"/>
              <a:buNone/>
            </a:pPr>
            <a:endParaRPr lang="en-US">
              <a:solidFill>
                <a:schemeClr val="bg1"/>
              </a:solidFill>
              <a:latin typeface="Times New Roman" charset="0"/>
              <a:ea typeface="Arial" charset="0"/>
              <a:cs typeface="Arial" charset="0"/>
              <a:sym typeface="Arial" charset="0"/>
            </a:endParaRPr>
          </a:p>
        </p:txBody>
      </p:sp>
      <p:sp>
        <p:nvSpPr>
          <p:cNvPr id="361480" name="Text Box 7"/>
          <p:cNvSpPr txBox="1">
            <a:spLocks/>
          </p:cNvSpPr>
          <p:nvPr/>
        </p:nvSpPr>
        <p:spPr bwMode="auto">
          <a:xfrm>
            <a:off x="3657600" y="166688"/>
            <a:ext cx="1570038" cy="366712"/>
          </a:xfrm>
          <a:prstGeom prst="rect">
            <a:avLst/>
          </a:prstGeom>
          <a:noFill/>
          <a:ln w="12700">
            <a:noFill/>
            <a:miter lim="800000"/>
            <a:headEnd/>
            <a:tailEnd/>
          </a:ln>
        </p:spPr>
        <p:txBody>
          <a:bodyPr wrap="none" lIns="91421" tIns="45711" rIns="91421" bIns="45711">
            <a:prstTxWarp prst="textNoShape">
              <a:avLst/>
            </a:prstTxWarp>
            <a:spAutoFit/>
          </a:bodyPr>
          <a:lstStyle/>
          <a:p>
            <a:pPr eaLnBrk="1" hangingPunct="1"/>
            <a:r>
              <a:rPr lang="en-US" sz="1800">
                <a:solidFill>
                  <a:srgbClr val="000000"/>
                </a:solidFill>
                <a:ea typeface="Arial" charset="0"/>
                <a:cs typeface="Arial" charset="0"/>
                <a:sym typeface="Arial" charset="0"/>
              </a:rPr>
              <a:t>Log(distance)</a:t>
            </a:r>
          </a:p>
        </p:txBody>
      </p:sp>
      <p:sp>
        <p:nvSpPr>
          <p:cNvPr id="361489" name="Text Box 8"/>
          <p:cNvSpPr txBox="1">
            <a:spLocks/>
          </p:cNvSpPr>
          <p:nvPr/>
        </p:nvSpPr>
        <p:spPr bwMode="auto">
          <a:xfrm>
            <a:off x="5867400" y="5867400"/>
            <a:ext cx="933450" cy="366713"/>
          </a:xfrm>
          <a:prstGeom prst="rect">
            <a:avLst/>
          </a:prstGeom>
          <a:noFill/>
          <a:ln w="12700">
            <a:noFill/>
            <a:miter lim="800000"/>
            <a:headEnd/>
            <a:tailEnd/>
          </a:ln>
        </p:spPr>
        <p:txBody>
          <a:bodyPr wrap="none" lIns="91421" tIns="45711" rIns="91421" bIns="45711">
            <a:prstTxWarp prst="textNoShape">
              <a:avLst/>
            </a:prstTxWarp>
            <a:spAutoFit/>
          </a:bodyPr>
          <a:lstStyle/>
          <a:p>
            <a:pPr eaLnBrk="1" hangingPunct="1"/>
            <a:r>
              <a:rPr lang="en-US" sz="1800">
                <a:solidFill>
                  <a:schemeClr val="bg1"/>
                </a:solidFill>
                <a:ea typeface="Arial" charset="0"/>
                <a:cs typeface="Arial" charset="0"/>
                <a:sym typeface="Arial" charset="0"/>
              </a:rPr>
              <a:t>redshift</a:t>
            </a:r>
          </a:p>
        </p:txBody>
      </p:sp>
      <p:pic>
        <p:nvPicPr>
          <p:cNvPr id="2" name="Picture 1" descr="BETOULEhd_ed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01" y="-40820"/>
            <a:ext cx="9065499" cy="6429044"/>
          </a:xfrm>
          <a:prstGeom prst="rect">
            <a:avLst/>
          </a:prstGeom>
        </p:spPr>
      </p:pic>
      <p:sp>
        <p:nvSpPr>
          <p:cNvPr id="17" name="TextBox 16"/>
          <p:cNvSpPr txBox="1"/>
          <p:nvPr/>
        </p:nvSpPr>
        <p:spPr>
          <a:xfrm>
            <a:off x="2015579" y="3815462"/>
            <a:ext cx="2697473" cy="523220"/>
          </a:xfrm>
          <a:prstGeom prst="rect">
            <a:avLst/>
          </a:prstGeom>
          <a:noFill/>
        </p:spPr>
        <p:txBody>
          <a:bodyPr wrap="none" rtlCol="0">
            <a:spAutoFit/>
          </a:bodyPr>
          <a:lstStyle/>
          <a:p>
            <a:r>
              <a:rPr lang="en-US" sz="2800" dirty="0">
                <a:solidFill>
                  <a:srgbClr val="FF0000"/>
                </a:solidFill>
              </a:rPr>
              <a:t>8</a:t>
            </a:r>
            <a:r>
              <a:rPr lang="en-US" sz="2800" dirty="0" smtClean="0">
                <a:solidFill>
                  <a:srgbClr val="FF0000"/>
                </a:solidFill>
              </a:rPr>
              <a:t>0 years progress</a:t>
            </a:r>
            <a:endParaRPr lang="en-US" sz="2800" dirty="0">
              <a:solidFill>
                <a:srgbClr val="FF0000"/>
              </a:solidFill>
            </a:endParaRPr>
          </a:p>
        </p:txBody>
      </p:sp>
      <p:sp>
        <p:nvSpPr>
          <p:cNvPr id="18" name="Rectangle 17"/>
          <p:cNvSpPr>
            <a:spLocks noChangeArrowheads="1"/>
          </p:cNvSpPr>
          <p:nvPr/>
        </p:nvSpPr>
        <p:spPr bwMode="auto">
          <a:xfrm rot="18402267">
            <a:off x="1281629" y="2598713"/>
            <a:ext cx="939335" cy="584776"/>
          </a:xfrm>
          <a:prstGeom prst="rect">
            <a:avLst/>
          </a:prstGeom>
          <a:solidFill>
            <a:srgbClr val="FFFF00"/>
          </a:solidFill>
          <a:ln w="3175" cmpd="sng">
            <a:solidFill>
              <a:schemeClr val="tx1"/>
            </a:solidFill>
            <a:miter lim="800000"/>
            <a:headEnd/>
            <a:tailEnd/>
          </a:ln>
        </p:spPr>
        <p:txBody>
          <a:bodyPr wrap="square">
            <a:prstTxWarp prst="textNoShape">
              <a:avLst/>
            </a:prstTxWarp>
            <a:spAutoFit/>
          </a:bodyPr>
          <a:lstStyle/>
          <a:p>
            <a:r>
              <a:rPr lang="en-US" sz="1600" dirty="0" smtClean="0">
                <a:solidFill>
                  <a:srgbClr val="FF1617"/>
                </a:solidFill>
              </a:rPr>
              <a:t>Hubble</a:t>
            </a:r>
          </a:p>
          <a:p>
            <a:r>
              <a:rPr lang="en-US" sz="1600" dirty="0" smtClean="0">
                <a:solidFill>
                  <a:srgbClr val="FF1617"/>
                </a:solidFill>
              </a:rPr>
              <a:t>Lemaitre</a:t>
            </a:r>
            <a:endParaRPr lang="en-US" sz="1600" dirty="0">
              <a:solidFill>
                <a:srgbClr val="FF1617"/>
              </a:solidFill>
            </a:endParaRPr>
          </a:p>
        </p:txBody>
      </p:sp>
      <p:cxnSp>
        <p:nvCxnSpPr>
          <p:cNvPr id="4" name="Straight Arrow Connector 3"/>
          <p:cNvCxnSpPr>
            <a:stCxn id="18" idx="1"/>
          </p:cNvCxnSpPr>
          <p:nvPr/>
        </p:nvCxnSpPr>
        <p:spPr>
          <a:xfrm flipH="1">
            <a:off x="611560" y="3267647"/>
            <a:ext cx="859022" cy="88143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6" name="Donut 25"/>
          <p:cNvSpPr/>
          <p:nvPr/>
        </p:nvSpPr>
        <p:spPr>
          <a:xfrm>
            <a:off x="251520" y="4077072"/>
            <a:ext cx="467999" cy="360040"/>
          </a:xfrm>
          <a:prstGeom prst="donut">
            <a:avLst/>
          </a:prstGeom>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extBox 2"/>
          <p:cNvSpPr txBox="1"/>
          <p:nvPr/>
        </p:nvSpPr>
        <p:spPr>
          <a:xfrm>
            <a:off x="3419872" y="6550223"/>
            <a:ext cx="1293180" cy="307777"/>
          </a:xfrm>
          <a:prstGeom prst="rect">
            <a:avLst/>
          </a:prstGeom>
          <a:noFill/>
        </p:spPr>
        <p:txBody>
          <a:bodyPr wrap="none" rtlCol="0">
            <a:spAutoFit/>
          </a:bodyPr>
          <a:lstStyle/>
          <a:p>
            <a:r>
              <a:rPr lang="en-US" dirty="0" err="1" smtClean="0"/>
              <a:t>Betoule</a:t>
            </a:r>
            <a:r>
              <a:rPr lang="en-US" dirty="0" smtClean="0"/>
              <a:t> + 2014</a:t>
            </a:r>
            <a:endParaRPr lang="en-US" dirty="0"/>
          </a:p>
        </p:txBody>
      </p:sp>
      <p:pic>
        <p:nvPicPr>
          <p:cNvPr id="13" name="Content Placeholder 3" descr="RW_lemaitre.pdf"/>
          <p:cNvPicPr>
            <a:picLocks noChangeAspect="1"/>
          </p:cNvPicPr>
          <p:nvPr/>
        </p:nvPicPr>
        <p:blipFill rotWithShape="1">
          <a:blip r:embed="rId4">
            <a:extLst>
              <a:ext uri="{28A0092B-C50C-407E-A947-70E740481C1C}">
                <a14:useLocalDpi xmlns:a14="http://schemas.microsoft.com/office/drawing/2010/main" val="0"/>
              </a:ext>
            </a:extLst>
          </a:blip>
          <a:srcRect t="3022" r="8386" b="29401"/>
          <a:stretch/>
        </p:blipFill>
        <p:spPr>
          <a:xfrm>
            <a:off x="951174" y="121423"/>
            <a:ext cx="4143608" cy="2587497"/>
          </a:xfrm>
          <a:prstGeom prst="rect">
            <a:avLst/>
          </a:prstGeom>
        </p:spPr>
      </p:pic>
      <p:sp>
        <p:nvSpPr>
          <p:cNvPr id="16" name="TextBox 15"/>
          <p:cNvSpPr txBox="1"/>
          <p:nvPr/>
        </p:nvSpPr>
        <p:spPr>
          <a:xfrm>
            <a:off x="1470582" y="1278830"/>
            <a:ext cx="3115456" cy="830997"/>
          </a:xfrm>
          <a:prstGeom prst="rect">
            <a:avLst/>
          </a:prstGeom>
          <a:noFill/>
        </p:spPr>
        <p:txBody>
          <a:bodyPr wrap="none" rtlCol="0">
            <a:spAutoFit/>
          </a:bodyPr>
          <a:lstStyle/>
          <a:p>
            <a:r>
              <a:rPr lang="en-US" sz="2400" dirty="0" smtClean="0">
                <a:solidFill>
                  <a:schemeClr val="bg1"/>
                </a:solidFill>
              </a:rPr>
              <a:t>Lemaitre’s expanding </a:t>
            </a:r>
          </a:p>
          <a:p>
            <a:r>
              <a:rPr lang="en-US" sz="2400" dirty="0" smtClean="0">
                <a:solidFill>
                  <a:schemeClr val="bg1"/>
                </a:solidFill>
              </a:rPr>
              <a:t>universe models (1928)</a:t>
            </a:r>
            <a:endParaRPr lang="en-US" sz="2400" dirty="0">
              <a:solidFill>
                <a:schemeClr val="bg1"/>
              </a:solidFill>
            </a:endParaRPr>
          </a:p>
        </p:txBody>
      </p:sp>
      <p:sp>
        <p:nvSpPr>
          <p:cNvPr id="5" name="TextBox 4"/>
          <p:cNvSpPr txBox="1"/>
          <p:nvPr/>
        </p:nvSpPr>
        <p:spPr>
          <a:xfrm>
            <a:off x="1187624" y="2184400"/>
            <a:ext cx="576064" cy="646331"/>
          </a:xfrm>
          <a:prstGeom prst="rect">
            <a:avLst/>
          </a:prstGeom>
          <a:noFill/>
        </p:spPr>
        <p:txBody>
          <a:bodyPr wrap="square" rtlCol="0">
            <a:spAutoFit/>
          </a:bodyPr>
          <a:lstStyle/>
          <a:p>
            <a:r>
              <a:rPr lang="en-US" sz="3600" b="1" dirty="0" smtClean="0">
                <a:solidFill>
                  <a:srgbClr val="FF0000"/>
                </a:solidFill>
              </a:rPr>
              <a:t>?</a:t>
            </a:r>
            <a:endParaRPr lang="en-US" sz="3600" b="1" dirty="0">
              <a:solidFill>
                <a:srgbClr val="FF0000"/>
              </a:solidFill>
            </a:endParaRPr>
          </a:p>
        </p:txBody>
      </p:sp>
    </p:spTree>
    <p:extLst>
      <p:ext uri="{BB962C8B-B14F-4D97-AF65-F5344CB8AC3E}">
        <p14:creationId xmlns:p14="http://schemas.microsoft.com/office/powerpoint/2010/main" val="530959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14733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1473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7333" grpId="0"/>
      <p:bldP spid="214733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896" y="2204864"/>
            <a:ext cx="6001155" cy="4124206"/>
          </a:xfrm>
          <a:prstGeom prst="rect">
            <a:avLst/>
          </a:prstGeom>
          <a:noFill/>
        </p:spPr>
        <p:txBody>
          <a:bodyPr wrap="square" rtlCol="0">
            <a:spAutoFit/>
          </a:bodyPr>
          <a:lstStyle/>
          <a:p>
            <a:pPr marL="0" indent="0">
              <a:buNone/>
            </a:pPr>
            <a:r>
              <a:rPr lang="fr-FR" sz="2800" i="1" dirty="0" err="1">
                <a:solidFill>
                  <a:srgbClr val="FFFF00"/>
                </a:solidFill>
              </a:rPr>
              <a:t>What</a:t>
            </a:r>
            <a:r>
              <a:rPr lang="fr-FR" sz="2800" i="1" dirty="0">
                <a:solidFill>
                  <a:srgbClr val="FFFF00"/>
                </a:solidFill>
              </a:rPr>
              <a:t> </a:t>
            </a:r>
            <a:r>
              <a:rPr lang="fr-FR" sz="2800" i="1" dirty="0" err="1">
                <a:solidFill>
                  <a:srgbClr val="FFFF00"/>
                </a:solidFill>
              </a:rPr>
              <a:t>is</a:t>
            </a:r>
            <a:r>
              <a:rPr lang="fr-FR" sz="2800" i="1" dirty="0">
                <a:solidFill>
                  <a:srgbClr val="FFFF00"/>
                </a:solidFill>
              </a:rPr>
              <a:t> </a:t>
            </a:r>
            <a:r>
              <a:rPr lang="fr-FR" sz="2800" i="1" dirty="0" err="1">
                <a:solidFill>
                  <a:srgbClr val="FFFF00"/>
                </a:solidFill>
              </a:rPr>
              <a:t>it</a:t>
            </a:r>
            <a:r>
              <a:rPr lang="fr-FR" sz="2800" i="1" dirty="0">
                <a:solidFill>
                  <a:srgbClr val="FFFF00"/>
                </a:solidFill>
              </a:rPr>
              <a:t> </a:t>
            </a:r>
            <a:r>
              <a:rPr lang="fr-FR" sz="2800" i="1" dirty="0" err="1">
                <a:solidFill>
                  <a:srgbClr val="FFFF00"/>
                </a:solidFill>
              </a:rPr>
              <a:t>that</a:t>
            </a:r>
            <a:r>
              <a:rPr lang="fr-FR" sz="2800" i="1" dirty="0">
                <a:solidFill>
                  <a:srgbClr val="FFFF00"/>
                </a:solidFill>
              </a:rPr>
              <a:t> </a:t>
            </a:r>
            <a:r>
              <a:rPr lang="fr-FR" sz="2800" i="1" dirty="0" err="1">
                <a:solidFill>
                  <a:srgbClr val="FFFF00"/>
                </a:solidFill>
              </a:rPr>
              <a:t>breathes</a:t>
            </a:r>
            <a:r>
              <a:rPr lang="fr-FR" sz="2800" i="1" dirty="0">
                <a:solidFill>
                  <a:srgbClr val="FFFF00"/>
                </a:solidFill>
              </a:rPr>
              <a:t> </a:t>
            </a:r>
            <a:r>
              <a:rPr lang="fr-FR" sz="2800" i="1" dirty="0" err="1">
                <a:solidFill>
                  <a:srgbClr val="FFFF00"/>
                </a:solidFill>
              </a:rPr>
              <a:t>fire</a:t>
            </a:r>
            <a:r>
              <a:rPr lang="fr-FR" sz="2800" i="1" dirty="0">
                <a:solidFill>
                  <a:srgbClr val="FFFF00"/>
                </a:solidFill>
              </a:rPr>
              <a:t> </a:t>
            </a:r>
            <a:r>
              <a:rPr lang="fr-FR" sz="2800" i="1" dirty="0" err="1">
                <a:solidFill>
                  <a:srgbClr val="FFFF00"/>
                </a:solidFill>
              </a:rPr>
              <a:t>into</a:t>
            </a:r>
            <a:r>
              <a:rPr lang="fr-FR" sz="2800" i="1" dirty="0">
                <a:solidFill>
                  <a:srgbClr val="FFFF00"/>
                </a:solidFill>
              </a:rPr>
              <a:t> </a:t>
            </a:r>
            <a:r>
              <a:rPr lang="fr-FR" sz="2800" i="1" dirty="0" smtClean="0">
                <a:solidFill>
                  <a:srgbClr val="FFFF00"/>
                </a:solidFill>
              </a:rPr>
              <a:t>the </a:t>
            </a:r>
          </a:p>
          <a:p>
            <a:pPr marL="0" indent="0">
              <a:buNone/>
            </a:pPr>
            <a:r>
              <a:rPr lang="fr-FR" sz="2800" i="1" dirty="0" err="1" smtClean="0">
                <a:solidFill>
                  <a:srgbClr val="FFFF00"/>
                </a:solidFill>
              </a:rPr>
              <a:t>equations</a:t>
            </a:r>
            <a:r>
              <a:rPr lang="fr-FR" sz="2800" i="1" dirty="0" smtClean="0">
                <a:solidFill>
                  <a:srgbClr val="FFFF00"/>
                </a:solidFill>
              </a:rPr>
              <a:t> </a:t>
            </a:r>
            <a:r>
              <a:rPr lang="fr-FR" sz="2800" i="1" dirty="0">
                <a:solidFill>
                  <a:srgbClr val="FFFF00"/>
                </a:solidFill>
              </a:rPr>
              <a:t>and </a:t>
            </a:r>
            <a:r>
              <a:rPr lang="fr-FR" sz="2800" i="1" dirty="0" err="1">
                <a:solidFill>
                  <a:srgbClr val="FFFF00"/>
                </a:solidFill>
              </a:rPr>
              <a:t>makes</a:t>
            </a:r>
            <a:r>
              <a:rPr lang="fr-FR" sz="2800" i="1" dirty="0">
                <a:solidFill>
                  <a:srgbClr val="FFFF00"/>
                </a:solidFill>
              </a:rPr>
              <a:t> a </a:t>
            </a:r>
            <a:r>
              <a:rPr lang="fr-FR" sz="2800" i="1" dirty="0" err="1">
                <a:solidFill>
                  <a:srgbClr val="FFFF00"/>
                </a:solidFill>
              </a:rPr>
              <a:t>universe</a:t>
            </a:r>
            <a:r>
              <a:rPr lang="fr-FR" sz="2800" i="1" dirty="0">
                <a:solidFill>
                  <a:srgbClr val="FFFF00"/>
                </a:solidFill>
              </a:rPr>
              <a:t> </a:t>
            </a:r>
            <a:r>
              <a:rPr lang="fr-FR" sz="2800" i="1" dirty="0" smtClean="0">
                <a:solidFill>
                  <a:srgbClr val="FFFF00"/>
                </a:solidFill>
              </a:rPr>
              <a:t>for </a:t>
            </a:r>
          </a:p>
          <a:p>
            <a:pPr marL="0" indent="0">
              <a:buNone/>
            </a:pPr>
            <a:r>
              <a:rPr lang="fr-FR" sz="2800" i="1" dirty="0" err="1" smtClean="0">
                <a:solidFill>
                  <a:srgbClr val="FFFF00"/>
                </a:solidFill>
              </a:rPr>
              <a:t>them</a:t>
            </a:r>
            <a:r>
              <a:rPr lang="fr-FR" sz="2800" i="1" dirty="0" smtClean="0">
                <a:solidFill>
                  <a:srgbClr val="FFFF00"/>
                </a:solidFill>
              </a:rPr>
              <a:t> </a:t>
            </a:r>
            <a:r>
              <a:rPr lang="fr-FR" sz="2800" i="1" dirty="0">
                <a:solidFill>
                  <a:srgbClr val="FFFF00"/>
                </a:solidFill>
              </a:rPr>
              <a:t>to </a:t>
            </a:r>
            <a:r>
              <a:rPr lang="fr-FR" sz="2800" i="1" dirty="0" err="1">
                <a:solidFill>
                  <a:srgbClr val="FFFF00"/>
                </a:solidFill>
              </a:rPr>
              <a:t>describe</a:t>
            </a:r>
            <a:r>
              <a:rPr lang="fr-FR" sz="2800" i="1" dirty="0">
                <a:solidFill>
                  <a:srgbClr val="FFFF00"/>
                </a:solidFill>
              </a:rPr>
              <a:t>?... </a:t>
            </a:r>
            <a:r>
              <a:rPr lang="fr-FR" sz="2800" i="1" dirty="0" err="1">
                <a:solidFill>
                  <a:srgbClr val="FFFF00"/>
                </a:solidFill>
              </a:rPr>
              <a:t>Why</a:t>
            </a:r>
            <a:r>
              <a:rPr lang="fr-FR" sz="2800" i="1" dirty="0">
                <a:solidFill>
                  <a:srgbClr val="FFFF00"/>
                </a:solidFill>
              </a:rPr>
              <a:t> </a:t>
            </a:r>
            <a:r>
              <a:rPr lang="fr-FR" sz="2800" i="1" dirty="0" err="1">
                <a:solidFill>
                  <a:srgbClr val="FFFF00"/>
                </a:solidFill>
              </a:rPr>
              <a:t>does</a:t>
            </a:r>
            <a:r>
              <a:rPr lang="fr-FR" sz="2800" i="1" dirty="0">
                <a:solidFill>
                  <a:srgbClr val="FFFF00"/>
                </a:solidFill>
              </a:rPr>
              <a:t> </a:t>
            </a:r>
            <a:r>
              <a:rPr lang="fr-FR" sz="2800" i="1" dirty="0" smtClean="0">
                <a:solidFill>
                  <a:srgbClr val="FFFF00"/>
                </a:solidFill>
              </a:rPr>
              <a:t>the </a:t>
            </a:r>
          </a:p>
          <a:p>
            <a:pPr marL="0" indent="0">
              <a:buNone/>
            </a:pPr>
            <a:r>
              <a:rPr lang="fr-FR" sz="2800" i="1" dirty="0" err="1" smtClean="0">
                <a:solidFill>
                  <a:srgbClr val="FFFF00"/>
                </a:solidFill>
              </a:rPr>
              <a:t>universe</a:t>
            </a:r>
            <a:r>
              <a:rPr lang="fr-FR" sz="2800" i="1" dirty="0" smtClean="0">
                <a:solidFill>
                  <a:srgbClr val="FFFF00"/>
                </a:solidFill>
              </a:rPr>
              <a:t> </a:t>
            </a:r>
            <a:r>
              <a:rPr lang="fr-FR" sz="2800" i="1" dirty="0">
                <a:solidFill>
                  <a:srgbClr val="FFFF00"/>
                </a:solidFill>
              </a:rPr>
              <a:t>go to all the </a:t>
            </a:r>
            <a:r>
              <a:rPr lang="fr-FR" sz="2800" i="1" dirty="0" err="1">
                <a:solidFill>
                  <a:srgbClr val="FFFF00"/>
                </a:solidFill>
              </a:rPr>
              <a:t>bother</a:t>
            </a:r>
            <a:r>
              <a:rPr lang="fr-FR" sz="2800" i="1" dirty="0">
                <a:solidFill>
                  <a:srgbClr val="FFFF00"/>
                </a:solidFill>
              </a:rPr>
              <a:t> of </a:t>
            </a:r>
            <a:r>
              <a:rPr lang="fr-FR" sz="2800" i="1" dirty="0" err="1" smtClean="0">
                <a:solidFill>
                  <a:srgbClr val="FFFF00"/>
                </a:solidFill>
              </a:rPr>
              <a:t>existing</a:t>
            </a:r>
            <a:r>
              <a:rPr lang="fr-FR" sz="2800" i="1" dirty="0">
                <a:solidFill>
                  <a:srgbClr val="FFFF00"/>
                </a:solidFill>
              </a:rPr>
              <a:t>? </a:t>
            </a:r>
            <a:endParaRPr lang="fr-FR" sz="2800" i="1" dirty="0" smtClean="0">
              <a:solidFill>
                <a:srgbClr val="FFFF00"/>
              </a:solidFill>
            </a:endParaRPr>
          </a:p>
          <a:p>
            <a:pPr marL="0" indent="0">
              <a:buNone/>
            </a:pPr>
            <a:endParaRPr lang="fr-FR" sz="2400" i="1" dirty="0" smtClean="0">
              <a:solidFill>
                <a:srgbClr val="FFFF00"/>
              </a:solidFill>
            </a:endParaRPr>
          </a:p>
          <a:p>
            <a:r>
              <a:rPr lang="fr-FR" sz="2800" i="1" dirty="0" smtClean="0">
                <a:solidFill>
                  <a:srgbClr val="FFFF00"/>
                </a:solidFill>
                <a:latin typeface="Times New Roman"/>
                <a:cs typeface="Times New Roman"/>
              </a:rPr>
              <a:t>The </a:t>
            </a:r>
            <a:r>
              <a:rPr lang="fr-FR" sz="2800" i="1" dirty="0" err="1">
                <a:solidFill>
                  <a:srgbClr val="FFFF00"/>
                </a:solidFill>
                <a:latin typeface="Times New Roman"/>
                <a:cs typeface="Times New Roman"/>
              </a:rPr>
              <a:t>universe</a:t>
            </a:r>
            <a:r>
              <a:rPr lang="fr-FR" sz="2800" i="1" dirty="0">
                <a:solidFill>
                  <a:srgbClr val="FFFF00"/>
                </a:solidFill>
                <a:latin typeface="Times New Roman"/>
                <a:cs typeface="Times New Roman"/>
              </a:rPr>
              <a:t> </a:t>
            </a:r>
            <a:r>
              <a:rPr lang="fr-FR" sz="2800" i="1" dirty="0" err="1">
                <a:solidFill>
                  <a:srgbClr val="FFFF00"/>
                </a:solidFill>
                <a:latin typeface="Times New Roman"/>
                <a:cs typeface="Times New Roman"/>
              </a:rPr>
              <a:t>would</a:t>
            </a:r>
            <a:r>
              <a:rPr lang="fr-FR" sz="2800" i="1" dirty="0">
                <a:solidFill>
                  <a:srgbClr val="FFFF00"/>
                </a:solidFill>
                <a:latin typeface="Times New Roman"/>
                <a:cs typeface="Times New Roman"/>
              </a:rPr>
              <a:t> </a:t>
            </a:r>
            <a:r>
              <a:rPr lang="fr-FR" sz="2800" i="1" dirty="0" err="1" smtClean="0">
                <a:solidFill>
                  <a:srgbClr val="FFFF00"/>
                </a:solidFill>
                <a:latin typeface="Times New Roman"/>
                <a:cs typeface="Times New Roman"/>
              </a:rPr>
              <a:t>be</a:t>
            </a:r>
            <a:r>
              <a:rPr lang="fr-FR" sz="2800" i="1" dirty="0" smtClean="0">
                <a:solidFill>
                  <a:srgbClr val="FFFF00"/>
                </a:solidFill>
                <a:latin typeface="Times New Roman"/>
                <a:cs typeface="Times New Roman"/>
              </a:rPr>
              <a:t> </a:t>
            </a:r>
            <a:r>
              <a:rPr lang="fr-FR" sz="2800" i="1" dirty="0" err="1">
                <a:solidFill>
                  <a:srgbClr val="FFFF00"/>
                </a:solidFill>
                <a:latin typeface="Times New Roman"/>
                <a:cs typeface="Times New Roman"/>
              </a:rPr>
              <a:t>completely</a:t>
            </a:r>
            <a:r>
              <a:rPr lang="fr-FR" sz="2800" i="1" dirty="0">
                <a:solidFill>
                  <a:srgbClr val="FFFF00"/>
                </a:solidFill>
                <a:latin typeface="Times New Roman"/>
                <a:cs typeface="Times New Roman"/>
              </a:rPr>
              <a:t> self-</a:t>
            </a:r>
            <a:r>
              <a:rPr lang="fr-FR" sz="2800" i="1" dirty="0" err="1">
                <a:solidFill>
                  <a:srgbClr val="FFFF00"/>
                </a:solidFill>
                <a:latin typeface="Times New Roman"/>
                <a:cs typeface="Times New Roman"/>
              </a:rPr>
              <a:t>contained</a:t>
            </a:r>
            <a:r>
              <a:rPr lang="fr-FR" sz="2800" i="1" dirty="0">
                <a:solidFill>
                  <a:srgbClr val="FFFF00"/>
                </a:solidFill>
                <a:latin typeface="Times New Roman"/>
                <a:cs typeface="Times New Roman"/>
              </a:rPr>
              <a:t> </a:t>
            </a:r>
            <a:r>
              <a:rPr lang="fr-FR" sz="2800" i="1" dirty="0" smtClean="0">
                <a:solidFill>
                  <a:srgbClr val="FFFF00"/>
                </a:solidFill>
                <a:latin typeface="Times New Roman"/>
                <a:cs typeface="Times New Roman"/>
              </a:rPr>
              <a:t>and </a:t>
            </a:r>
            <a:r>
              <a:rPr lang="fr-FR" sz="2800" i="1" dirty="0">
                <a:solidFill>
                  <a:srgbClr val="FFFF00"/>
                </a:solidFill>
                <a:latin typeface="Times New Roman"/>
                <a:cs typeface="Times New Roman"/>
              </a:rPr>
              <a:t>not </a:t>
            </a:r>
            <a:r>
              <a:rPr lang="fr-FR" sz="2800" i="1" dirty="0" err="1" smtClean="0">
                <a:solidFill>
                  <a:srgbClr val="FFFF00"/>
                </a:solidFill>
                <a:latin typeface="Times New Roman"/>
                <a:cs typeface="Times New Roman"/>
              </a:rPr>
              <a:t>affected</a:t>
            </a:r>
            <a:r>
              <a:rPr lang="fr-FR" sz="2800" i="1" dirty="0" smtClean="0">
                <a:solidFill>
                  <a:srgbClr val="FFFF00"/>
                </a:solidFill>
                <a:latin typeface="Times New Roman"/>
                <a:cs typeface="Times New Roman"/>
              </a:rPr>
              <a:t> </a:t>
            </a:r>
            <a:r>
              <a:rPr lang="fr-FR" sz="2800" i="1" dirty="0">
                <a:solidFill>
                  <a:srgbClr val="FFFF00"/>
                </a:solidFill>
                <a:latin typeface="Times New Roman"/>
                <a:cs typeface="Times New Roman"/>
              </a:rPr>
              <a:t>by </a:t>
            </a:r>
            <a:r>
              <a:rPr lang="fr-FR" sz="2800" i="1" dirty="0" err="1">
                <a:solidFill>
                  <a:srgbClr val="FFFF00"/>
                </a:solidFill>
                <a:latin typeface="Times New Roman"/>
                <a:cs typeface="Times New Roman"/>
              </a:rPr>
              <a:t>anything</a:t>
            </a:r>
            <a:r>
              <a:rPr lang="fr-FR" sz="2800" i="1" dirty="0">
                <a:solidFill>
                  <a:srgbClr val="FFFF00"/>
                </a:solidFill>
                <a:latin typeface="Times New Roman"/>
                <a:cs typeface="Times New Roman"/>
              </a:rPr>
              <a:t> </a:t>
            </a:r>
            <a:r>
              <a:rPr lang="fr-FR" sz="2800" i="1" dirty="0" err="1">
                <a:solidFill>
                  <a:srgbClr val="FFFF00"/>
                </a:solidFill>
                <a:latin typeface="Times New Roman"/>
                <a:cs typeface="Times New Roman"/>
              </a:rPr>
              <a:t>outside</a:t>
            </a:r>
            <a:r>
              <a:rPr lang="fr-FR" sz="2800" i="1" dirty="0">
                <a:solidFill>
                  <a:srgbClr val="FFFF00"/>
                </a:solidFill>
                <a:latin typeface="Times New Roman"/>
                <a:cs typeface="Times New Roman"/>
              </a:rPr>
              <a:t> </a:t>
            </a:r>
            <a:r>
              <a:rPr lang="fr-FR" sz="2800" i="1" dirty="0" err="1">
                <a:solidFill>
                  <a:srgbClr val="FFFF00"/>
                </a:solidFill>
                <a:latin typeface="Times New Roman"/>
                <a:cs typeface="Times New Roman"/>
              </a:rPr>
              <a:t>itself</a:t>
            </a:r>
            <a:r>
              <a:rPr lang="fr-FR" sz="2800" i="1" dirty="0">
                <a:solidFill>
                  <a:srgbClr val="FFFF00"/>
                </a:solidFill>
                <a:latin typeface="Times New Roman"/>
                <a:cs typeface="Times New Roman"/>
              </a:rPr>
              <a:t>. It </a:t>
            </a:r>
            <a:r>
              <a:rPr lang="fr-FR" sz="2800" i="1" dirty="0" err="1">
                <a:solidFill>
                  <a:srgbClr val="FFFF00"/>
                </a:solidFill>
                <a:latin typeface="Times New Roman"/>
                <a:cs typeface="Times New Roman"/>
              </a:rPr>
              <a:t>would</a:t>
            </a:r>
            <a:r>
              <a:rPr lang="fr-FR" sz="2800" i="1" dirty="0">
                <a:solidFill>
                  <a:srgbClr val="FFFF00"/>
                </a:solidFill>
                <a:latin typeface="Times New Roman"/>
                <a:cs typeface="Times New Roman"/>
              </a:rPr>
              <a:t> </a:t>
            </a:r>
            <a:r>
              <a:rPr lang="fr-FR" sz="2800" i="1" dirty="0" err="1" smtClean="0">
                <a:solidFill>
                  <a:srgbClr val="FFFF00"/>
                </a:solidFill>
                <a:latin typeface="Times New Roman"/>
                <a:cs typeface="Times New Roman"/>
              </a:rPr>
              <a:t>neither</a:t>
            </a:r>
            <a:r>
              <a:rPr lang="fr-FR" sz="2800" i="1" dirty="0" smtClean="0">
                <a:solidFill>
                  <a:srgbClr val="FFFF00"/>
                </a:solidFill>
                <a:latin typeface="Times New Roman"/>
                <a:cs typeface="Times New Roman"/>
              </a:rPr>
              <a:t> </a:t>
            </a:r>
            <a:r>
              <a:rPr lang="fr-FR" sz="2800" i="1" dirty="0" err="1">
                <a:solidFill>
                  <a:srgbClr val="FFFF00"/>
                </a:solidFill>
                <a:latin typeface="Times New Roman"/>
                <a:cs typeface="Times New Roman"/>
              </a:rPr>
              <a:t>be</a:t>
            </a:r>
            <a:r>
              <a:rPr lang="fr-FR" sz="2800" i="1" dirty="0">
                <a:solidFill>
                  <a:srgbClr val="FFFF00"/>
                </a:solidFill>
                <a:latin typeface="Times New Roman"/>
                <a:cs typeface="Times New Roman"/>
              </a:rPr>
              <a:t> </a:t>
            </a:r>
            <a:r>
              <a:rPr lang="fr-FR" sz="2800" i="1" dirty="0" err="1">
                <a:solidFill>
                  <a:srgbClr val="FFFF00"/>
                </a:solidFill>
                <a:latin typeface="Times New Roman"/>
                <a:cs typeface="Times New Roman"/>
              </a:rPr>
              <a:t>created</a:t>
            </a:r>
            <a:r>
              <a:rPr lang="fr-FR" sz="2800" i="1" dirty="0">
                <a:solidFill>
                  <a:srgbClr val="FFFF00"/>
                </a:solidFill>
                <a:latin typeface="Times New Roman"/>
                <a:cs typeface="Times New Roman"/>
              </a:rPr>
              <a:t> </a:t>
            </a:r>
            <a:r>
              <a:rPr lang="fr-FR" sz="2800" i="1" dirty="0" err="1">
                <a:solidFill>
                  <a:srgbClr val="FFFF00"/>
                </a:solidFill>
                <a:latin typeface="Times New Roman"/>
                <a:cs typeface="Times New Roman"/>
              </a:rPr>
              <a:t>nor</a:t>
            </a:r>
            <a:r>
              <a:rPr lang="fr-FR" sz="2800" i="1" dirty="0">
                <a:solidFill>
                  <a:srgbClr val="FFFF00"/>
                </a:solidFill>
                <a:latin typeface="Times New Roman"/>
                <a:cs typeface="Times New Roman"/>
              </a:rPr>
              <a:t> </a:t>
            </a:r>
            <a:r>
              <a:rPr lang="fr-FR" sz="2800" i="1" dirty="0" err="1">
                <a:solidFill>
                  <a:srgbClr val="FFFF00"/>
                </a:solidFill>
                <a:latin typeface="Times New Roman"/>
                <a:cs typeface="Times New Roman"/>
              </a:rPr>
              <a:t>destroyed</a:t>
            </a:r>
            <a:r>
              <a:rPr lang="fr-FR" sz="2800" i="1" dirty="0">
                <a:solidFill>
                  <a:srgbClr val="FFFF00"/>
                </a:solidFill>
                <a:latin typeface="Times New Roman"/>
                <a:cs typeface="Times New Roman"/>
              </a:rPr>
              <a:t>. </a:t>
            </a:r>
            <a:r>
              <a:rPr lang="fr-FR" sz="2800" i="1" dirty="0" smtClean="0">
                <a:solidFill>
                  <a:srgbClr val="FFFF00"/>
                </a:solidFill>
                <a:latin typeface="Times New Roman"/>
                <a:cs typeface="Times New Roman"/>
              </a:rPr>
              <a:t>It </a:t>
            </a:r>
            <a:r>
              <a:rPr lang="fr-FR" sz="2800" i="1" dirty="0" err="1">
                <a:solidFill>
                  <a:srgbClr val="FFFF00"/>
                </a:solidFill>
                <a:latin typeface="Times New Roman"/>
                <a:cs typeface="Times New Roman"/>
              </a:rPr>
              <a:t>would</a:t>
            </a:r>
            <a:r>
              <a:rPr lang="fr-FR" sz="2800" i="1" dirty="0">
                <a:solidFill>
                  <a:srgbClr val="FFFF00"/>
                </a:solidFill>
                <a:latin typeface="Times New Roman"/>
                <a:cs typeface="Times New Roman"/>
              </a:rPr>
              <a:t> </a:t>
            </a:r>
            <a:r>
              <a:rPr lang="fr-FR" sz="2800" i="1" dirty="0" err="1">
                <a:solidFill>
                  <a:srgbClr val="FFFF00"/>
                </a:solidFill>
                <a:latin typeface="Times New Roman"/>
                <a:cs typeface="Times New Roman"/>
              </a:rPr>
              <a:t>just</a:t>
            </a:r>
            <a:r>
              <a:rPr lang="fr-FR" sz="2800" i="1" dirty="0">
                <a:solidFill>
                  <a:srgbClr val="FFFF00"/>
                </a:solidFill>
                <a:latin typeface="Times New Roman"/>
                <a:cs typeface="Times New Roman"/>
              </a:rPr>
              <a:t> BE</a:t>
            </a:r>
            <a:r>
              <a:rPr lang="fr-FR" sz="2800" i="1" dirty="0" smtClean="0">
                <a:solidFill>
                  <a:srgbClr val="FFFF00"/>
                </a:solidFill>
                <a:latin typeface="Calibri" charset="0"/>
              </a:rPr>
              <a:t>.</a:t>
            </a:r>
            <a:endParaRPr lang="en-US" sz="1800" dirty="0" smtClean="0">
              <a:solidFill>
                <a:srgbClr val="FFFF00"/>
              </a:solidFill>
            </a:endParaRPr>
          </a:p>
          <a:p>
            <a:endParaRPr lang="en-US" dirty="0"/>
          </a:p>
        </p:txBody>
      </p:sp>
      <p:sp>
        <p:nvSpPr>
          <p:cNvPr id="2" name="TextBox 1"/>
          <p:cNvSpPr txBox="1"/>
          <p:nvPr/>
        </p:nvSpPr>
        <p:spPr>
          <a:xfrm>
            <a:off x="0" y="0"/>
            <a:ext cx="11125283" cy="707886"/>
          </a:xfrm>
          <a:prstGeom prst="rect">
            <a:avLst/>
          </a:prstGeom>
          <a:noFill/>
        </p:spPr>
        <p:txBody>
          <a:bodyPr wrap="square" rtlCol="0">
            <a:spAutoFit/>
          </a:bodyPr>
          <a:lstStyle/>
          <a:p>
            <a:r>
              <a:rPr lang="en-US" sz="4000" dirty="0" smtClean="0">
                <a:solidFill>
                  <a:srgbClr val="FFFF00"/>
                </a:solidFill>
              </a:rPr>
              <a:t>Was there something or was there nothing?</a:t>
            </a:r>
            <a:endParaRPr lang="en-US" sz="4000" dirty="0">
              <a:solidFill>
                <a:srgbClr val="FFFF00"/>
              </a:solidFill>
            </a:endParaRPr>
          </a:p>
        </p:txBody>
      </p:sp>
      <p:sp>
        <p:nvSpPr>
          <p:cNvPr id="9" name="TextBox 8"/>
          <p:cNvSpPr txBox="1"/>
          <p:nvPr/>
        </p:nvSpPr>
        <p:spPr>
          <a:xfrm>
            <a:off x="0" y="764704"/>
            <a:ext cx="6012160" cy="1600438"/>
          </a:xfrm>
          <a:prstGeom prst="rect">
            <a:avLst/>
          </a:prstGeom>
          <a:noFill/>
        </p:spPr>
        <p:txBody>
          <a:bodyPr wrap="square" rtlCol="0">
            <a:spAutoFit/>
          </a:bodyPr>
          <a:lstStyle/>
          <a:p>
            <a:r>
              <a:rPr lang="en-US" sz="2800" i="1" dirty="0">
                <a:solidFill>
                  <a:srgbClr val="FFFF00"/>
                </a:solidFill>
              </a:rPr>
              <a:t>It is said that there’s no such thing as a free lunch. But the universe is the ultimate free lunch. </a:t>
            </a:r>
            <a:endParaRPr lang="en-US" i="1" dirty="0">
              <a:solidFill>
                <a:srgbClr val="FFFF00"/>
              </a:solidFill>
            </a:endParaRPr>
          </a:p>
          <a:p>
            <a:endParaRPr lang="en-US" dirty="0"/>
          </a:p>
        </p:txBody>
      </p:sp>
      <p:sp>
        <p:nvSpPr>
          <p:cNvPr id="4" name="TextBox 3"/>
          <p:cNvSpPr txBox="1"/>
          <p:nvPr/>
        </p:nvSpPr>
        <p:spPr>
          <a:xfrm>
            <a:off x="6444208" y="6334780"/>
            <a:ext cx="1870098" cy="523220"/>
          </a:xfrm>
          <a:prstGeom prst="rect">
            <a:avLst/>
          </a:prstGeom>
          <a:noFill/>
        </p:spPr>
        <p:txBody>
          <a:bodyPr wrap="none" rtlCol="0">
            <a:spAutoFit/>
          </a:bodyPr>
          <a:lstStyle/>
          <a:p>
            <a:r>
              <a:rPr lang="en-US" dirty="0">
                <a:solidFill>
                  <a:srgbClr val="FFFF00"/>
                </a:solidFill>
              </a:rPr>
              <a:t>Stephen Hawking 1988</a:t>
            </a:r>
          </a:p>
          <a:p>
            <a:endParaRPr lang="en-US" dirty="0"/>
          </a:p>
        </p:txBody>
      </p:sp>
      <p:pic>
        <p:nvPicPr>
          <p:cNvPr id="12" name="Image 1"/>
          <p:cNvPicPr>
            <a:picLocks noChangeAspect="1"/>
          </p:cNvPicPr>
          <p:nvPr/>
        </p:nvPicPr>
        <p:blipFill rotWithShape="1">
          <a:blip r:embed="rId2">
            <a:extLst>
              <a:ext uri="{28A0092B-C50C-407E-A947-70E740481C1C}">
                <a14:useLocalDpi xmlns:a14="http://schemas.microsoft.com/office/drawing/2010/main" val="0"/>
              </a:ext>
            </a:extLst>
          </a:blip>
          <a:srcRect l="10181" t="5807" r="7523" b="5138"/>
          <a:stretch/>
        </p:blipFill>
        <p:spPr bwMode="auto">
          <a:xfrm>
            <a:off x="5925038" y="908720"/>
            <a:ext cx="3250373"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83568" y="6088559"/>
            <a:ext cx="4980575" cy="769441"/>
          </a:xfrm>
          <a:prstGeom prst="rect">
            <a:avLst/>
          </a:prstGeom>
          <a:noFill/>
        </p:spPr>
        <p:txBody>
          <a:bodyPr wrap="none" rtlCol="0">
            <a:spAutoFit/>
          </a:bodyPr>
          <a:lstStyle/>
          <a:p>
            <a:r>
              <a:rPr lang="en-US" sz="4400" dirty="0" smtClean="0">
                <a:solidFill>
                  <a:srgbClr val="FFFF00"/>
                </a:solidFill>
              </a:rPr>
              <a:t>A physics beginning!</a:t>
            </a:r>
            <a:endParaRPr lang="en-US" sz="4400" dirty="0">
              <a:solidFill>
                <a:srgbClr val="FFFF00"/>
              </a:solidFill>
            </a:endParaRPr>
          </a:p>
        </p:txBody>
      </p:sp>
    </p:spTree>
    <p:extLst>
      <p:ext uri="{BB962C8B-B14F-4D97-AF65-F5344CB8AC3E}">
        <p14:creationId xmlns:p14="http://schemas.microsoft.com/office/powerpoint/2010/main" val="9329698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Image 1"/>
          <p:cNvPicPr>
            <a:picLocks noChangeAspect="1"/>
          </p:cNvPicPr>
          <p:nvPr/>
        </p:nvPicPr>
        <p:blipFill>
          <a:blip r:embed="rId3">
            <a:extLst>
              <a:ext uri="{BEBA8EAE-BF5A-486C-A8C5-ECC9F3942E4B}">
                <a14:imgProps xmlns:a14="http://schemas.microsoft.com/office/drawing/2010/main">
                  <a14:imgLayer r:embed="rId4">
                    <a14:imgEffect>
                      <a14:sharpenSoften amount="37000"/>
                    </a14:imgEffect>
                    <a14:imgEffect>
                      <a14:brightnessContrast bright="-28000" contrast="-67000"/>
                    </a14:imgEffect>
                  </a14:imgLayer>
                </a14:imgProps>
              </a:ext>
              <a:ext uri="{28A0092B-C50C-407E-A947-70E740481C1C}">
                <a14:useLocalDpi xmlns:a14="http://schemas.microsoft.com/office/drawing/2010/main" val="0"/>
              </a:ext>
            </a:extLst>
          </a:blip>
          <a:srcRect/>
          <a:stretch>
            <a:fillRect/>
          </a:stretch>
        </p:blipFill>
        <p:spPr bwMode="auto">
          <a:xfrm>
            <a:off x="0" y="620688"/>
            <a:ext cx="9116419" cy="604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Espace réservé du contenu 2"/>
          <p:cNvSpPr>
            <a:spLocks noGrp="1"/>
          </p:cNvSpPr>
          <p:nvPr>
            <p:ph idx="1"/>
          </p:nvPr>
        </p:nvSpPr>
        <p:spPr>
          <a:xfrm>
            <a:off x="24821" y="3789040"/>
            <a:ext cx="9119179" cy="2907704"/>
          </a:xfrm>
        </p:spPr>
        <p:txBody>
          <a:bodyPr>
            <a:normAutofit lnSpcReduction="10000"/>
          </a:bodyPr>
          <a:lstStyle/>
          <a:p>
            <a:pPr marL="0" indent="0" eaLnBrk="1" hangingPunct="1">
              <a:lnSpc>
                <a:spcPct val="80000"/>
              </a:lnSpc>
              <a:buFont typeface="Arial" charset="0"/>
              <a:buNone/>
            </a:pPr>
            <a:r>
              <a:rPr lang="fr-FR" dirty="0" smtClean="0">
                <a:latin typeface="Calibri" charset="0"/>
              </a:rPr>
              <a:t>« </a:t>
            </a:r>
            <a:r>
              <a:rPr lang="fr-FR" i="1" dirty="0" smtClean="0">
                <a:latin typeface="Calibri" charset="0"/>
              </a:rPr>
              <a:t>the </a:t>
            </a:r>
            <a:r>
              <a:rPr lang="fr-FR" i="1" dirty="0">
                <a:latin typeface="Calibri" charset="0"/>
              </a:rPr>
              <a:t>radius of the </a:t>
            </a:r>
            <a:r>
              <a:rPr lang="fr-FR" i="1" dirty="0" err="1">
                <a:solidFill>
                  <a:srgbClr val="FFFFFF"/>
                </a:solidFill>
                <a:latin typeface="Calibri" charset="0"/>
              </a:rPr>
              <a:t>space</a:t>
            </a:r>
            <a:r>
              <a:rPr lang="fr-FR" i="1" dirty="0">
                <a:solidFill>
                  <a:srgbClr val="FFFFFF"/>
                </a:solidFill>
                <a:latin typeface="Calibri" charset="0"/>
              </a:rPr>
              <a:t> </a:t>
            </a:r>
            <a:r>
              <a:rPr lang="fr-FR" i="1" dirty="0" err="1">
                <a:solidFill>
                  <a:srgbClr val="FFFFFF"/>
                </a:solidFill>
                <a:latin typeface="Calibri" charset="0"/>
              </a:rPr>
              <a:t>grows</a:t>
            </a:r>
            <a:r>
              <a:rPr lang="fr-FR" i="1" dirty="0">
                <a:solidFill>
                  <a:srgbClr val="FFFFFF"/>
                </a:solidFill>
                <a:latin typeface="Calibri" charset="0"/>
              </a:rPr>
              <a:t> </a:t>
            </a:r>
            <a:r>
              <a:rPr lang="fr-FR" i="1" dirty="0" err="1">
                <a:solidFill>
                  <a:srgbClr val="FFFFFF"/>
                </a:solidFill>
                <a:latin typeface="Calibri" charset="0"/>
              </a:rPr>
              <a:t>with</a:t>
            </a:r>
            <a:r>
              <a:rPr lang="fr-FR" i="1" dirty="0">
                <a:solidFill>
                  <a:srgbClr val="FFFFFF"/>
                </a:solidFill>
                <a:latin typeface="Calibri" charset="0"/>
              </a:rPr>
              <a:t> </a:t>
            </a:r>
            <a:r>
              <a:rPr lang="fr-FR" i="1" dirty="0" smtClean="0">
                <a:solidFill>
                  <a:srgbClr val="FFFFFF"/>
                </a:solidFill>
                <a:latin typeface="Calibri" charset="0"/>
              </a:rPr>
              <a:t>time</a:t>
            </a:r>
            <a:r>
              <a:rPr lang="mr-IN" i="1" dirty="0" smtClean="0">
                <a:solidFill>
                  <a:srgbClr val="FFFFFF"/>
                </a:solidFill>
                <a:latin typeface="Calibri" charset="0"/>
              </a:rPr>
              <a:t>…</a:t>
            </a:r>
            <a:r>
              <a:rPr lang="fr-FR" i="1" dirty="0" smtClean="0">
                <a:latin typeface="Calibri" charset="0"/>
              </a:rPr>
              <a:t> </a:t>
            </a:r>
            <a:r>
              <a:rPr lang="fr-FR" i="1" dirty="0" err="1">
                <a:latin typeface="Calibri" charset="0"/>
              </a:rPr>
              <a:t>it</a:t>
            </a:r>
            <a:r>
              <a:rPr lang="fr-FR" i="1" dirty="0">
                <a:latin typeface="Calibri" charset="0"/>
              </a:rPr>
              <a:t> </a:t>
            </a:r>
            <a:r>
              <a:rPr lang="fr-FR" i="1" dirty="0" err="1" smtClean="0">
                <a:latin typeface="Calibri" charset="0"/>
              </a:rPr>
              <a:t>is</a:t>
            </a:r>
            <a:r>
              <a:rPr lang="fr-FR" i="1" dirty="0" smtClean="0">
                <a:latin typeface="Calibri" charset="0"/>
              </a:rPr>
              <a:t> </a:t>
            </a:r>
          </a:p>
          <a:p>
            <a:pPr marL="0" indent="0" eaLnBrk="1" hangingPunct="1">
              <a:lnSpc>
                <a:spcPct val="80000"/>
              </a:lnSpc>
              <a:buFont typeface="Arial" charset="0"/>
              <a:buNone/>
            </a:pPr>
            <a:r>
              <a:rPr lang="fr-FR" i="1" dirty="0" err="1" smtClean="0">
                <a:latin typeface="Calibri" charset="0"/>
              </a:rPr>
              <a:t>unavoidable</a:t>
            </a:r>
            <a:r>
              <a:rPr lang="fr-FR" i="1" dirty="0" smtClean="0">
                <a:latin typeface="Calibri" charset="0"/>
              </a:rPr>
              <a:t> </a:t>
            </a:r>
            <a:r>
              <a:rPr lang="fr-FR" i="1" dirty="0" err="1">
                <a:latin typeface="Calibri" charset="0"/>
              </a:rPr>
              <a:t>that</a:t>
            </a:r>
            <a:r>
              <a:rPr lang="fr-FR" i="1" dirty="0">
                <a:latin typeface="Calibri" charset="0"/>
              </a:rPr>
              <a:t> </a:t>
            </a:r>
            <a:r>
              <a:rPr lang="fr-FR" i="1" dirty="0" err="1">
                <a:latin typeface="Calibri" charset="0"/>
              </a:rPr>
              <a:t>precedently</a:t>
            </a:r>
            <a:r>
              <a:rPr lang="fr-FR" i="1" dirty="0">
                <a:latin typeface="Calibri" charset="0"/>
              </a:rPr>
              <a:t> </a:t>
            </a:r>
            <a:r>
              <a:rPr lang="fr-FR" i="1" dirty="0" err="1">
                <a:latin typeface="Calibri" charset="0"/>
              </a:rPr>
              <a:t>it</a:t>
            </a:r>
            <a:r>
              <a:rPr lang="fr-FR" i="1" dirty="0">
                <a:latin typeface="Calibri" charset="0"/>
              </a:rPr>
              <a:t> </a:t>
            </a:r>
            <a:r>
              <a:rPr lang="fr-FR" i="1" dirty="0" err="1">
                <a:latin typeface="Calibri" charset="0"/>
              </a:rPr>
              <a:t>was</a:t>
            </a:r>
            <a:r>
              <a:rPr lang="fr-FR" i="1" dirty="0">
                <a:latin typeface="Calibri" charset="0"/>
              </a:rPr>
              <a:t> </a:t>
            </a:r>
            <a:r>
              <a:rPr lang="fr-FR" i="1" dirty="0" err="1">
                <a:latin typeface="Calibri" charset="0"/>
              </a:rPr>
              <a:t>smaller</a:t>
            </a:r>
            <a:r>
              <a:rPr lang="fr-FR" i="1" dirty="0">
                <a:latin typeface="Calibri" charset="0"/>
              </a:rPr>
              <a:t> </a:t>
            </a:r>
            <a:r>
              <a:rPr lang="fr-FR" i="1" dirty="0" smtClean="0">
                <a:latin typeface="Calibri" charset="0"/>
              </a:rPr>
              <a:t>and </a:t>
            </a:r>
          </a:p>
          <a:p>
            <a:pPr marL="0" indent="0" eaLnBrk="1" hangingPunct="1">
              <a:lnSpc>
                <a:spcPct val="80000"/>
              </a:lnSpc>
              <a:buFont typeface="Arial" charset="0"/>
              <a:buNone/>
            </a:pPr>
            <a:r>
              <a:rPr lang="fr-FR" i="1" dirty="0" err="1" smtClean="0">
                <a:latin typeface="Calibri" charset="0"/>
              </a:rPr>
              <a:t>smaller</a:t>
            </a:r>
            <a:r>
              <a:rPr lang="fr-FR" i="1" dirty="0">
                <a:latin typeface="Calibri" charset="0"/>
              </a:rPr>
              <a:t>. A </a:t>
            </a:r>
            <a:r>
              <a:rPr lang="fr-FR" i="1" dirty="0" err="1">
                <a:latin typeface="Calibri" charset="0"/>
              </a:rPr>
              <a:t>naught</a:t>
            </a:r>
            <a:r>
              <a:rPr lang="fr-FR" i="1" dirty="0">
                <a:latin typeface="Calibri" charset="0"/>
              </a:rPr>
              <a:t> value of the radius </a:t>
            </a:r>
            <a:r>
              <a:rPr lang="fr-FR" i="1" dirty="0" err="1">
                <a:latin typeface="Calibri" charset="0"/>
              </a:rPr>
              <a:t>induces</a:t>
            </a:r>
            <a:r>
              <a:rPr lang="fr-FR" i="1" dirty="0">
                <a:latin typeface="Calibri" charset="0"/>
              </a:rPr>
              <a:t> a </a:t>
            </a:r>
            <a:endParaRPr lang="fr-FR" i="1" dirty="0" smtClean="0">
              <a:latin typeface="Calibri" charset="0"/>
            </a:endParaRPr>
          </a:p>
          <a:p>
            <a:pPr marL="0" indent="0" eaLnBrk="1" hangingPunct="1">
              <a:lnSpc>
                <a:spcPct val="80000"/>
              </a:lnSpc>
              <a:buFont typeface="Arial" charset="0"/>
              <a:buNone/>
            </a:pPr>
            <a:r>
              <a:rPr lang="fr-FR" i="1" dirty="0" err="1" smtClean="0">
                <a:latin typeface="Calibri" charset="0"/>
              </a:rPr>
              <a:t>physical</a:t>
            </a:r>
            <a:r>
              <a:rPr lang="fr-FR" i="1" dirty="0" smtClean="0">
                <a:latin typeface="Calibri" charset="0"/>
              </a:rPr>
              <a:t> </a:t>
            </a:r>
            <a:r>
              <a:rPr lang="fr-FR" i="1" dirty="0" err="1" smtClean="0">
                <a:latin typeface="Calibri" charset="0"/>
              </a:rPr>
              <a:t>beginning</a:t>
            </a:r>
            <a:r>
              <a:rPr lang="fr-FR" i="1" dirty="0" smtClean="0">
                <a:latin typeface="Calibri" charset="0"/>
              </a:rPr>
              <a:t>  (..and..)  </a:t>
            </a:r>
            <a:r>
              <a:rPr lang="fr-FR" i="1" dirty="0" err="1" smtClean="0">
                <a:latin typeface="Calibri" charset="0"/>
              </a:rPr>
              <a:t>does</a:t>
            </a:r>
            <a:r>
              <a:rPr lang="fr-FR" i="1" dirty="0" smtClean="0">
                <a:latin typeface="Calibri" charset="0"/>
              </a:rPr>
              <a:t> </a:t>
            </a:r>
            <a:r>
              <a:rPr lang="fr-FR" i="1" dirty="0">
                <a:latin typeface="Calibri" charset="0"/>
              </a:rPr>
              <a:t>not </a:t>
            </a:r>
            <a:endParaRPr lang="fr-FR" i="1" dirty="0" smtClean="0">
              <a:latin typeface="Calibri" charset="0"/>
            </a:endParaRPr>
          </a:p>
          <a:p>
            <a:pPr marL="0" indent="0" eaLnBrk="1" hangingPunct="1">
              <a:lnSpc>
                <a:spcPct val="80000"/>
              </a:lnSpc>
              <a:buFont typeface="Arial" charset="0"/>
              <a:buNone/>
            </a:pPr>
            <a:r>
              <a:rPr lang="fr-FR" i="1" dirty="0" err="1">
                <a:latin typeface="Calibri" charset="0"/>
              </a:rPr>
              <a:t>d</a:t>
            </a:r>
            <a:r>
              <a:rPr lang="fr-FR" i="1" dirty="0" err="1" smtClean="0">
                <a:latin typeface="Calibri" charset="0"/>
              </a:rPr>
              <a:t>eserve</a:t>
            </a:r>
            <a:r>
              <a:rPr lang="fr-FR" i="1" dirty="0" smtClean="0">
                <a:latin typeface="Calibri" charset="0"/>
              </a:rPr>
              <a:t> </a:t>
            </a:r>
            <a:r>
              <a:rPr lang="fr-FR" i="1" dirty="0" err="1" smtClean="0">
                <a:latin typeface="Calibri" charset="0"/>
              </a:rPr>
              <a:t>anymore</a:t>
            </a:r>
            <a:r>
              <a:rPr lang="fr-FR" i="1" dirty="0" smtClean="0">
                <a:latin typeface="Calibri" charset="0"/>
              </a:rPr>
              <a:t> </a:t>
            </a:r>
            <a:r>
              <a:rPr lang="fr-FR" i="1" dirty="0">
                <a:latin typeface="Calibri" charset="0"/>
              </a:rPr>
              <a:t>the </a:t>
            </a:r>
            <a:r>
              <a:rPr lang="fr-FR" i="1" dirty="0" err="1">
                <a:latin typeface="Calibri" charset="0"/>
              </a:rPr>
              <a:t>title</a:t>
            </a:r>
            <a:r>
              <a:rPr lang="fr-FR" i="1" dirty="0">
                <a:latin typeface="Calibri" charset="0"/>
              </a:rPr>
              <a:t> of </a:t>
            </a:r>
            <a:r>
              <a:rPr lang="fr-FR" i="1" dirty="0" err="1">
                <a:latin typeface="Calibri" charset="0"/>
              </a:rPr>
              <a:t>creation</a:t>
            </a:r>
            <a:r>
              <a:rPr lang="fr-FR" i="1" dirty="0">
                <a:latin typeface="Calibri" charset="0"/>
              </a:rPr>
              <a:t> out </a:t>
            </a:r>
            <a:r>
              <a:rPr lang="fr-FR" i="1" dirty="0" smtClean="0">
                <a:latin typeface="Calibri" charset="0"/>
              </a:rPr>
              <a:t>of </a:t>
            </a:r>
            <a:r>
              <a:rPr lang="fr-FR" i="1" dirty="0" err="1" smtClean="0">
                <a:latin typeface="Calibri" charset="0"/>
              </a:rPr>
              <a:t>nothing</a:t>
            </a:r>
            <a:r>
              <a:rPr lang="fr-FR" dirty="0">
                <a:latin typeface="Calibri" charset="0"/>
              </a:rPr>
              <a:t> </a:t>
            </a:r>
            <a:r>
              <a:rPr lang="fr-FR" dirty="0" smtClean="0">
                <a:latin typeface="Calibri" charset="0"/>
              </a:rPr>
              <a:t>»</a:t>
            </a:r>
          </a:p>
          <a:p>
            <a:pPr marL="0" indent="0" eaLnBrk="1" hangingPunct="1">
              <a:lnSpc>
                <a:spcPct val="80000"/>
              </a:lnSpc>
              <a:buFont typeface="Arial" charset="0"/>
              <a:buNone/>
            </a:pPr>
            <a:endParaRPr lang="fr-FR" sz="1800" dirty="0" smtClean="0">
              <a:latin typeface="Calibri" charset="0"/>
            </a:endParaRPr>
          </a:p>
          <a:p>
            <a:pPr marL="0" indent="0" eaLnBrk="1" hangingPunct="1">
              <a:lnSpc>
                <a:spcPct val="80000"/>
              </a:lnSpc>
              <a:buFont typeface="Arial" charset="0"/>
              <a:buNone/>
            </a:pPr>
            <a:r>
              <a:rPr lang="fr-FR" sz="1800" dirty="0" smtClean="0">
                <a:latin typeface="Calibri" charset="0"/>
              </a:rPr>
              <a:t>Georges Lemaitre 1963</a:t>
            </a:r>
            <a:endParaRPr lang="fr-FR" sz="1800" dirty="0">
              <a:latin typeface="Calibri" charset="0"/>
            </a:endParaRPr>
          </a:p>
        </p:txBody>
      </p:sp>
      <p:sp>
        <p:nvSpPr>
          <p:cNvPr id="2" name="TextBox 1"/>
          <p:cNvSpPr txBox="1"/>
          <p:nvPr/>
        </p:nvSpPr>
        <p:spPr>
          <a:xfrm>
            <a:off x="-17760" y="0"/>
            <a:ext cx="9161760" cy="830997"/>
          </a:xfrm>
          <a:prstGeom prst="rect">
            <a:avLst/>
          </a:prstGeom>
          <a:noFill/>
        </p:spPr>
        <p:txBody>
          <a:bodyPr wrap="square" rtlCol="0">
            <a:spAutoFit/>
          </a:bodyPr>
          <a:lstStyle/>
          <a:p>
            <a:r>
              <a:rPr lang="en-US" sz="4800" dirty="0" smtClean="0">
                <a:solidFill>
                  <a:srgbClr val="FFFF00"/>
                </a:solidFill>
              </a:rPr>
              <a:t>A physical beginning of the universe</a:t>
            </a:r>
            <a:endParaRPr lang="en-US" sz="4800" dirty="0">
              <a:solidFill>
                <a:srgbClr val="FFFF00"/>
              </a:solidFill>
            </a:endParaRPr>
          </a:p>
        </p:txBody>
      </p:sp>
    </p:spTree>
    <p:extLst>
      <p:ext uri="{BB962C8B-B14F-4D97-AF65-F5344CB8AC3E}">
        <p14:creationId xmlns:p14="http://schemas.microsoft.com/office/powerpoint/2010/main" val="1060207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anci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9884" y="2348880"/>
            <a:ext cx="3628998" cy="4509120"/>
          </a:xfrm>
          <a:prstGeom prst="rect">
            <a:avLst/>
          </a:prstGeom>
        </p:spPr>
      </p:pic>
      <p:pic>
        <p:nvPicPr>
          <p:cNvPr id="4" name="Picture 6"/>
          <p:cNvPicPr>
            <a:picLocks noChangeAspect="1" noChangeArrowheads="1"/>
          </p:cNvPicPr>
          <p:nvPr/>
        </p:nvPicPr>
        <p:blipFill rotWithShape="1">
          <a:blip r:embed="rId3"/>
          <a:srcRect l="10054" t="21611" r="12118" b="36520"/>
          <a:stretch/>
        </p:blipFill>
        <p:spPr bwMode="auto">
          <a:xfrm rot="212691">
            <a:off x="99178" y="3338305"/>
            <a:ext cx="5172747" cy="3368173"/>
          </a:xfrm>
          <a:prstGeom prst="rect">
            <a:avLst/>
          </a:prstGeom>
          <a:noFill/>
          <a:ln w="9525">
            <a:noFill/>
            <a:miter lim="800000"/>
            <a:headEnd/>
            <a:tailEnd/>
          </a:ln>
        </p:spPr>
      </p:pic>
      <p:pic>
        <p:nvPicPr>
          <p:cNvPr id="5" name="Picture 4" descr="johnpaul.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3808" y="4509120"/>
            <a:ext cx="2254532" cy="2163440"/>
          </a:xfrm>
          <a:prstGeom prst="rect">
            <a:avLst/>
          </a:prstGeom>
        </p:spPr>
      </p:pic>
      <p:sp>
        <p:nvSpPr>
          <p:cNvPr id="6" name="TextBox 5"/>
          <p:cNvSpPr txBox="1"/>
          <p:nvPr/>
        </p:nvSpPr>
        <p:spPr>
          <a:xfrm>
            <a:off x="179512" y="2636912"/>
            <a:ext cx="543739" cy="307777"/>
          </a:xfrm>
          <a:prstGeom prst="rect">
            <a:avLst/>
          </a:prstGeom>
          <a:noFill/>
        </p:spPr>
        <p:txBody>
          <a:bodyPr wrap="none" rtlCol="0">
            <a:spAutoFit/>
          </a:bodyPr>
          <a:lstStyle/>
          <a:p>
            <a:r>
              <a:rPr lang="en-US" dirty="0" smtClean="0">
                <a:solidFill>
                  <a:schemeClr val="bg1"/>
                </a:solidFill>
              </a:rPr>
              <a:t>1996</a:t>
            </a:r>
            <a:endParaRPr lang="en-US" dirty="0">
              <a:solidFill>
                <a:schemeClr val="bg1"/>
              </a:solidFill>
            </a:endParaRPr>
          </a:p>
        </p:txBody>
      </p:sp>
      <p:pic>
        <p:nvPicPr>
          <p:cNvPr id="7"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764704"/>
            <a:ext cx="3810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292080" y="4941168"/>
            <a:ext cx="3851920" cy="2000548"/>
          </a:xfrm>
          <a:prstGeom prst="rect">
            <a:avLst/>
          </a:prstGeom>
        </p:spPr>
        <p:txBody>
          <a:bodyPr wrap="square">
            <a:spAutoFit/>
          </a:bodyPr>
          <a:lstStyle/>
          <a:p>
            <a:endParaRPr lang="en-US" dirty="0"/>
          </a:p>
          <a:p>
            <a:r>
              <a:rPr lang="en-US" sz="2400" dirty="0">
                <a:solidFill>
                  <a:srgbClr val="000000"/>
                </a:solidFill>
              </a:rPr>
              <a:t>The theories of evolution </a:t>
            </a:r>
            <a:r>
              <a:rPr lang="en-US" sz="2400" dirty="0" smtClean="0">
                <a:solidFill>
                  <a:srgbClr val="000000"/>
                </a:solidFill>
              </a:rPr>
              <a:t>and the Big </a:t>
            </a:r>
            <a:r>
              <a:rPr lang="en-US" sz="2400" dirty="0">
                <a:solidFill>
                  <a:srgbClr val="000000"/>
                </a:solidFill>
              </a:rPr>
              <a:t>Bang are real </a:t>
            </a:r>
            <a:r>
              <a:rPr lang="en-US" sz="2400" dirty="0" smtClean="0">
                <a:solidFill>
                  <a:srgbClr val="000000"/>
                </a:solidFill>
              </a:rPr>
              <a:t>and </a:t>
            </a:r>
            <a:r>
              <a:rPr lang="en-US" sz="2400" dirty="0">
                <a:solidFill>
                  <a:srgbClr val="000000"/>
                </a:solidFill>
              </a:rPr>
              <a:t>God is </a:t>
            </a:r>
            <a:r>
              <a:rPr lang="en-US" sz="2400" dirty="0" smtClean="0">
                <a:solidFill>
                  <a:srgbClr val="000000"/>
                </a:solidFill>
              </a:rPr>
              <a:t>not “</a:t>
            </a:r>
            <a:r>
              <a:rPr lang="en-US" sz="2400" dirty="0">
                <a:solidFill>
                  <a:srgbClr val="000000"/>
                </a:solidFill>
              </a:rPr>
              <a:t>a magician with a </a:t>
            </a:r>
            <a:r>
              <a:rPr lang="en-US" sz="2400" dirty="0" smtClean="0">
                <a:solidFill>
                  <a:srgbClr val="000000"/>
                </a:solidFill>
              </a:rPr>
              <a:t>magic wand</a:t>
            </a:r>
            <a:r>
              <a:rPr lang="en-US" sz="2400" dirty="0" smtClean="0">
                <a:solidFill>
                  <a:srgbClr val="000000"/>
                </a:solidFill>
              </a:rPr>
              <a:t>” </a:t>
            </a:r>
          </a:p>
          <a:p>
            <a:endParaRPr lang="en-US" dirty="0">
              <a:solidFill>
                <a:srgbClr val="000000"/>
              </a:solidFill>
            </a:endParaRPr>
          </a:p>
        </p:txBody>
      </p:sp>
      <p:sp>
        <p:nvSpPr>
          <p:cNvPr id="9" name="TextBox 8"/>
          <p:cNvSpPr txBox="1"/>
          <p:nvPr/>
        </p:nvSpPr>
        <p:spPr>
          <a:xfrm>
            <a:off x="3779912" y="836712"/>
            <a:ext cx="5569403" cy="2431435"/>
          </a:xfrm>
          <a:prstGeom prst="rect">
            <a:avLst/>
          </a:prstGeom>
          <a:noFill/>
        </p:spPr>
        <p:txBody>
          <a:bodyPr wrap="none" rtlCol="0">
            <a:spAutoFit/>
          </a:bodyPr>
          <a:lstStyle/>
          <a:p>
            <a:r>
              <a:rPr lang="en-US" sz="2400" dirty="0" smtClean="0">
                <a:solidFill>
                  <a:srgbClr val="FFFF00"/>
                </a:solidFill>
              </a:rPr>
              <a:t>Everyone who believes in a supreme being </a:t>
            </a:r>
          </a:p>
          <a:p>
            <a:r>
              <a:rPr lang="en-US" sz="2400" dirty="0">
                <a:solidFill>
                  <a:srgbClr val="FFFF00"/>
                </a:solidFill>
              </a:rPr>
              <a:t>b</a:t>
            </a:r>
            <a:r>
              <a:rPr lang="en-US" sz="2400" dirty="0" smtClean="0">
                <a:solidFill>
                  <a:srgbClr val="FFFF00"/>
                </a:solidFill>
              </a:rPr>
              <a:t>elieves also that God is essentially hidden </a:t>
            </a:r>
          </a:p>
          <a:p>
            <a:r>
              <a:rPr lang="en-US" sz="2400" dirty="0" smtClean="0">
                <a:solidFill>
                  <a:srgbClr val="FFFF00"/>
                </a:solidFill>
              </a:rPr>
              <a:t>and may be glad to see how present physics </a:t>
            </a:r>
          </a:p>
          <a:p>
            <a:r>
              <a:rPr lang="en-US" sz="2400" dirty="0" smtClean="0">
                <a:solidFill>
                  <a:srgbClr val="FFFF00"/>
                </a:solidFill>
              </a:rPr>
              <a:t>provides a veil hiding the creation.</a:t>
            </a:r>
            <a:r>
              <a:rPr lang="en-US" sz="2400" dirty="0"/>
              <a:t> </a:t>
            </a:r>
            <a:endParaRPr lang="en-US" sz="2400" dirty="0" smtClean="0"/>
          </a:p>
          <a:p>
            <a:r>
              <a:rPr lang="en-US" sz="1600" dirty="0" smtClean="0"/>
              <a:t>Georges Lemaitre </a:t>
            </a:r>
          </a:p>
          <a:p>
            <a:r>
              <a:rPr lang="en-US" sz="1600" dirty="0" smtClean="0"/>
              <a:t>1931</a:t>
            </a:r>
            <a:endParaRPr lang="en-US" sz="1600" dirty="0"/>
          </a:p>
          <a:p>
            <a:endParaRPr lang="en-US" sz="2400" dirty="0">
              <a:solidFill>
                <a:srgbClr val="FFFF00"/>
              </a:solidFill>
            </a:endParaRPr>
          </a:p>
        </p:txBody>
      </p:sp>
      <p:sp>
        <p:nvSpPr>
          <p:cNvPr id="10" name="TextBox 9"/>
          <p:cNvSpPr txBox="1"/>
          <p:nvPr/>
        </p:nvSpPr>
        <p:spPr>
          <a:xfrm>
            <a:off x="1619672" y="0"/>
            <a:ext cx="5209780" cy="830997"/>
          </a:xfrm>
          <a:prstGeom prst="rect">
            <a:avLst/>
          </a:prstGeom>
          <a:noFill/>
        </p:spPr>
        <p:txBody>
          <a:bodyPr wrap="none" rtlCol="0">
            <a:spAutoFit/>
          </a:bodyPr>
          <a:lstStyle/>
          <a:p>
            <a:r>
              <a:rPr lang="en-US" sz="4800" dirty="0" smtClean="0">
                <a:solidFill>
                  <a:srgbClr val="FFFF00"/>
                </a:solidFill>
              </a:rPr>
              <a:t>Science and religion</a:t>
            </a:r>
            <a:endParaRPr lang="en-US" sz="4800" dirty="0">
              <a:solidFill>
                <a:srgbClr val="FFFF00"/>
              </a:solidFill>
            </a:endParaRPr>
          </a:p>
        </p:txBody>
      </p:sp>
      <p:sp>
        <p:nvSpPr>
          <p:cNvPr id="11" name="TextBox 10"/>
          <p:cNvSpPr txBox="1"/>
          <p:nvPr/>
        </p:nvSpPr>
        <p:spPr>
          <a:xfrm>
            <a:off x="323528" y="3284984"/>
            <a:ext cx="1695822" cy="307777"/>
          </a:xfrm>
          <a:prstGeom prst="rect">
            <a:avLst/>
          </a:prstGeom>
          <a:noFill/>
        </p:spPr>
        <p:txBody>
          <a:bodyPr wrap="none" rtlCol="0">
            <a:spAutoFit/>
          </a:bodyPr>
          <a:lstStyle/>
          <a:p>
            <a:r>
              <a:rPr lang="en-US" dirty="0" smtClean="0">
                <a:solidFill>
                  <a:schemeClr val="bg1"/>
                </a:solidFill>
              </a:rPr>
              <a:t>Pope John Paul 1996</a:t>
            </a:r>
            <a:endParaRPr lang="en-US" dirty="0">
              <a:solidFill>
                <a:schemeClr val="bg1"/>
              </a:solidFill>
            </a:endParaRPr>
          </a:p>
        </p:txBody>
      </p:sp>
      <p:sp>
        <p:nvSpPr>
          <p:cNvPr id="12" name="TextBox 11"/>
          <p:cNvSpPr txBox="1"/>
          <p:nvPr/>
        </p:nvSpPr>
        <p:spPr>
          <a:xfrm>
            <a:off x="7452320" y="2636912"/>
            <a:ext cx="1521107" cy="307777"/>
          </a:xfrm>
          <a:prstGeom prst="rect">
            <a:avLst/>
          </a:prstGeom>
          <a:noFill/>
        </p:spPr>
        <p:txBody>
          <a:bodyPr wrap="none" rtlCol="0">
            <a:spAutoFit/>
          </a:bodyPr>
          <a:lstStyle/>
          <a:p>
            <a:r>
              <a:rPr lang="en-US" dirty="0">
                <a:solidFill>
                  <a:srgbClr val="000000"/>
                </a:solidFill>
              </a:rPr>
              <a:t>Pope Francis </a:t>
            </a:r>
            <a:r>
              <a:rPr lang="en-US" dirty="0" smtClean="0">
                <a:solidFill>
                  <a:srgbClr val="000000"/>
                </a:solidFill>
              </a:rPr>
              <a:t>2014</a:t>
            </a:r>
            <a:endParaRPr lang="en-US" dirty="0">
              <a:solidFill>
                <a:srgbClr val="000000"/>
              </a:solidFill>
            </a:endParaRPr>
          </a:p>
        </p:txBody>
      </p:sp>
    </p:spTree>
    <p:extLst>
      <p:ext uri="{BB962C8B-B14F-4D97-AF65-F5344CB8AC3E}">
        <p14:creationId xmlns:p14="http://schemas.microsoft.com/office/powerpoint/2010/main" val="31724071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descr="martin1.pdf"/>
          <p:cNvPicPr>
            <a:picLocks noChangeAspect="1"/>
          </p:cNvPicPr>
          <p:nvPr/>
        </p:nvPicPr>
        <p:blipFill rotWithShape="1">
          <a:blip r:embed="rId3">
            <a:extLst>
              <a:ext uri="{28A0092B-C50C-407E-A947-70E740481C1C}">
                <a14:useLocalDpi xmlns:a14="http://schemas.microsoft.com/office/drawing/2010/main" val="0"/>
              </a:ext>
            </a:extLst>
          </a:blip>
          <a:srcRect t="14431" b="11275"/>
          <a:stretch/>
        </p:blipFill>
        <p:spPr>
          <a:xfrm>
            <a:off x="5504" y="844996"/>
            <a:ext cx="3873500" cy="896348"/>
          </a:xfrm>
          <a:prstGeom prst="rect">
            <a:avLst/>
          </a:prstGeom>
        </p:spPr>
      </p:pic>
      <p:pic>
        <p:nvPicPr>
          <p:cNvPr id="5" name="Picture 4" descr="martin2.pdf"/>
          <p:cNvPicPr>
            <a:picLocks noChangeAspect="1"/>
          </p:cNvPicPr>
          <p:nvPr/>
        </p:nvPicPr>
        <p:blipFill rotWithShape="1">
          <a:blip r:embed="rId4">
            <a:extLst>
              <a:ext uri="{28A0092B-C50C-407E-A947-70E740481C1C}">
                <a14:useLocalDpi xmlns:a14="http://schemas.microsoft.com/office/drawing/2010/main" val="0"/>
              </a:ext>
            </a:extLst>
          </a:blip>
          <a:srcRect l="7527" t="11679" b="13414"/>
          <a:stretch/>
        </p:blipFill>
        <p:spPr>
          <a:xfrm>
            <a:off x="0" y="1741344"/>
            <a:ext cx="4392297" cy="1008393"/>
          </a:xfrm>
          <a:prstGeom prst="rect">
            <a:avLst/>
          </a:prstGeom>
        </p:spPr>
      </p:pic>
      <p:sp>
        <p:nvSpPr>
          <p:cNvPr id="10" name="TextBox 9"/>
          <p:cNvSpPr txBox="1"/>
          <p:nvPr/>
        </p:nvSpPr>
        <p:spPr>
          <a:xfrm>
            <a:off x="5098417" y="896348"/>
            <a:ext cx="990776" cy="738664"/>
          </a:xfrm>
          <a:prstGeom prst="rect">
            <a:avLst/>
          </a:prstGeom>
          <a:noFill/>
        </p:spPr>
        <p:txBody>
          <a:bodyPr wrap="none" rtlCol="0">
            <a:spAutoFit/>
          </a:bodyPr>
          <a:lstStyle/>
          <a:p>
            <a:r>
              <a:rPr lang="en-US" dirty="0" smtClean="0"/>
              <a:t>Slow roll</a:t>
            </a:r>
          </a:p>
          <a:p>
            <a:r>
              <a:rPr lang="en-US" sz="2400" dirty="0"/>
              <a:t>p</a:t>
            </a:r>
            <a:r>
              <a:rPr lang="en-US" sz="2400" dirty="0" smtClean="0"/>
              <a:t>=-</a:t>
            </a:r>
            <a:r>
              <a:rPr lang="en-US" sz="2400" dirty="0" smtClean="0">
                <a:latin typeface="Symbol" charset="2"/>
                <a:cs typeface="Symbol" charset="2"/>
              </a:rPr>
              <a:t>r</a:t>
            </a:r>
            <a:endParaRPr lang="en-US" sz="2400" dirty="0">
              <a:latin typeface="Symbol" charset="2"/>
              <a:cs typeface="Symbol" charset="2"/>
            </a:endParaRPr>
          </a:p>
        </p:txBody>
      </p:sp>
      <p:pic>
        <p:nvPicPr>
          <p:cNvPr id="12" name="Picture 11" descr="BaumannPeiris08_V(phi).pdf"/>
          <p:cNvPicPr>
            <a:picLocks noChangeAspect="1"/>
          </p:cNvPicPr>
          <p:nvPr/>
        </p:nvPicPr>
        <p:blipFill rotWithShape="1">
          <a:blip r:embed="rId5">
            <a:extLst>
              <a:ext uri="{28A0092B-C50C-407E-A947-70E740481C1C}">
                <a14:useLocalDpi xmlns:a14="http://schemas.microsoft.com/office/drawing/2010/main" val="0"/>
              </a:ext>
            </a:extLst>
          </a:blip>
          <a:srcRect l="7556" t="5413" r="2604" b="3521"/>
          <a:stretch/>
        </p:blipFill>
        <p:spPr>
          <a:xfrm>
            <a:off x="4392297" y="70754"/>
            <a:ext cx="4751703" cy="2931807"/>
          </a:xfrm>
          <a:prstGeom prst="rect">
            <a:avLst/>
          </a:prstGeom>
        </p:spPr>
      </p:pic>
      <p:sp>
        <p:nvSpPr>
          <p:cNvPr id="3" name="Content Placeholder 2"/>
          <p:cNvSpPr>
            <a:spLocks noGrp="1"/>
          </p:cNvSpPr>
          <p:nvPr>
            <p:ph idx="1"/>
          </p:nvPr>
        </p:nvSpPr>
        <p:spPr>
          <a:xfrm>
            <a:off x="914400" y="81568"/>
            <a:ext cx="8229600" cy="4525963"/>
          </a:xfrm>
        </p:spPr>
        <p:txBody>
          <a:bodyPr/>
          <a:lstStyle/>
          <a:p>
            <a:endParaRPr lang="en-US" dirty="0"/>
          </a:p>
        </p:txBody>
      </p:sp>
      <p:pic>
        <p:nvPicPr>
          <p:cNvPr id="14" name="Picture 13" descr="BigBang.pdf"/>
          <p:cNvPicPr>
            <a:picLocks noChangeAspect="1"/>
          </p:cNvPicPr>
          <p:nvPr/>
        </p:nvPicPr>
        <p:blipFill rotWithShape="1">
          <a:blip r:embed="rId6">
            <a:extLst>
              <a:ext uri="{28A0092B-C50C-407E-A947-70E740481C1C}">
                <a14:useLocalDpi xmlns:a14="http://schemas.microsoft.com/office/drawing/2010/main" val="0"/>
              </a:ext>
            </a:extLst>
          </a:blip>
          <a:srcRect l="29953" t="985" r="7226" b="8945"/>
          <a:stretch/>
        </p:blipFill>
        <p:spPr>
          <a:xfrm>
            <a:off x="1942253" y="2553399"/>
            <a:ext cx="7201747" cy="4108264"/>
          </a:xfrm>
          <a:prstGeom prst="rect">
            <a:avLst/>
          </a:prstGeom>
        </p:spPr>
      </p:pic>
      <p:pic>
        <p:nvPicPr>
          <p:cNvPr id="13" name="Picture 12" descr="martin4 .pdf"/>
          <p:cNvPicPr>
            <a:picLocks noChangeAspect="1"/>
          </p:cNvPicPr>
          <p:nvPr/>
        </p:nvPicPr>
        <p:blipFill rotWithShape="1">
          <a:blip r:embed="rId7">
            <a:extLst>
              <a:ext uri="{28A0092B-C50C-407E-A947-70E740481C1C}">
                <a14:useLocalDpi xmlns:a14="http://schemas.microsoft.com/office/drawing/2010/main" val="0"/>
              </a:ext>
            </a:extLst>
          </a:blip>
          <a:srcRect l="32697" t="91491" r="33595" b="1974"/>
          <a:stretch/>
        </p:blipFill>
        <p:spPr>
          <a:xfrm>
            <a:off x="324569" y="4557266"/>
            <a:ext cx="2383382" cy="657428"/>
          </a:xfrm>
          <a:prstGeom prst="rect">
            <a:avLst/>
          </a:prstGeom>
        </p:spPr>
      </p:pic>
      <p:sp>
        <p:nvSpPr>
          <p:cNvPr id="7" name="TextBox 6"/>
          <p:cNvSpPr txBox="1"/>
          <p:nvPr/>
        </p:nvSpPr>
        <p:spPr>
          <a:xfrm>
            <a:off x="7505987" y="3667950"/>
            <a:ext cx="1467068" cy="523220"/>
          </a:xfrm>
          <a:prstGeom prst="rect">
            <a:avLst/>
          </a:prstGeom>
          <a:solidFill>
            <a:schemeClr val="bg1"/>
          </a:solidFill>
        </p:spPr>
        <p:txBody>
          <a:bodyPr wrap="none" rtlCol="0">
            <a:spAutoFit/>
          </a:bodyPr>
          <a:lstStyle/>
          <a:p>
            <a:r>
              <a:rPr lang="en-US" sz="2800" dirty="0"/>
              <a:t>a</a:t>
            </a:r>
            <a:r>
              <a:rPr lang="en-US" sz="2800" dirty="0" smtClean="0"/>
              <a:t>(t</a:t>
            </a:r>
            <a:r>
              <a:rPr lang="en-US" sz="2800" dirty="0" smtClean="0"/>
              <a:t>)~ </a:t>
            </a:r>
            <a:r>
              <a:rPr lang="en-US" sz="2800" dirty="0" err="1" smtClean="0"/>
              <a:t>e</a:t>
            </a:r>
            <a:r>
              <a:rPr lang="en-US" sz="2800" baseline="30000" dirty="0" err="1" smtClean="0"/>
              <a:t>H”t</a:t>
            </a:r>
            <a:endParaRPr lang="en-US" sz="2800" baseline="30000" dirty="0"/>
          </a:p>
        </p:txBody>
      </p:sp>
      <p:sp>
        <p:nvSpPr>
          <p:cNvPr id="8" name="TextBox 7"/>
          <p:cNvSpPr txBox="1"/>
          <p:nvPr/>
        </p:nvSpPr>
        <p:spPr>
          <a:xfrm>
            <a:off x="114300" y="-183704"/>
            <a:ext cx="4679229" cy="1015663"/>
          </a:xfrm>
          <a:prstGeom prst="rect">
            <a:avLst/>
          </a:prstGeom>
          <a:noFill/>
        </p:spPr>
        <p:txBody>
          <a:bodyPr wrap="square" rtlCol="0">
            <a:spAutoFit/>
          </a:bodyPr>
          <a:lstStyle/>
          <a:p>
            <a:r>
              <a:rPr lang="en-US" sz="6000" dirty="0" smtClean="0">
                <a:solidFill>
                  <a:srgbClr val="FFFF00"/>
                </a:solidFill>
              </a:rPr>
              <a:t>INFLATION</a:t>
            </a:r>
            <a:endParaRPr lang="en-US" sz="6000" dirty="0">
              <a:solidFill>
                <a:srgbClr val="FFFF00"/>
              </a:solidFill>
            </a:endParaRPr>
          </a:p>
        </p:txBody>
      </p:sp>
    </p:spTree>
    <p:extLst>
      <p:ext uri="{BB962C8B-B14F-4D97-AF65-F5344CB8AC3E}">
        <p14:creationId xmlns:p14="http://schemas.microsoft.com/office/powerpoint/2010/main" val="27288311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flipH="1">
            <a:off x="31739" y="784437"/>
            <a:ext cx="3563888" cy="1384995"/>
          </a:xfrm>
          <a:prstGeom prst="rect">
            <a:avLst/>
          </a:prstGeom>
          <a:noFill/>
        </p:spPr>
        <p:txBody>
          <a:bodyPr wrap="square" rtlCol="0">
            <a:spAutoFit/>
          </a:bodyPr>
          <a:lstStyle/>
          <a:p>
            <a:pPr marL="514350" indent="-514350">
              <a:buAutoNum type="arabicPeriod"/>
            </a:pPr>
            <a:r>
              <a:rPr lang="en-US" sz="2800" dirty="0">
                <a:solidFill>
                  <a:srgbClr val="FFFF00"/>
                </a:solidFill>
              </a:rPr>
              <a:t>flatness of space </a:t>
            </a:r>
          </a:p>
          <a:p>
            <a:r>
              <a:rPr lang="en-US" sz="2800" dirty="0" smtClean="0">
                <a:solidFill>
                  <a:srgbClr val="FFFF00"/>
                </a:solidFill>
              </a:rPr>
              <a:t>2.   size of the universe </a:t>
            </a:r>
          </a:p>
          <a:p>
            <a:r>
              <a:rPr lang="en-US" sz="2800" dirty="0" smtClean="0">
                <a:solidFill>
                  <a:srgbClr val="FFFF00"/>
                </a:solidFill>
              </a:rPr>
              <a:t> </a:t>
            </a:r>
          </a:p>
        </p:txBody>
      </p:sp>
      <p:sp>
        <p:nvSpPr>
          <p:cNvPr id="2" name="TextBox 1"/>
          <p:cNvSpPr txBox="1"/>
          <p:nvPr/>
        </p:nvSpPr>
        <p:spPr>
          <a:xfrm>
            <a:off x="0" y="27856"/>
            <a:ext cx="8855968" cy="584776"/>
          </a:xfrm>
          <a:prstGeom prst="rect">
            <a:avLst/>
          </a:prstGeom>
          <a:noFill/>
        </p:spPr>
        <p:txBody>
          <a:bodyPr wrap="square" rtlCol="0">
            <a:spAutoFit/>
          </a:bodyPr>
          <a:lstStyle/>
          <a:p>
            <a:r>
              <a:rPr lang="en-US" sz="3200" dirty="0" smtClean="0">
                <a:solidFill>
                  <a:srgbClr val="FFFF00"/>
                </a:solidFill>
              </a:rPr>
              <a:t>1980s inflation made 3 predictions:</a:t>
            </a:r>
            <a:endParaRPr lang="en-US" sz="3200" dirty="0">
              <a:solidFill>
                <a:srgbClr val="FFFF00"/>
              </a:solidFill>
            </a:endParaRPr>
          </a:p>
        </p:txBody>
      </p:sp>
      <p:sp>
        <p:nvSpPr>
          <p:cNvPr id="3" name="TextBox 2"/>
          <p:cNvSpPr txBox="1"/>
          <p:nvPr/>
        </p:nvSpPr>
        <p:spPr>
          <a:xfrm>
            <a:off x="31739" y="1643834"/>
            <a:ext cx="5291550" cy="830997"/>
          </a:xfrm>
          <a:prstGeom prst="rect">
            <a:avLst/>
          </a:prstGeom>
          <a:noFill/>
        </p:spPr>
        <p:txBody>
          <a:bodyPr wrap="square" rtlCol="0">
            <a:spAutoFit/>
          </a:bodyPr>
          <a:lstStyle/>
          <a:p>
            <a:pPr marL="514350" indent="-514350">
              <a:buAutoNum type="arabicPeriod" startAt="3"/>
            </a:pPr>
            <a:r>
              <a:rPr lang="en-US" sz="2800" dirty="0">
                <a:solidFill>
                  <a:srgbClr val="FFFF00"/>
                </a:solidFill>
              </a:rPr>
              <a:t>p</a:t>
            </a:r>
            <a:r>
              <a:rPr lang="en-US" sz="2800" dirty="0" smtClean="0">
                <a:solidFill>
                  <a:srgbClr val="FFFF00"/>
                </a:solidFill>
              </a:rPr>
              <a:t>rimordial density fluctuations</a:t>
            </a:r>
            <a:endParaRPr lang="en-US" sz="2000" dirty="0" smtClean="0">
              <a:solidFill>
                <a:srgbClr val="FFFF00"/>
              </a:solidFill>
            </a:endParaRPr>
          </a:p>
          <a:p>
            <a:endParaRPr lang="en-US" sz="2000" dirty="0"/>
          </a:p>
        </p:txBody>
      </p:sp>
      <p:sp>
        <p:nvSpPr>
          <p:cNvPr id="4" name="TextBox 3"/>
          <p:cNvSpPr txBox="1"/>
          <p:nvPr/>
        </p:nvSpPr>
        <p:spPr>
          <a:xfrm>
            <a:off x="0" y="2624891"/>
            <a:ext cx="4939774" cy="584776"/>
          </a:xfrm>
          <a:prstGeom prst="rect">
            <a:avLst/>
          </a:prstGeom>
          <a:noFill/>
        </p:spPr>
        <p:txBody>
          <a:bodyPr wrap="none" rtlCol="0">
            <a:spAutoFit/>
          </a:bodyPr>
          <a:lstStyle/>
          <a:p>
            <a:r>
              <a:rPr lang="en-US" sz="3200" dirty="0" smtClean="0">
                <a:solidFill>
                  <a:srgbClr val="FFFF00"/>
                </a:solidFill>
              </a:rPr>
              <a:t>2017: Why we trust inflation</a:t>
            </a:r>
            <a:endParaRPr lang="en-US" sz="3200" dirty="0">
              <a:solidFill>
                <a:srgbClr val="FFFF00"/>
              </a:solidFill>
            </a:endParaRPr>
          </a:p>
        </p:txBody>
      </p:sp>
      <p:sp>
        <p:nvSpPr>
          <p:cNvPr id="5" name="TextBox 4"/>
          <p:cNvSpPr txBox="1"/>
          <p:nvPr/>
        </p:nvSpPr>
        <p:spPr>
          <a:xfrm>
            <a:off x="18594" y="3846829"/>
            <a:ext cx="5378395" cy="2246769"/>
          </a:xfrm>
          <a:prstGeom prst="rect">
            <a:avLst/>
          </a:prstGeom>
          <a:noFill/>
          <a:effectLst>
            <a:glow rad="139700">
              <a:schemeClr val="accent2">
                <a:satMod val="175000"/>
                <a:alpha val="40000"/>
              </a:schemeClr>
            </a:glow>
          </a:effectLst>
        </p:spPr>
        <p:txBody>
          <a:bodyPr wrap="none" rtlCol="0">
            <a:spAutoFit/>
          </a:bodyPr>
          <a:lstStyle/>
          <a:p>
            <a:r>
              <a:rPr lang="en-US" sz="2400" dirty="0" smtClean="0">
                <a:solidFill>
                  <a:srgbClr val="FFFF00"/>
                </a:solidFill>
              </a:rPr>
              <a:t>Universal spatial fluctuations</a:t>
            </a:r>
          </a:p>
          <a:p>
            <a:r>
              <a:rPr lang="en-US" sz="2400" dirty="0" smtClean="0">
                <a:solidFill>
                  <a:srgbClr val="FFFF00"/>
                </a:solidFill>
              </a:rPr>
              <a:t>Phase coherence</a:t>
            </a:r>
            <a:r>
              <a:rPr lang="mr-IN" sz="2400" dirty="0" smtClean="0">
                <a:solidFill>
                  <a:srgbClr val="FFFF00"/>
                </a:solidFill>
              </a:rPr>
              <a:t>……</a:t>
            </a:r>
            <a:r>
              <a:rPr lang="en-US" sz="2400" dirty="0" err="1" smtClean="0">
                <a:solidFill>
                  <a:srgbClr val="FFFF00"/>
                </a:solidFill>
              </a:rPr>
              <a:t>acausality</a:t>
            </a:r>
            <a:endParaRPr lang="en-US" sz="2400" dirty="0" smtClean="0">
              <a:solidFill>
                <a:srgbClr val="FFFF00"/>
              </a:solidFill>
            </a:endParaRPr>
          </a:p>
          <a:p>
            <a:r>
              <a:rPr lang="en-US" sz="2000" dirty="0">
                <a:solidFill>
                  <a:srgbClr val="FFFFFF"/>
                </a:solidFill>
              </a:rPr>
              <a:t>2-point correlation </a:t>
            </a:r>
            <a:r>
              <a:rPr lang="en-US" sz="2000" dirty="0" smtClean="0">
                <a:solidFill>
                  <a:srgbClr val="FFFFFF"/>
                </a:solidFill>
              </a:rPr>
              <a:t>function, polarization </a:t>
            </a:r>
            <a:r>
              <a:rPr lang="en-US" sz="2000" dirty="0" smtClean="0">
                <a:solidFill>
                  <a:srgbClr val="FFFF00"/>
                </a:solidFill>
              </a:rPr>
              <a:t> </a:t>
            </a:r>
          </a:p>
          <a:p>
            <a:r>
              <a:rPr lang="en-US" sz="2400" dirty="0" smtClean="0">
                <a:solidFill>
                  <a:srgbClr val="FFFF00"/>
                </a:solidFill>
              </a:rPr>
              <a:t>Near scale-invariance  </a:t>
            </a:r>
            <a:r>
              <a:rPr lang="en-US" sz="2000" dirty="0" smtClean="0">
                <a:solidFill>
                  <a:schemeClr val="bg1"/>
                </a:solidFill>
              </a:rPr>
              <a:t>n</a:t>
            </a:r>
            <a:r>
              <a:rPr lang="en-US" sz="2000" baseline="-25000" dirty="0" smtClean="0">
                <a:solidFill>
                  <a:schemeClr val="bg1"/>
                </a:solidFill>
              </a:rPr>
              <a:t>s </a:t>
            </a:r>
            <a:r>
              <a:rPr lang="en-US" sz="2000" dirty="0" smtClean="0">
                <a:solidFill>
                  <a:schemeClr val="bg1"/>
                </a:solidFill>
              </a:rPr>
              <a:t>= 0.9667+/- 0.004</a:t>
            </a:r>
            <a:r>
              <a:rPr lang="mr-IN" sz="2000" dirty="0" smtClean="0">
                <a:solidFill>
                  <a:srgbClr val="FFFFFF"/>
                </a:solidFill>
              </a:rPr>
              <a:t> </a:t>
            </a:r>
            <a:endParaRPr lang="en-US" sz="2000" dirty="0" smtClean="0">
              <a:solidFill>
                <a:srgbClr val="FFFFFF"/>
              </a:solidFill>
            </a:endParaRPr>
          </a:p>
          <a:p>
            <a:r>
              <a:rPr lang="en-US" sz="2400" b="1" dirty="0" err="1" smtClean="0">
                <a:solidFill>
                  <a:srgbClr val="FFFF00"/>
                </a:solidFill>
              </a:rPr>
              <a:t>Gaussianity</a:t>
            </a:r>
            <a:r>
              <a:rPr lang="en-US" sz="2400" b="1" dirty="0" smtClean="0">
                <a:solidFill>
                  <a:srgbClr val="FFFF00"/>
                </a:solidFill>
              </a:rPr>
              <a:t> of fluctuations  </a:t>
            </a:r>
            <a:r>
              <a:rPr lang="en-US" dirty="0" err="1" smtClean="0">
                <a:solidFill>
                  <a:srgbClr val="FFFFFF"/>
                </a:solidFill>
              </a:rPr>
              <a:t>f</a:t>
            </a:r>
            <a:r>
              <a:rPr lang="en-US" baseline="-25000" dirty="0" err="1" smtClean="0">
                <a:solidFill>
                  <a:srgbClr val="FFFFFF"/>
                </a:solidFill>
              </a:rPr>
              <a:t>NL</a:t>
            </a:r>
            <a:r>
              <a:rPr lang="en-US" baseline="-25000" dirty="0" smtClean="0">
                <a:solidFill>
                  <a:srgbClr val="FFFFFF"/>
                </a:solidFill>
              </a:rPr>
              <a:t> </a:t>
            </a:r>
            <a:r>
              <a:rPr lang="en-US" dirty="0" err="1" smtClean="0">
                <a:solidFill>
                  <a:srgbClr val="FFFFFF"/>
                </a:solidFill>
                <a:latin typeface="Symbol" charset="2"/>
                <a:cs typeface="Symbol" charset="2"/>
              </a:rPr>
              <a:t>dT</a:t>
            </a:r>
            <a:r>
              <a:rPr lang="en-US" dirty="0" smtClean="0">
                <a:solidFill>
                  <a:srgbClr val="FFFFFF"/>
                </a:solidFill>
                <a:latin typeface="Symbol" charset="2"/>
                <a:cs typeface="Symbol" charset="2"/>
              </a:rPr>
              <a:t>/T</a:t>
            </a:r>
            <a:r>
              <a:rPr lang="en-US" dirty="0" smtClean="0">
                <a:solidFill>
                  <a:srgbClr val="FFFFFF"/>
                </a:solidFill>
              </a:rPr>
              <a:t>&lt; 0.01%</a:t>
            </a:r>
            <a:endParaRPr lang="en-US" baseline="30000" dirty="0" smtClean="0">
              <a:solidFill>
                <a:srgbClr val="FFFFFF"/>
              </a:solidFill>
            </a:endParaRPr>
          </a:p>
          <a:p>
            <a:r>
              <a:rPr lang="en-US" sz="2400" b="1" dirty="0">
                <a:solidFill>
                  <a:srgbClr val="FFFF00"/>
                </a:solidFill>
              </a:rPr>
              <a:t>G</a:t>
            </a:r>
            <a:r>
              <a:rPr lang="en-US" sz="2400" b="1" dirty="0" smtClean="0">
                <a:solidFill>
                  <a:srgbClr val="FFFF00"/>
                </a:solidFill>
              </a:rPr>
              <a:t>ravity wave background    </a:t>
            </a:r>
            <a:r>
              <a:rPr lang="en-US" dirty="0" smtClean="0">
                <a:solidFill>
                  <a:schemeClr val="bg1"/>
                </a:solidFill>
              </a:rPr>
              <a:t>T/S &lt; 0.08</a:t>
            </a:r>
            <a:endParaRPr lang="en-US" dirty="0">
              <a:solidFill>
                <a:schemeClr val="bg1"/>
              </a:solidFill>
            </a:endParaRPr>
          </a:p>
        </p:txBody>
      </p:sp>
      <p:pic>
        <p:nvPicPr>
          <p:cNvPr id="10" name="Picture 9" descr="planc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1094" y="1700808"/>
            <a:ext cx="2742906" cy="1109284"/>
          </a:xfrm>
          <a:prstGeom prst="rect">
            <a:avLst/>
          </a:prstGeom>
        </p:spPr>
      </p:pic>
      <p:sp>
        <p:nvSpPr>
          <p:cNvPr id="7" name="TextBox 6"/>
          <p:cNvSpPr txBox="1"/>
          <p:nvPr/>
        </p:nvSpPr>
        <p:spPr>
          <a:xfrm>
            <a:off x="6804248" y="1988840"/>
            <a:ext cx="2074907" cy="461665"/>
          </a:xfrm>
          <a:prstGeom prst="rect">
            <a:avLst/>
          </a:prstGeom>
          <a:noFill/>
        </p:spPr>
        <p:txBody>
          <a:bodyPr wrap="none" rtlCol="0">
            <a:spAutoFit/>
          </a:bodyPr>
          <a:lstStyle/>
          <a:p>
            <a:r>
              <a:rPr lang="en-US" sz="2400" dirty="0" smtClean="0"/>
              <a:t>Just 6 numbers</a:t>
            </a:r>
            <a:endParaRPr lang="en-US" sz="2400" dirty="0"/>
          </a:p>
        </p:txBody>
      </p:sp>
      <p:pic>
        <p:nvPicPr>
          <p:cNvPr id="12" name="Picture 3"/>
          <p:cNvPicPr>
            <a:picLocks noChangeAspect="1" noChangeArrowheads="1"/>
          </p:cNvPicPr>
          <p:nvPr/>
        </p:nvPicPr>
        <p:blipFill>
          <a:blip r:embed="rId4"/>
          <a:srcRect/>
          <a:stretch>
            <a:fillRect/>
          </a:stretch>
        </p:blipFill>
        <p:spPr bwMode="auto">
          <a:xfrm>
            <a:off x="6979871" y="59453"/>
            <a:ext cx="2250010" cy="1584382"/>
          </a:xfrm>
          <a:prstGeom prst="rect">
            <a:avLst/>
          </a:prstGeom>
          <a:noFill/>
        </p:spPr>
      </p:pic>
      <p:pic>
        <p:nvPicPr>
          <p:cNvPr id="13" name="Picture 5"/>
          <p:cNvPicPr>
            <a:picLocks noChangeAspect="1" noChangeArrowheads="1"/>
          </p:cNvPicPr>
          <p:nvPr/>
        </p:nvPicPr>
        <p:blipFill>
          <a:blip r:embed="rId5"/>
          <a:srcRect l="-1181"/>
          <a:stretch>
            <a:fillRect/>
          </a:stretch>
        </p:blipFill>
        <p:spPr bwMode="auto">
          <a:xfrm>
            <a:off x="5791584" y="0"/>
            <a:ext cx="1188287" cy="1668816"/>
          </a:xfrm>
          <a:prstGeom prst="rect">
            <a:avLst/>
          </a:prstGeom>
          <a:noFill/>
        </p:spPr>
      </p:pic>
      <p:sp>
        <p:nvSpPr>
          <p:cNvPr id="14" name="TextBox 13"/>
          <p:cNvSpPr txBox="1"/>
          <p:nvPr/>
        </p:nvSpPr>
        <p:spPr>
          <a:xfrm>
            <a:off x="5791584" y="1274502"/>
            <a:ext cx="1368697" cy="369332"/>
          </a:xfrm>
          <a:prstGeom prst="rect">
            <a:avLst/>
          </a:prstGeom>
          <a:noFill/>
        </p:spPr>
        <p:txBody>
          <a:bodyPr wrap="none" rtlCol="0">
            <a:spAutoFit/>
          </a:bodyPr>
          <a:lstStyle/>
          <a:p>
            <a:r>
              <a:rPr lang="en-US" dirty="0" smtClean="0">
                <a:solidFill>
                  <a:schemeClr val="bg1"/>
                </a:solidFill>
              </a:rPr>
              <a:t>Andrei </a:t>
            </a:r>
            <a:r>
              <a:rPr lang="en-US" dirty="0" err="1" smtClean="0">
                <a:solidFill>
                  <a:schemeClr val="bg1"/>
                </a:solidFill>
              </a:rPr>
              <a:t>Linde</a:t>
            </a:r>
            <a:endParaRPr lang="en-US" dirty="0">
              <a:solidFill>
                <a:schemeClr val="bg1"/>
              </a:solidFill>
            </a:endParaRPr>
          </a:p>
        </p:txBody>
      </p:sp>
      <p:sp>
        <p:nvSpPr>
          <p:cNvPr id="15" name="TextBox 14"/>
          <p:cNvSpPr txBox="1"/>
          <p:nvPr/>
        </p:nvSpPr>
        <p:spPr>
          <a:xfrm>
            <a:off x="8109149" y="161663"/>
            <a:ext cx="1120732" cy="369332"/>
          </a:xfrm>
          <a:prstGeom prst="rect">
            <a:avLst/>
          </a:prstGeom>
          <a:noFill/>
        </p:spPr>
        <p:txBody>
          <a:bodyPr wrap="none" rtlCol="0">
            <a:spAutoFit/>
          </a:bodyPr>
          <a:lstStyle/>
          <a:p>
            <a:r>
              <a:rPr lang="en-US" dirty="0" smtClean="0"/>
              <a:t>Alan </a:t>
            </a:r>
            <a:r>
              <a:rPr lang="en-US" dirty="0" err="1" smtClean="0"/>
              <a:t>Guth</a:t>
            </a:r>
            <a:endParaRPr lang="en-US" dirty="0"/>
          </a:p>
        </p:txBody>
      </p:sp>
      <p:pic>
        <p:nvPicPr>
          <p:cNvPr id="16" name="Picture 15" descr="planck2.pdf"/>
          <p:cNvPicPr>
            <a:picLocks noChangeAspect="1"/>
          </p:cNvPicPr>
          <p:nvPr/>
        </p:nvPicPr>
        <p:blipFill rotWithShape="1">
          <a:blip r:embed="rId6">
            <a:extLst>
              <a:ext uri="{28A0092B-C50C-407E-A947-70E740481C1C}">
                <a14:useLocalDpi xmlns:a14="http://schemas.microsoft.com/office/drawing/2010/main" val="0"/>
              </a:ext>
            </a:extLst>
          </a:blip>
          <a:srcRect l="14290" t="1942" r="-9756" b="-1942"/>
          <a:stretch/>
        </p:blipFill>
        <p:spPr>
          <a:xfrm>
            <a:off x="6372200" y="2780928"/>
            <a:ext cx="3116574" cy="1847931"/>
          </a:xfrm>
          <a:prstGeom prst="rect">
            <a:avLst/>
          </a:prstGeom>
        </p:spPr>
      </p:pic>
      <p:pic>
        <p:nvPicPr>
          <p:cNvPr id="17" name="Picture 12"/>
          <p:cNvPicPr>
            <a:picLocks noChangeAspect="1" noChangeArrowheads="1"/>
          </p:cNvPicPr>
          <p:nvPr/>
        </p:nvPicPr>
        <p:blipFill>
          <a:blip r:embed="rId7"/>
          <a:srcRect l="6021" t="71376" r="67392" b="5739"/>
          <a:stretch>
            <a:fillRect/>
          </a:stretch>
        </p:blipFill>
        <p:spPr bwMode="auto">
          <a:xfrm>
            <a:off x="7408675" y="4581128"/>
            <a:ext cx="1736978" cy="1612148"/>
          </a:xfrm>
          <a:prstGeom prst="rect">
            <a:avLst/>
          </a:prstGeom>
          <a:noFill/>
          <a:ln w="9525">
            <a:noFill/>
            <a:miter lim="800000"/>
            <a:headEnd/>
            <a:tailEnd/>
          </a:ln>
        </p:spPr>
      </p:pic>
    </p:spTree>
    <p:extLst>
      <p:ext uri="{BB962C8B-B14F-4D97-AF65-F5344CB8AC3E}">
        <p14:creationId xmlns:p14="http://schemas.microsoft.com/office/powerpoint/2010/main" val="26206848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764704"/>
          </a:xfrm>
        </p:spPr>
        <p:txBody>
          <a:bodyPr>
            <a:normAutofit fontScale="90000"/>
          </a:bodyPr>
          <a:lstStyle/>
          <a:p>
            <a:r>
              <a:rPr lang="en-US" sz="4800" dirty="0" smtClean="0">
                <a:solidFill>
                  <a:srgbClr val="FFFF00"/>
                </a:solidFill>
              </a:rPr>
              <a:t>The very early universe</a:t>
            </a:r>
            <a:endParaRPr lang="en-US" sz="4800" dirty="0">
              <a:solidFill>
                <a:srgbClr val="FFFF00"/>
              </a:solidFill>
            </a:endParaRPr>
          </a:p>
        </p:txBody>
      </p:sp>
      <p:pic>
        <p:nvPicPr>
          <p:cNvPr id="8"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52138" t="71293" b="3694"/>
          <a:stretch/>
        </p:blipFill>
        <p:spPr bwMode="auto">
          <a:xfrm>
            <a:off x="0" y="1239367"/>
            <a:ext cx="9144000" cy="561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30589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19"/>
          <p:cNvSpPr>
            <a:spLocks noChangeArrowheads="1"/>
          </p:cNvSpPr>
          <p:nvPr/>
        </p:nvSpPr>
        <p:spPr bwMode="auto">
          <a:xfrm>
            <a:off x="0" y="1295400"/>
            <a:ext cx="9144000" cy="1752600"/>
          </a:xfrm>
          <a:prstGeom prst="rect">
            <a:avLst/>
          </a:prstGeom>
          <a:noFill/>
          <a:ln w="9525">
            <a:noFill/>
            <a:miter lim="800000"/>
            <a:headEnd/>
            <a:tailEnd/>
          </a:ln>
        </p:spPr>
        <p:txBody>
          <a:bodyPr>
            <a:prstTxWarp prst="textNoShape">
              <a:avLst/>
            </a:prstTxWarp>
          </a:bodyPr>
          <a:lstStyle/>
          <a:p>
            <a:pPr algn="ctr" defTabSz="457200" eaLnBrk="1" hangingPunct="1">
              <a:spcBef>
                <a:spcPct val="20000"/>
              </a:spcBef>
            </a:pPr>
            <a:endParaRPr lang="en-US" sz="2900">
              <a:latin typeface="Calibri" charset="0"/>
            </a:endParaRPr>
          </a:p>
        </p:txBody>
      </p:sp>
      <p:pic>
        <p:nvPicPr>
          <p:cNvPr id="429059" name="Picture 6"/>
          <p:cNvPicPr>
            <a:picLocks noChangeAspect="1" noChangeArrowheads="1"/>
          </p:cNvPicPr>
          <p:nvPr/>
        </p:nvPicPr>
        <p:blipFill>
          <a:blip r:embed="rId4"/>
          <a:srcRect l="14436" t="17497" r="14436" b="20998"/>
          <a:stretch>
            <a:fillRect/>
          </a:stretch>
        </p:blipFill>
        <p:spPr bwMode="auto">
          <a:xfrm>
            <a:off x="0" y="107950"/>
            <a:ext cx="5170488" cy="4202113"/>
          </a:xfrm>
          <a:prstGeom prst="rect">
            <a:avLst/>
          </a:prstGeom>
          <a:noFill/>
          <a:ln w="9525">
            <a:noFill/>
            <a:miter lim="800000"/>
            <a:headEnd/>
            <a:tailEnd/>
          </a:ln>
        </p:spPr>
      </p:pic>
      <p:sp>
        <p:nvSpPr>
          <p:cNvPr id="429060" name="Rectangle 4"/>
          <p:cNvSpPr>
            <a:spLocks noChangeArrowheads="1"/>
          </p:cNvSpPr>
          <p:nvPr/>
        </p:nvSpPr>
        <p:spPr bwMode="auto">
          <a:xfrm>
            <a:off x="2079625" y="674688"/>
            <a:ext cx="1146175" cy="779462"/>
          </a:xfrm>
          <a:prstGeom prst="rect">
            <a:avLst/>
          </a:prstGeom>
          <a:solidFill>
            <a:srgbClr val="FF3BEA"/>
          </a:solidFill>
          <a:ln w="9525">
            <a:solidFill>
              <a:schemeClr val="tx1"/>
            </a:solidFill>
            <a:miter lim="800000"/>
            <a:headEnd/>
            <a:tailEnd/>
          </a:ln>
        </p:spPr>
        <p:txBody>
          <a:bodyPr wrap="none" anchor="ctr">
            <a:prstTxWarp prst="textNoShape">
              <a:avLst/>
            </a:prstTxWarp>
          </a:bodyPr>
          <a:lstStyle/>
          <a:p>
            <a:pPr algn="ctr" defTabSz="457200" eaLnBrk="1" hangingPunct="1"/>
            <a:r>
              <a:rPr lang="en-US" sz="2800">
                <a:latin typeface="Calibri" charset="0"/>
              </a:rPr>
              <a:t>75%</a:t>
            </a:r>
          </a:p>
        </p:txBody>
      </p:sp>
      <p:sp>
        <p:nvSpPr>
          <p:cNvPr id="429061" name="Rectangle 5"/>
          <p:cNvSpPr>
            <a:spLocks noChangeArrowheads="1"/>
          </p:cNvSpPr>
          <p:nvPr/>
        </p:nvSpPr>
        <p:spPr bwMode="auto">
          <a:xfrm>
            <a:off x="4560888" y="1987550"/>
            <a:ext cx="609600" cy="519113"/>
          </a:xfrm>
          <a:prstGeom prst="rect">
            <a:avLst/>
          </a:prstGeom>
          <a:solidFill>
            <a:srgbClr val="FFCB00"/>
          </a:solidFill>
          <a:ln w="9525">
            <a:solidFill>
              <a:schemeClr val="tx1"/>
            </a:solidFill>
            <a:miter lim="800000"/>
            <a:headEnd/>
            <a:tailEnd/>
          </a:ln>
        </p:spPr>
        <p:txBody>
          <a:bodyPr wrap="none" anchor="ctr">
            <a:prstTxWarp prst="textNoShape">
              <a:avLst/>
            </a:prstTxWarp>
          </a:bodyPr>
          <a:lstStyle/>
          <a:p>
            <a:pPr algn="ctr" defTabSz="457200" eaLnBrk="1" hangingPunct="1"/>
            <a:r>
              <a:rPr lang="en-US" sz="2800">
                <a:latin typeface="Calibri" charset="0"/>
              </a:rPr>
              <a:t>4%</a:t>
            </a:r>
          </a:p>
        </p:txBody>
      </p:sp>
      <p:sp>
        <p:nvSpPr>
          <p:cNvPr id="429062" name="Rectangle 6"/>
          <p:cNvSpPr>
            <a:spLocks noChangeArrowheads="1"/>
          </p:cNvSpPr>
          <p:nvPr/>
        </p:nvSpPr>
        <p:spPr bwMode="auto">
          <a:xfrm>
            <a:off x="4156075" y="2506663"/>
            <a:ext cx="1014413" cy="873125"/>
          </a:xfrm>
          <a:prstGeom prst="rect">
            <a:avLst/>
          </a:prstGeom>
          <a:solidFill>
            <a:srgbClr val="00FF00"/>
          </a:solidFill>
          <a:ln w="9525">
            <a:solidFill>
              <a:schemeClr val="tx1"/>
            </a:solidFill>
            <a:miter lim="800000"/>
            <a:headEnd/>
            <a:tailEnd/>
          </a:ln>
        </p:spPr>
        <p:txBody>
          <a:bodyPr wrap="none" anchor="ctr">
            <a:prstTxWarp prst="textNoShape">
              <a:avLst/>
            </a:prstTxWarp>
          </a:bodyPr>
          <a:lstStyle/>
          <a:p>
            <a:pPr algn="ctr" defTabSz="457200" eaLnBrk="1" hangingPunct="1"/>
            <a:r>
              <a:rPr lang="en-US" sz="2800">
                <a:latin typeface="Calibri" charset="0"/>
              </a:rPr>
              <a:t>21%</a:t>
            </a:r>
          </a:p>
        </p:txBody>
      </p:sp>
      <p:graphicFrame>
        <p:nvGraphicFramePr>
          <p:cNvPr id="429063" name="Object 7"/>
          <p:cNvGraphicFramePr>
            <a:graphicFrameLocks noChangeAspect="1"/>
          </p:cNvGraphicFramePr>
          <p:nvPr/>
        </p:nvGraphicFramePr>
        <p:xfrm>
          <a:off x="6110288" y="674688"/>
          <a:ext cx="2438400" cy="528637"/>
        </p:xfrm>
        <a:graphic>
          <a:graphicData uri="http://schemas.openxmlformats.org/presentationml/2006/ole">
            <mc:AlternateContent xmlns:mc="http://schemas.openxmlformats.org/markup-compatibility/2006">
              <mc:Choice xmlns:v="urn:schemas-microsoft-com:vml" Requires="v">
                <p:oleObj spid="_x0000_s2214" name="Equation" r:id="rId5" imgW="939800" imgH="203200" progId="Equation.3">
                  <p:embed/>
                </p:oleObj>
              </mc:Choice>
              <mc:Fallback>
                <p:oleObj name="Equation" r:id="rId5" imgW="939800" imgH="203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0288" y="674688"/>
                        <a:ext cx="2438400" cy="528637"/>
                      </a:xfrm>
                      <a:prstGeom prst="rect">
                        <a:avLst/>
                      </a:prstGeom>
                      <a:solidFill>
                        <a:srgbClr val="FFFF00"/>
                      </a:solidFill>
                    </p:spPr>
                  </p:pic>
                </p:oleObj>
              </mc:Fallback>
            </mc:AlternateContent>
          </a:graphicData>
        </a:graphic>
      </p:graphicFrame>
      <p:graphicFrame>
        <p:nvGraphicFramePr>
          <p:cNvPr id="429064" name="Object 8"/>
          <p:cNvGraphicFramePr>
            <a:graphicFrameLocks noChangeAspect="1"/>
          </p:cNvGraphicFramePr>
          <p:nvPr/>
        </p:nvGraphicFramePr>
        <p:xfrm>
          <a:off x="0" y="4803775"/>
          <a:ext cx="9144000" cy="574675"/>
        </p:xfrm>
        <a:graphic>
          <a:graphicData uri="http://schemas.openxmlformats.org/presentationml/2006/ole">
            <mc:AlternateContent xmlns:mc="http://schemas.openxmlformats.org/markup-compatibility/2006">
              <mc:Choice xmlns:v="urn:schemas-microsoft-com:vml" Requires="v">
                <p:oleObj spid="_x0000_s2215" name="Equation" r:id="rId7" imgW="3035300" imgH="203200" progId="Equation.3">
                  <p:embed/>
                </p:oleObj>
              </mc:Choice>
              <mc:Fallback>
                <p:oleObj name="Equation" r:id="rId7" imgW="3035300" imgH="203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803775"/>
                        <a:ext cx="9144000" cy="574675"/>
                      </a:xfrm>
                      <a:prstGeom prst="rect">
                        <a:avLst/>
                      </a:prstGeom>
                      <a:solidFill>
                        <a:srgbClr val="FFFF00"/>
                      </a:solidFill>
                    </p:spPr>
                  </p:pic>
                </p:oleObj>
              </mc:Fallback>
            </mc:AlternateContent>
          </a:graphicData>
        </a:graphic>
      </p:graphicFrame>
      <p:sp>
        <p:nvSpPr>
          <p:cNvPr id="429065" name="Rectangle 10"/>
          <p:cNvSpPr>
            <a:spLocks noChangeArrowheads="1"/>
          </p:cNvSpPr>
          <p:nvPr/>
        </p:nvSpPr>
        <p:spPr bwMode="auto">
          <a:xfrm>
            <a:off x="0" y="5867400"/>
            <a:ext cx="9007475" cy="685800"/>
          </a:xfrm>
          <a:prstGeom prst="rect">
            <a:avLst/>
          </a:prstGeom>
          <a:noFill/>
          <a:ln w="9525">
            <a:noFill/>
            <a:miter lim="800000"/>
            <a:headEnd/>
            <a:tailEnd/>
          </a:ln>
        </p:spPr>
        <p:txBody>
          <a:bodyPr>
            <a:prstTxWarp prst="textNoShape">
              <a:avLst/>
            </a:prstTxWarp>
            <a:spAutoFit/>
          </a:bodyPr>
          <a:lstStyle/>
          <a:p>
            <a:pPr defTabSz="457200" eaLnBrk="1" hangingPunct="1"/>
            <a:r>
              <a:rPr lang="en-US" sz="3900" dirty="0">
                <a:solidFill>
                  <a:srgbClr val="FFFF00"/>
                </a:solidFill>
                <a:latin typeface="Calibri" charset="0"/>
              </a:rPr>
              <a:t>    </a:t>
            </a:r>
            <a:r>
              <a:rPr lang="en-US" sz="3900" dirty="0" smtClean="0">
                <a:solidFill>
                  <a:srgbClr val="FFFF00"/>
                </a:solidFill>
                <a:latin typeface="Calibri" charset="0"/>
              </a:rPr>
              <a:t>       The worst prediction </a:t>
            </a:r>
            <a:r>
              <a:rPr lang="en-US" sz="3900" dirty="0">
                <a:solidFill>
                  <a:srgbClr val="FFFF00"/>
                </a:solidFill>
                <a:latin typeface="Calibri" charset="0"/>
              </a:rPr>
              <a:t>in physics!</a:t>
            </a:r>
          </a:p>
        </p:txBody>
      </p:sp>
      <p:sp>
        <p:nvSpPr>
          <p:cNvPr id="429066" name="Rectangle 9"/>
          <p:cNvSpPr>
            <a:spLocks noChangeArrowheads="1"/>
          </p:cNvSpPr>
          <p:nvPr/>
        </p:nvSpPr>
        <p:spPr bwMode="auto">
          <a:xfrm>
            <a:off x="6630988" y="0"/>
            <a:ext cx="1268412" cy="457200"/>
          </a:xfrm>
          <a:prstGeom prst="rect">
            <a:avLst/>
          </a:prstGeom>
          <a:noFill/>
          <a:ln w="9525">
            <a:noFill/>
            <a:miter lim="800000"/>
            <a:headEnd/>
            <a:tailEnd/>
          </a:ln>
        </p:spPr>
        <p:txBody>
          <a:bodyPr wrap="none">
            <a:prstTxWarp prst="textNoShape">
              <a:avLst/>
            </a:prstTxWarp>
            <a:spAutoFit/>
          </a:bodyPr>
          <a:lstStyle/>
          <a:p>
            <a:pPr defTabSz="457200" eaLnBrk="1" hangingPunct="1"/>
            <a:r>
              <a:rPr lang="en-US" dirty="0">
                <a:solidFill>
                  <a:srgbClr val="FFFF00"/>
                </a:solidFill>
              </a:rPr>
              <a:t>observe</a:t>
            </a:r>
          </a:p>
        </p:txBody>
      </p:sp>
      <p:sp>
        <p:nvSpPr>
          <p:cNvPr id="429067" name="Rectangle 10"/>
          <p:cNvSpPr>
            <a:spLocks noChangeArrowheads="1"/>
          </p:cNvSpPr>
          <p:nvPr/>
        </p:nvSpPr>
        <p:spPr bwMode="auto">
          <a:xfrm>
            <a:off x="5170488" y="4346575"/>
            <a:ext cx="1098550" cy="457200"/>
          </a:xfrm>
          <a:prstGeom prst="rect">
            <a:avLst/>
          </a:prstGeom>
          <a:noFill/>
          <a:ln w="9525">
            <a:noFill/>
            <a:miter lim="800000"/>
            <a:headEnd/>
            <a:tailEnd/>
          </a:ln>
        </p:spPr>
        <p:txBody>
          <a:bodyPr wrap="none">
            <a:prstTxWarp prst="textNoShape">
              <a:avLst/>
            </a:prstTxWarp>
            <a:spAutoFit/>
          </a:bodyPr>
          <a:lstStyle/>
          <a:p>
            <a:pPr defTabSz="457200" eaLnBrk="1" hangingPunct="1"/>
            <a:r>
              <a:rPr lang="en-US">
                <a:solidFill>
                  <a:srgbClr val="FFFF00"/>
                </a:solidFill>
              </a:rPr>
              <a:t>predict</a:t>
            </a:r>
          </a:p>
        </p:txBody>
      </p:sp>
    </p:spTree>
    <p:extLst>
      <p:ext uri="{BB962C8B-B14F-4D97-AF65-F5344CB8AC3E}">
        <p14:creationId xmlns:p14="http://schemas.microsoft.com/office/powerpoint/2010/main" val="309672243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90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6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wittenquote"/>
          <p:cNvPicPr>
            <a:picLocks noChangeAspect="1" noChangeArrowheads="1"/>
          </p:cNvPicPr>
          <p:nvPr/>
        </p:nvPicPr>
        <p:blipFill>
          <a:blip r:embed="rId3">
            <a:extLst>
              <a:ext uri="{28A0092B-C50C-407E-A947-70E740481C1C}">
                <a14:useLocalDpi xmlns:a14="http://schemas.microsoft.com/office/drawing/2010/main" val="0"/>
              </a:ext>
            </a:extLst>
          </a:blip>
          <a:srcRect l="2219" r="3549"/>
          <a:stretch>
            <a:fillRect/>
          </a:stretch>
        </p:blipFill>
        <p:spPr bwMode="auto">
          <a:xfrm>
            <a:off x="0" y="0"/>
            <a:ext cx="9144000"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4">
            <a:lum bright="-4000" contrast="16000"/>
          </a:blip>
          <a:srcRect l="8618" t="11937" r="4788" b="9550"/>
          <a:stretch>
            <a:fillRect/>
          </a:stretch>
        </p:blipFill>
        <p:spPr bwMode="auto">
          <a:xfrm>
            <a:off x="-1" y="2348881"/>
            <a:ext cx="3523405" cy="4484712"/>
          </a:xfrm>
          <a:prstGeom prst="rect">
            <a:avLst/>
          </a:prstGeom>
          <a:noFill/>
          <a:ln w="76200">
            <a:solidFill>
              <a:srgbClr val="FF0000"/>
            </a:solidFill>
            <a:miter lim="800000"/>
            <a:headEnd/>
            <a:tailEnd/>
          </a:ln>
        </p:spPr>
      </p:pic>
      <p:sp>
        <p:nvSpPr>
          <p:cNvPr id="2" name="TextBox 1"/>
          <p:cNvSpPr txBox="1"/>
          <p:nvPr/>
        </p:nvSpPr>
        <p:spPr>
          <a:xfrm>
            <a:off x="3635896" y="4608721"/>
            <a:ext cx="5667470" cy="2215991"/>
          </a:xfrm>
          <a:prstGeom prst="rect">
            <a:avLst/>
          </a:prstGeom>
          <a:noFill/>
        </p:spPr>
        <p:txBody>
          <a:bodyPr wrap="none" rtlCol="0">
            <a:spAutoFit/>
          </a:bodyPr>
          <a:lstStyle/>
          <a:p>
            <a:r>
              <a:rPr lang="en-US" sz="3200" i="1" dirty="0">
                <a:solidFill>
                  <a:srgbClr val="FFFF00"/>
                </a:solidFill>
              </a:rPr>
              <a:t>Because multiverses can explain </a:t>
            </a:r>
            <a:endParaRPr lang="en-US" sz="3200" i="1" dirty="0" smtClean="0">
              <a:solidFill>
                <a:srgbClr val="FFFF00"/>
              </a:solidFill>
            </a:endParaRPr>
          </a:p>
          <a:p>
            <a:r>
              <a:rPr lang="en-US" sz="3200" i="1" dirty="0" smtClean="0">
                <a:solidFill>
                  <a:srgbClr val="FFFF00"/>
                </a:solidFill>
              </a:rPr>
              <a:t>anything</a:t>
            </a:r>
            <a:r>
              <a:rPr lang="en-US" sz="3200" i="1" dirty="0">
                <a:solidFill>
                  <a:srgbClr val="FFFF00"/>
                </a:solidFill>
              </a:rPr>
              <a:t>, </a:t>
            </a:r>
            <a:r>
              <a:rPr lang="en-US" sz="3200" i="1" dirty="0" smtClean="0">
                <a:solidFill>
                  <a:srgbClr val="FFFF00"/>
                </a:solidFill>
              </a:rPr>
              <a:t>the </a:t>
            </a:r>
            <a:r>
              <a:rPr lang="en-US" sz="3200" i="1" dirty="0">
                <a:solidFill>
                  <a:srgbClr val="FFFF00"/>
                </a:solidFill>
              </a:rPr>
              <a:t>answer is likely to </a:t>
            </a:r>
            <a:endParaRPr lang="en-US" sz="3200" i="1" dirty="0" smtClean="0">
              <a:solidFill>
                <a:srgbClr val="FFFF00"/>
              </a:solidFill>
            </a:endParaRPr>
          </a:p>
          <a:p>
            <a:r>
              <a:rPr lang="en-US" sz="3200" i="1" dirty="0">
                <a:solidFill>
                  <a:srgbClr val="FFFF00"/>
                </a:solidFill>
              </a:rPr>
              <a:t>b</a:t>
            </a:r>
            <a:r>
              <a:rPr lang="en-US" sz="3200" i="1" dirty="0" smtClean="0">
                <a:solidFill>
                  <a:srgbClr val="FFFF00"/>
                </a:solidFill>
              </a:rPr>
              <a:t>e there </a:t>
            </a:r>
            <a:r>
              <a:rPr lang="en-US" sz="3200" i="1" dirty="0">
                <a:solidFill>
                  <a:srgbClr val="FFFF00"/>
                </a:solidFill>
              </a:rPr>
              <a:t>is </a:t>
            </a:r>
            <a:r>
              <a:rPr lang="en-US" sz="3200" i="1" dirty="0" smtClean="0">
                <a:solidFill>
                  <a:srgbClr val="FFFF00"/>
                </a:solidFill>
              </a:rPr>
              <a:t>none</a:t>
            </a:r>
            <a:endParaRPr lang="en-US" sz="3200" dirty="0" smtClean="0">
              <a:solidFill>
                <a:srgbClr val="FFFF00"/>
              </a:solidFill>
            </a:endParaRPr>
          </a:p>
          <a:p>
            <a:endParaRPr lang="en-US" sz="2400" dirty="0">
              <a:solidFill>
                <a:srgbClr val="FFFF00"/>
              </a:solidFill>
            </a:endParaRPr>
          </a:p>
          <a:p>
            <a:r>
              <a:rPr lang="en-US" sz="1800" i="1" dirty="0" smtClean="0">
                <a:solidFill>
                  <a:srgbClr val="FFFF00"/>
                </a:solidFill>
              </a:rPr>
              <a:t>George Ellis 2015</a:t>
            </a:r>
            <a:endParaRPr lang="en-US" sz="1800" dirty="0"/>
          </a:p>
        </p:txBody>
      </p:sp>
    </p:spTree>
    <p:extLst>
      <p:ext uri="{BB962C8B-B14F-4D97-AF65-F5344CB8AC3E}">
        <p14:creationId xmlns:p14="http://schemas.microsoft.com/office/powerpoint/2010/main" val="24193703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re 1"/>
          <p:cNvSpPr>
            <a:spLocks noGrp="1"/>
          </p:cNvSpPr>
          <p:nvPr>
            <p:ph type="title"/>
          </p:nvPr>
        </p:nvSpPr>
        <p:spPr>
          <a:xfrm>
            <a:off x="0" y="-18504"/>
            <a:ext cx="9144000" cy="2447925"/>
          </a:xfrm>
        </p:spPr>
        <p:txBody>
          <a:bodyPr>
            <a:normAutofit/>
          </a:bodyPr>
          <a:lstStyle/>
          <a:p>
            <a:pPr algn="r"/>
            <a:r>
              <a:rPr lang="en-US" sz="2800" dirty="0"/>
              <a:t>The radius of space began at zero; the first stages of the expansion consisted of a rapid expansion </a:t>
            </a:r>
            <a:r>
              <a:rPr lang="en-US" sz="2800" dirty="0" smtClean="0"/>
              <a:t/>
            </a:r>
            <a:br>
              <a:rPr lang="en-US" sz="2800" dirty="0" smtClean="0"/>
            </a:br>
            <a:r>
              <a:rPr lang="en-US" sz="2800" dirty="0"/>
              <a:t/>
            </a:r>
            <a:br>
              <a:rPr lang="en-US" sz="2800" dirty="0"/>
            </a:br>
            <a:r>
              <a:rPr lang="fr-FR" sz="2400" b="1" dirty="0" smtClean="0">
                <a:solidFill>
                  <a:srgbClr val="FFFF00"/>
                </a:solidFill>
                <a:latin typeface="Calibri" charset="0"/>
              </a:rPr>
              <a:t>Lemaître </a:t>
            </a:r>
            <a:r>
              <a:rPr lang="fr-FR" sz="2400" b="1" dirty="0">
                <a:solidFill>
                  <a:srgbClr val="FFFF00"/>
                </a:solidFill>
                <a:latin typeface="Calibri" charset="0"/>
              </a:rPr>
              <a:t>1927 </a:t>
            </a:r>
            <a:r>
              <a:rPr lang="fr-FR" sz="2400" i="1" dirty="0" smtClean="0">
                <a:solidFill>
                  <a:srgbClr val="FFFF00"/>
                </a:solidFill>
                <a:latin typeface="Calibri" charset="0"/>
              </a:rPr>
              <a:t>Ann</a:t>
            </a:r>
            <a:r>
              <a:rPr lang="fr-FR" sz="2400" i="1" dirty="0">
                <a:solidFill>
                  <a:srgbClr val="FFFF00"/>
                </a:solidFill>
                <a:latin typeface="Calibri" charset="0"/>
              </a:rPr>
              <a:t>. Soc. Scient. de </a:t>
            </a:r>
            <a:r>
              <a:rPr lang="fr-FR" sz="2400" i="1" dirty="0" smtClean="0">
                <a:solidFill>
                  <a:srgbClr val="FFFF00"/>
                </a:solidFill>
                <a:latin typeface="Calibri" charset="0"/>
              </a:rPr>
              <a:t>Bruxelles</a:t>
            </a:r>
            <a:r>
              <a:rPr lang="fr-FR" sz="2400" dirty="0" smtClean="0">
                <a:solidFill>
                  <a:srgbClr val="FFFF00"/>
                </a:solidFill>
                <a:latin typeface="Calibri" charset="0"/>
              </a:rPr>
              <a:t> </a:t>
            </a:r>
            <a:r>
              <a:rPr lang="fr-FR" sz="4000" dirty="0">
                <a:solidFill>
                  <a:srgbClr val="FFFF00"/>
                </a:solidFill>
                <a:latin typeface="Calibri" charset="0"/>
              </a:rPr>
              <a:t/>
            </a:r>
            <a:br>
              <a:rPr lang="fr-FR" sz="4000" dirty="0">
                <a:solidFill>
                  <a:srgbClr val="FFFF00"/>
                </a:solidFill>
                <a:latin typeface="Calibri" charset="0"/>
              </a:rPr>
            </a:br>
            <a:endParaRPr lang="fr-FR" sz="2400" dirty="0">
              <a:solidFill>
                <a:srgbClr val="FFFF00"/>
              </a:solidFill>
              <a:latin typeface="Calibri" charset="0"/>
            </a:endParaRPr>
          </a:p>
        </p:txBody>
      </p:sp>
      <p:pic>
        <p:nvPicPr>
          <p:cNvPr id="22530"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rcRect t="31633" b="31633"/>
          <a:stretch>
            <a:fillRect/>
          </a:stretch>
        </p:blipFill>
        <p:spPr>
          <a:xfrm>
            <a:off x="582613" y="2254250"/>
            <a:ext cx="8561387" cy="4603750"/>
          </a:xfrm>
        </p:spPr>
      </p:pic>
      <p:pic>
        <p:nvPicPr>
          <p:cNvPr id="2253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625600"/>
            <a:ext cx="1547813"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olvay1927.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777" y="2276872"/>
            <a:ext cx="8349223" cy="4581128"/>
          </a:xfrm>
          <a:prstGeom prst="rect">
            <a:avLst/>
          </a:prstGeom>
        </p:spPr>
      </p:pic>
      <p:pic>
        <p:nvPicPr>
          <p:cNvPr id="3" name="Picture 2" descr="LemaitreEinstein .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8104" y="1127923"/>
            <a:ext cx="3784526" cy="5716674"/>
          </a:xfrm>
          <a:prstGeom prst="rect">
            <a:avLst/>
          </a:prstGeom>
        </p:spPr>
      </p:pic>
    </p:spTree>
    <p:extLst>
      <p:ext uri="{BB962C8B-B14F-4D97-AF65-F5344CB8AC3E}">
        <p14:creationId xmlns:p14="http://schemas.microsoft.com/office/powerpoint/2010/main" val="42630303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32656"/>
            <a:ext cx="8964487" cy="4893647"/>
          </a:xfrm>
          <a:prstGeom prst="rect">
            <a:avLst/>
          </a:prstGeom>
          <a:noFill/>
        </p:spPr>
        <p:txBody>
          <a:bodyPr wrap="square" rtlCol="0">
            <a:spAutoFit/>
          </a:bodyPr>
          <a:lstStyle/>
          <a:p>
            <a:r>
              <a:rPr lang="en-US" sz="2400" i="1" dirty="0" smtClean="0">
                <a:solidFill>
                  <a:srgbClr val="FFFF00"/>
                </a:solidFill>
              </a:rPr>
              <a:t>The authors of this new cosmology are primarily concerned about the great difficulty which must face all systems that contemplate a changing universe, namely, how can we conceive it to have begun? They are not content to leave this question unanswered until further knowledge comes; all problems must be solved now.  Nor, for some reason, are they content to suppose that at some period in the distant past something happened that does not continually happen now. It seems to them better to suppose that there was no beginning and will be no ending to the material Universe, and therefore, tacitly assuming that the universe must conform to their tastes, they declare that this must have been the case. But if we must really answer all questions immediately, is their solution in fact more intellectually satisfying than that of a special creation?</a:t>
            </a:r>
            <a:endParaRPr lang="en-US" sz="2400" i="1" dirty="0">
              <a:solidFill>
                <a:srgbClr val="FFFF00"/>
              </a:solidFill>
            </a:endParaRPr>
          </a:p>
        </p:txBody>
      </p:sp>
      <p:sp>
        <p:nvSpPr>
          <p:cNvPr id="3" name="TextBox 2"/>
          <p:cNvSpPr txBox="1"/>
          <p:nvPr/>
        </p:nvSpPr>
        <p:spPr>
          <a:xfrm>
            <a:off x="2267744" y="5373216"/>
            <a:ext cx="7175362" cy="1384995"/>
          </a:xfrm>
          <a:prstGeom prst="rect">
            <a:avLst/>
          </a:prstGeom>
          <a:noFill/>
        </p:spPr>
        <p:txBody>
          <a:bodyPr wrap="none" rtlCol="0">
            <a:spAutoFit/>
          </a:bodyPr>
          <a:lstStyle/>
          <a:p>
            <a:r>
              <a:rPr lang="en-US" sz="2800" dirty="0" smtClean="0">
                <a:solidFill>
                  <a:srgbClr val="FFFF00"/>
                </a:solidFill>
              </a:rPr>
              <a:t>Herbert Dingle, Presidential address, RAS: 1951</a:t>
            </a:r>
          </a:p>
          <a:p>
            <a:endParaRPr lang="en-US" sz="2800" dirty="0">
              <a:solidFill>
                <a:srgbClr val="FFFF00"/>
              </a:solidFill>
            </a:endParaRPr>
          </a:p>
          <a:p>
            <a:r>
              <a:rPr lang="en-US" sz="2800" dirty="0">
                <a:solidFill>
                  <a:srgbClr val="FFFF00"/>
                </a:solidFill>
              </a:rPr>
              <a:t>r</a:t>
            </a:r>
            <a:r>
              <a:rPr lang="en-US" sz="2800" dirty="0" smtClean="0">
                <a:solidFill>
                  <a:srgbClr val="FFFF00"/>
                </a:solidFill>
              </a:rPr>
              <a:t>eferring to steady state cosmology</a:t>
            </a:r>
            <a:endParaRPr lang="en-US" sz="2800" dirty="0">
              <a:solidFill>
                <a:srgbClr val="FFFF00"/>
              </a:solidFill>
            </a:endParaRPr>
          </a:p>
        </p:txBody>
      </p:sp>
    </p:spTree>
    <p:extLst>
      <p:ext uri="{BB962C8B-B14F-4D97-AF65-F5344CB8AC3E}">
        <p14:creationId xmlns:p14="http://schemas.microsoft.com/office/powerpoint/2010/main" val="2825094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980728"/>
            <a:ext cx="8447144" cy="1938992"/>
          </a:xfrm>
          <a:prstGeom prst="rect">
            <a:avLst/>
          </a:prstGeom>
          <a:noFill/>
        </p:spPr>
        <p:txBody>
          <a:bodyPr wrap="none" rtlCol="0">
            <a:spAutoFit/>
          </a:bodyPr>
          <a:lstStyle/>
          <a:p>
            <a:r>
              <a:rPr lang="en-US" sz="4000" dirty="0" smtClean="0">
                <a:solidFill>
                  <a:srgbClr val="FFFF00"/>
                </a:solidFill>
              </a:rPr>
              <a:t>We may need to wait for a new Einstein </a:t>
            </a:r>
          </a:p>
          <a:p>
            <a:r>
              <a:rPr lang="en-US" sz="4000" dirty="0" smtClean="0">
                <a:solidFill>
                  <a:srgbClr val="FFFF00"/>
                </a:solidFill>
              </a:rPr>
              <a:t>to settle the problem of quantum gravity</a:t>
            </a:r>
          </a:p>
          <a:p>
            <a:r>
              <a:rPr lang="mr-IN" sz="4000" dirty="0" smtClean="0">
                <a:solidFill>
                  <a:srgbClr val="FFFF00"/>
                </a:solidFill>
              </a:rPr>
              <a:t>…</a:t>
            </a:r>
            <a:r>
              <a:rPr lang="en-US" sz="4000" dirty="0" smtClean="0">
                <a:solidFill>
                  <a:srgbClr val="FFFF00"/>
                </a:solidFill>
              </a:rPr>
              <a:t>.and the multiverse </a:t>
            </a:r>
            <a:endParaRPr lang="en-US" sz="4000" dirty="0">
              <a:solidFill>
                <a:srgbClr val="FFFF00"/>
              </a:solidFill>
            </a:endParaRPr>
          </a:p>
        </p:txBody>
      </p:sp>
    </p:spTree>
    <p:extLst>
      <p:ext uri="{BB962C8B-B14F-4D97-AF65-F5344CB8AC3E}">
        <p14:creationId xmlns:p14="http://schemas.microsoft.com/office/powerpoint/2010/main" val="30805295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6600" dirty="0" smtClean="0">
                <a:solidFill>
                  <a:srgbClr val="FFFF00"/>
                </a:solidFill>
              </a:rPr>
              <a:t>the future of the universe</a:t>
            </a:r>
            <a:endParaRPr lang="en-US" sz="6600" dirty="0">
              <a:solidFill>
                <a:srgbClr val="FFFF00"/>
              </a:solidFill>
            </a:endParaRPr>
          </a:p>
        </p:txBody>
      </p:sp>
      <p:pic>
        <p:nvPicPr>
          <p:cNvPr id="4" name="Picture 3" descr="M31.pdf"/>
          <p:cNvPicPr>
            <a:picLocks noChangeAspect="1"/>
          </p:cNvPicPr>
          <p:nvPr/>
        </p:nvPicPr>
        <p:blipFill>
          <a:blip r:embed="rId2"/>
          <a:srcRect l="6299" t="12885" r="8661" b="47244"/>
          <a:stretch>
            <a:fillRect/>
          </a:stretch>
        </p:blipFill>
        <p:spPr>
          <a:xfrm>
            <a:off x="609600" y="3429000"/>
            <a:ext cx="4674453" cy="1205411"/>
          </a:xfrm>
          <a:prstGeom prst="rect">
            <a:avLst/>
          </a:prstGeom>
        </p:spPr>
      </p:pic>
      <p:sp>
        <p:nvSpPr>
          <p:cNvPr id="5" name="Donut 4"/>
          <p:cNvSpPr/>
          <p:nvPr/>
        </p:nvSpPr>
        <p:spPr>
          <a:xfrm>
            <a:off x="0" y="1676400"/>
            <a:ext cx="5715000" cy="4953000"/>
          </a:xfrm>
          <a:prstGeom prst="donut">
            <a:avLst>
              <a:gd name="adj" fmla="val 6795"/>
            </a:avLst>
          </a:prstGeom>
          <a:solidFill>
            <a:srgbClr val="FF0C15"/>
          </a:solidFill>
          <a:ln w="76200" cap="flat" cmpd="tri"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0" y="1447800"/>
            <a:ext cx="4801940" cy="523220"/>
          </a:xfrm>
          <a:prstGeom prst="rect">
            <a:avLst/>
          </a:prstGeom>
          <a:noFill/>
        </p:spPr>
        <p:txBody>
          <a:bodyPr wrap="none" rtlCol="0">
            <a:spAutoFit/>
          </a:bodyPr>
          <a:lstStyle/>
          <a:p>
            <a:r>
              <a:rPr lang="en-US" sz="2800" dirty="0" smtClean="0"/>
              <a:t>Our horizon in 140 billion years</a:t>
            </a:r>
            <a:endParaRPr lang="en-US" sz="2800" dirty="0"/>
          </a:p>
        </p:txBody>
      </p:sp>
      <p:pic>
        <p:nvPicPr>
          <p:cNvPr id="7" name="Picture 4"/>
          <p:cNvPicPr>
            <a:picLocks noChangeAspect="1" noChangeArrowheads="1"/>
          </p:cNvPicPr>
          <p:nvPr/>
        </p:nvPicPr>
        <p:blipFill>
          <a:blip r:embed="rId3">
            <a:lum bright="26000" contrast="24000"/>
          </a:blip>
          <a:srcRect l="36674" t="40598" r="22921" b="30498"/>
          <a:stretch>
            <a:fillRect/>
          </a:stretch>
        </p:blipFill>
        <p:spPr bwMode="auto">
          <a:xfrm>
            <a:off x="5709471" y="1676400"/>
            <a:ext cx="3434529" cy="3345833"/>
          </a:xfrm>
          <a:prstGeom prst="rect">
            <a:avLst/>
          </a:prstGeom>
          <a:noFill/>
          <a:ln w="9525">
            <a:noFill/>
            <a:miter lim="800000"/>
            <a:headEnd/>
            <a:tailEnd/>
          </a:ln>
        </p:spPr>
      </p:pic>
      <p:sp>
        <p:nvSpPr>
          <p:cNvPr id="8" name="TextBox 7"/>
          <p:cNvSpPr txBox="1"/>
          <p:nvPr/>
        </p:nvSpPr>
        <p:spPr>
          <a:xfrm>
            <a:off x="6705600" y="1219200"/>
            <a:ext cx="982410" cy="523220"/>
          </a:xfrm>
          <a:prstGeom prst="rect">
            <a:avLst/>
          </a:prstGeom>
          <a:noFill/>
        </p:spPr>
        <p:txBody>
          <a:bodyPr wrap="none" rtlCol="0">
            <a:spAutoFit/>
          </a:bodyPr>
          <a:lstStyle/>
          <a:p>
            <a:r>
              <a:rPr lang="en-US" sz="2800" dirty="0" smtClean="0"/>
              <a:t>today</a:t>
            </a:r>
            <a:endParaRPr lang="en-US" sz="2800" dirty="0"/>
          </a:p>
        </p:txBody>
      </p:sp>
    </p:spTree>
    <p:extLst>
      <p:ext uri="{BB962C8B-B14F-4D97-AF65-F5344CB8AC3E}">
        <p14:creationId xmlns:p14="http://schemas.microsoft.com/office/powerpoint/2010/main" val="13017985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accel="50000" decel="5000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RAPPIST-1 .pdf"/>
          <p:cNvPicPr>
            <a:picLocks noGrp="1" noChangeAspect="1"/>
          </p:cNvPicPr>
          <p:nvPr>
            <p:ph idx="1"/>
          </p:nvPr>
        </p:nvPicPr>
        <p:blipFill>
          <a:blip r:embed="rId2">
            <a:extLst>
              <a:ext uri="{28A0092B-C50C-407E-A947-70E740481C1C}">
                <a14:useLocalDpi xmlns:a14="http://schemas.microsoft.com/office/drawing/2010/main" val="0"/>
              </a:ext>
            </a:extLst>
          </a:blip>
          <a:srcRect l="1527" r="1527"/>
          <a:stretch>
            <a:fillRect/>
          </a:stretch>
        </p:blipFill>
        <p:spPr>
          <a:xfrm>
            <a:off x="1945987" y="2897837"/>
            <a:ext cx="7200800" cy="3960163"/>
          </a:xfrm>
        </p:spPr>
      </p:pic>
      <p:pic>
        <p:nvPicPr>
          <p:cNvPr id="5" name="Picture 4" descr="TRAPPIST-1a .pdf"/>
          <p:cNvPicPr>
            <a:picLocks noChangeAspect="1"/>
          </p:cNvPicPr>
          <p:nvPr/>
        </p:nvPicPr>
        <p:blipFill rotWithShape="1">
          <a:blip r:embed="rId3">
            <a:extLst>
              <a:ext uri="{28A0092B-C50C-407E-A947-70E740481C1C}">
                <a14:useLocalDpi xmlns:a14="http://schemas.microsoft.com/office/drawing/2010/main" val="0"/>
              </a:ext>
            </a:extLst>
          </a:blip>
          <a:srcRect t="13710" b="19251"/>
          <a:stretch/>
        </p:blipFill>
        <p:spPr>
          <a:xfrm>
            <a:off x="33040" y="186267"/>
            <a:ext cx="9144000" cy="2726266"/>
          </a:xfrm>
          <a:prstGeom prst="rect">
            <a:avLst/>
          </a:prstGeom>
        </p:spPr>
      </p:pic>
      <p:sp>
        <p:nvSpPr>
          <p:cNvPr id="6" name="TextBox 5"/>
          <p:cNvSpPr txBox="1"/>
          <p:nvPr/>
        </p:nvSpPr>
        <p:spPr>
          <a:xfrm>
            <a:off x="32379" y="3356992"/>
            <a:ext cx="2258626" cy="954107"/>
          </a:xfrm>
          <a:prstGeom prst="rect">
            <a:avLst/>
          </a:prstGeom>
          <a:noFill/>
        </p:spPr>
        <p:txBody>
          <a:bodyPr wrap="none" rtlCol="0">
            <a:spAutoFit/>
          </a:bodyPr>
          <a:lstStyle/>
          <a:p>
            <a:r>
              <a:rPr lang="en-US" sz="2800" dirty="0" smtClean="0">
                <a:solidFill>
                  <a:srgbClr val="FFFF00"/>
                </a:solidFill>
              </a:rPr>
              <a:t>Lifetime is</a:t>
            </a:r>
          </a:p>
          <a:p>
            <a:r>
              <a:rPr lang="en-US" sz="2800" dirty="0">
                <a:solidFill>
                  <a:srgbClr val="FFFF00"/>
                </a:solidFill>
              </a:rPr>
              <a:t>a</a:t>
            </a:r>
            <a:r>
              <a:rPr lang="en-US" sz="2800" dirty="0" smtClean="0">
                <a:solidFill>
                  <a:srgbClr val="FFFF00"/>
                </a:solidFill>
              </a:rPr>
              <a:t> trillion years</a:t>
            </a:r>
            <a:endParaRPr lang="en-US" sz="2800" dirty="0">
              <a:solidFill>
                <a:srgbClr val="FFFF00"/>
              </a:solidFill>
            </a:endParaRPr>
          </a:p>
        </p:txBody>
      </p:sp>
    </p:spTree>
    <p:extLst>
      <p:ext uri="{BB962C8B-B14F-4D97-AF65-F5344CB8AC3E}">
        <p14:creationId xmlns:p14="http://schemas.microsoft.com/office/powerpoint/2010/main" val="8198681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9" name="Picture 7" descr="TMT"/>
          <p:cNvPicPr>
            <a:picLocks noChangeAspect="1" noChangeArrowheads="1"/>
          </p:cNvPicPr>
          <p:nvPr/>
        </p:nvPicPr>
        <p:blipFill>
          <a:blip r:embed="rId3"/>
          <a:srcRect r="2771"/>
          <a:stretch>
            <a:fillRect/>
          </a:stretch>
        </p:blipFill>
        <p:spPr bwMode="auto">
          <a:xfrm>
            <a:off x="0" y="1295400"/>
            <a:ext cx="3790950" cy="2667000"/>
          </a:xfrm>
          <a:prstGeom prst="rect">
            <a:avLst/>
          </a:prstGeom>
          <a:noFill/>
        </p:spPr>
      </p:pic>
      <p:sp>
        <p:nvSpPr>
          <p:cNvPr id="463880" name="Rectangle 8"/>
          <p:cNvSpPr>
            <a:spLocks noChangeArrowheads="1"/>
          </p:cNvSpPr>
          <p:nvPr/>
        </p:nvSpPr>
        <p:spPr bwMode="auto">
          <a:xfrm>
            <a:off x="3584575" y="-5873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pic>
        <p:nvPicPr>
          <p:cNvPr id="463881" name="Picture 9" descr="EELT"/>
          <p:cNvPicPr>
            <a:picLocks noChangeAspect="1" noChangeArrowheads="1"/>
          </p:cNvPicPr>
          <p:nvPr/>
        </p:nvPicPr>
        <p:blipFill>
          <a:blip r:embed="rId4"/>
          <a:srcRect l="4114" t="13042" r="10472" b="12357"/>
          <a:stretch>
            <a:fillRect/>
          </a:stretch>
        </p:blipFill>
        <p:spPr bwMode="auto">
          <a:xfrm>
            <a:off x="3733800" y="1276350"/>
            <a:ext cx="5410200" cy="2576513"/>
          </a:xfrm>
          <a:prstGeom prst="rect">
            <a:avLst/>
          </a:prstGeom>
          <a:noFill/>
          <a:ln w="9525">
            <a:noFill/>
            <a:miter lim="800000"/>
            <a:headEnd/>
            <a:tailEnd/>
          </a:ln>
        </p:spPr>
      </p:pic>
      <p:sp>
        <p:nvSpPr>
          <p:cNvPr id="463882" name="Rectangle 10"/>
          <p:cNvSpPr>
            <a:spLocks noChangeArrowheads="1"/>
          </p:cNvSpPr>
          <p:nvPr/>
        </p:nvSpPr>
        <p:spPr bwMode="auto">
          <a:xfrm>
            <a:off x="4876800" y="1371600"/>
            <a:ext cx="914400" cy="381000"/>
          </a:xfrm>
          <a:prstGeom prst="rect">
            <a:avLst/>
          </a:prstGeom>
          <a:noFill/>
          <a:ln w="9525">
            <a:noFill/>
            <a:miter lim="800000"/>
            <a:headEnd/>
            <a:tailEnd/>
          </a:ln>
        </p:spPr>
        <p:txBody>
          <a:bodyPr wrap="none" anchor="ctr">
            <a:prstTxWarp prst="textNoShape">
              <a:avLst/>
            </a:prstTxWarp>
          </a:bodyPr>
          <a:lstStyle/>
          <a:p>
            <a:pPr algn="ctr"/>
            <a:r>
              <a:rPr lang="en-US" sz="3000">
                <a:solidFill>
                  <a:schemeClr val="bg1"/>
                </a:solidFill>
                <a:latin typeface="Abadi MT Condensed Extra Bold" charset="0"/>
              </a:rPr>
              <a:t>E-ELT</a:t>
            </a:r>
          </a:p>
        </p:txBody>
      </p:sp>
      <p:pic>
        <p:nvPicPr>
          <p:cNvPr id="9" name="Picture 10"/>
          <p:cNvPicPr>
            <a:picLocks noChangeAspect="1" noChangeArrowheads="1"/>
          </p:cNvPicPr>
          <p:nvPr/>
        </p:nvPicPr>
        <p:blipFill>
          <a:blip r:embed="rId5"/>
          <a:srcRect r="45526"/>
          <a:stretch>
            <a:fillRect/>
          </a:stretch>
        </p:blipFill>
        <p:spPr bwMode="auto">
          <a:xfrm>
            <a:off x="6381830" y="1069927"/>
            <a:ext cx="2781140" cy="2892473"/>
          </a:xfrm>
          <a:prstGeom prst="rect">
            <a:avLst/>
          </a:prstGeom>
          <a:noFill/>
          <a:ln w="9525">
            <a:noFill/>
            <a:miter lim="800000"/>
            <a:headEnd/>
            <a:tailEnd/>
          </a:ln>
        </p:spPr>
      </p:pic>
      <p:sp>
        <p:nvSpPr>
          <p:cNvPr id="11" name="TextBox 1"/>
          <p:cNvSpPr txBox="1">
            <a:spLocks noChangeArrowheads="1"/>
          </p:cNvSpPr>
          <p:nvPr/>
        </p:nvSpPr>
        <p:spPr bwMode="auto">
          <a:xfrm>
            <a:off x="18970" y="173949"/>
            <a:ext cx="9144000" cy="707886"/>
          </a:xfrm>
          <a:prstGeom prst="rect">
            <a:avLst/>
          </a:prstGeom>
          <a:noFill/>
          <a:ln w="9525">
            <a:noFill/>
            <a:miter lim="800000"/>
            <a:headEnd/>
            <a:tailEnd/>
          </a:ln>
        </p:spPr>
        <p:txBody>
          <a:bodyPr wrap="square">
            <a:prstTxWarp prst="textNoShape">
              <a:avLst/>
            </a:prstTxWarp>
            <a:spAutoFit/>
          </a:bodyPr>
          <a:lstStyle/>
          <a:p>
            <a:r>
              <a:rPr lang="en-US" sz="4000" b="1" dirty="0" smtClean="0">
                <a:solidFill>
                  <a:srgbClr val="FFFF00"/>
                </a:solidFill>
              </a:rPr>
              <a:t>THE FUTURE FOR DARK ENERGY  </a:t>
            </a:r>
            <a:endParaRPr lang="en-US" sz="4000" b="1" dirty="0">
              <a:solidFill>
                <a:srgbClr val="FFFF00"/>
              </a:solidFill>
            </a:endParaRPr>
          </a:p>
        </p:txBody>
      </p:sp>
      <p:pic>
        <p:nvPicPr>
          <p:cNvPr id="12" name="Picture 11" descr="Euclide_EADS_Astrium_orig.pdf"/>
          <p:cNvPicPr>
            <a:picLocks noChangeAspect="1"/>
          </p:cNvPicPr>
          <p:nvPr/>
        </p:nvPicPr>
        <p:blipFill>
          <a:blip r:embed="rId6"/>
          <a:srcRect l="3573" t="5891" r="2382" b="27774"/>
          <a:stretch>
            <a:fillRect/>
          </a:stretch>
        </p:blipFill>
        <p:spPr>
          <a:xfrm rot="5400000">
            <a:off x="-3138" y="3436194"/>
            <a:ext cx="3424943" cy="3418668"/>
          </a:xfrm>
          <a:prstGeom prst="rect">
            <a:avLst/>
          </a:prstGeom>
        </p:spPr>
      </p:pic>
      <p:sp>
        <p:nvSpPr>
          <p:cNvPr id="13" name="Rectangle 11"/>
          <p:cNvSpPr>
            <a:spLocks noChangeArrowheads="1"/>
          </p:cNvSpPr>
          <p:nvPr/>
        </p:nvSpPr>
        <p:spPr bwMode="auto">
          <a:xfrm>
            <a:off x="685800" y="4572000"/>
            <a:ext cx="1189367" cy="381000"/>
          </a:xfrm>
          <a:prstGeom prst="rect">
            <a:avLst/>
          </a:prstGeom>
          <a:noFill/>
          <a:ln w="9525">
            <a:noFill/>
            <a:miter lim="800000"/>
            <a:headEnd/>
            <a:tailEnd/>
          </a:ln>
        </p:spPr>
        <p:txBody>
          <a:bodyPr wrap="none" anchor="ctr">
            <a:prstTxWarp prst="textNoShape">
              <a:avLst/>
            </a:prstTxWarp>
          </a:bodyPr>
          <a:lstStyle/>
          <a:p>
            <a:pPr algn="ctr"/>
            <a:r>
              <a:rPr lang="en-US" sz="3000" dirty="0" smtClean="0">
                <a:solidFill>
                  <a:srgbClr val="FFFF00"/>
                </a:solidFill>
                <a:latin typeface="Abadi MT Condensed Extra Bold" charset="0"/>
              </a:rPr>
              <a:t>EUCLID</a:t>
            </a:r>
            <a:endParaRPr lang="en-US" sz="3000" dirty="0">
              <a:solidFill>
                <a:srgbClr val="FFFF00"/>
              </a:solidFill>
              <a:latin typeface="Abadi MT Condensed Extra Bold" charset="0"/>
            </a:endParaRPr>
          </a:p>
        </p:txBody>
      </p:sp>
      <p:pic>
        <p:nvPicPr>
          <p:cNvPr id="14" name="Picture 13" descr="Blanco telescope.pdf"/>
          <p:cNvPicPr>
            <a:picLocks noChangeAspect="1"/>
          </p:cNvPicPr>
          <p:nvPr/>
        </p:nvPicPr>
        <p:blipFill>
          <a:blip r:embed="rId7"/>
          <a:srcRect l="23235" t="10600" r="25347" b="9085"/>
          <a:stretch>
            <a:fillRect/>
          </a:stretch>
        </p:blipFill>
        <p:spPr>
          <a:xfrm>
            <a:off x="2195736" y="3562491"/>
            <a:ext cx="3025036" cy="3295509"/>
          </a:xfrm>
          <a:prstGeom prst="rect">
            <a:avLst/>
          </a:prstGeom>
        </p:spPr>
      </p:pic>
      <p:sp>
        <p:nvSpPr>
          <p:cNvPr id="15" name="Rectangle 11"/>
          <p:cNvSpPr>
            <a:spLocks noChangeArrowheads="1"/>
          </p:cNvSpPr>
          <p:nvPr/>
        </p:nvSpPr>
        <p:spPr bwMode="auto">
          <a:xfrm>
            <a:off x="4042684" y="5239951"/>
            <a:ext cx="1189367" cy="381000"/>
          </a:xfrm>
          <a:prstGeom prst="rect">
            <a:avLst/>
          </a:prstGeom>
          <a:noFill/>
          <a:ln w="9525">
            <a:noFill/>
            <a:miter lim="800000"/>
            <a:headEnd/>
            <a:tailEnd/>
          </a:ln>
        </p:spPr>
        <p:txBody>
          <a:bodyPr wrap="none" anchor="ctr">
            <a:prstTxWarp prst="textNoShape">
              <a:avLst/>
            </a:prstTxWarp>
          </a:bodyPr>
          <a:lstStyle/>
          <a:p>
            <a:pPr algn="ctr"/>
            <a:r>
              <a:rPr lang="en-US" sz="3000" dirty="0" smtClean="0">
                <a:solidFill>
                  <a:schemeClr val="bg1"/>
                </a:solidFill>
                <a:latin typeface="Abadi MT Condensed Extra Bold" charset="0"/>
              </a:rPr>
              <a:t>DES</a:t>
            </a:r>
            <a:endParaRPr lang="en-US" sz="3000" dirty="0">
              <a:solidFill>
                <a:schemeClr val="bg1"/>
              </a:solidFill>
              <a:latin typeface="Abadi MT Condensed Extra Bold" charset="0"/>
            </a:endParaRPr>
          </a:p>
        </p:txBody>
      </p:sp>
      <p:pic>
        <p:nvPicPr>
          <p:cNvPr id="16" name="Picture 15" descr="planck1yr.pdf"/>
          <p:cNvPicPr>
            <a:picLocks noChangeAspect="1"/>
          </p:cNvPicPr>
          <p:nvPr/>
        </p:nvPicPr>
        <p:blipFill>
          <a:blip r:embed="rId8"/>
          <a:srcRect l="5369" t="7261" r="4474"/>
          <a:stretch>
            <a:fillRect/>
          </a:stretch>
        </p:blipFill>
        <p:spPr>
          <a:xfrm>
            <a:off x="6357540" y="3789040"/>
            <a:ext cx="2771800" cy="1756774"/>
          </a:xfrm>
          <a:prstGeom prst="rect">
            <a:avLst/>
          </a:prstGeom>
        </p:spPr>
      </p:pic>
      <p:sp>
        <p:nvSpPr>
          <p:cNvPr id="17" name="Rectangle 11"/>
          <p:cNvSpPr>
            <a:spLocks noChangeArrowheads="1"/>
          </p:cNvSpPr>
          <p:nvPr/>
        </p:nvSpPr>
        <p:spPr bwMode="auto">
          <a:xfrm>
            <a:off x="6660232" y="4005064"/>
            <a:ext cx="1828801" cy="381000"/>
          </a:xfrm>
          <a:prstGeom prst="rect">
            <a:avLst/>
          </a:prstGeom>
          <a:noFill/>
          <a:ln w="9525">
            <a:noFill/>
            <a:miter lim="800000"/>
            <a:headEnd/>
            <a:tailEnd/>
          </a:ln>
        </p:spPr>
        <p:txBody>
          <a:bodyPr wrap="none" anchor="ctr">
            <a:prstTxWarp prst="textNoShape">
              <a:avLst/>
            </a:prstTxWarp>
          </a:bodyPr>
          <a:lstStyle/>
          <a:p>
            <a:pPr algn="ctr"/>
            <a:r>
              <a:rPr lang="en-US" sz="3000" dirty="0">
                <a:solidFill>
                  <a:srgbClr val="FFFF00"/>
                </a:solidFill>
                <a:latin typeface="Abadi MT Condensed Extra Bold" charset="0"/>
              </a:rPr>
              <a:t>PLANCK</a:t>
            </a:r>
          </a:p>
        </p:txBody>
      </p:sp>
      <p:pic>
        <p:nvPicPr>
          <p:cNvPr id="2" name="Picture 1" descr="webb.pdf"/>
          <p:cNvPicPr>
            <a:picLocks noChangeAspect="1"/>
          </p:cNvPicPr>
          <p:nvPr/>
        </p:nvPicPr>
        <p:blipFill rotWithShape="1">
          <a:blip r:embed="rId9">
            <a:extLst>
              <a:ext uri="{28A0092B-C50C-407E-A947-70E740481C1C}">
                <a14:useLocalDpi xmlns:a14="http://schemas.microsoft.com/office/drawing/2010/main" val="0"/>
              </a:ext>
            </a:extLst>
          </a:blip>
          <a:srcRect l="64932" t="45073" r="11147" b="31850"/>
          <a:stretch/>
        </p:blipFill>
        <p:spPr>
          <a:xfrm>
            <a:off x="5076056" y="4844876"/>
            <a:ext cx="2401005" cy="1988840"/>
          </a:xfrm>
          <a:prstGeom prst="rect">
            <a:avLst/>
          </a:prstGeom>
        </p:spPr>
      </p:pic>
      <p:sp>
        <p:nvSpPr>
          <p:cNvPr id="19" name="Rectangle 11"/>
          <p:cNvSpPr>
            <a:spLocks noChangeArrowheads="1"/>
          </p:cNvSpPr>
          <p:nvPr/>
        </p:nvSpPr>
        <p:spPr bwMode="auto">
          <a:xfrm>
            <a:off x="5076056" y="4869160"/>
            <a:ext cx="1008111" cy="381000"/>
          </a:xfrm>
          <a:prstGeom prst="rect">
            <a:avLst/>
          </a:prstGeom>
          <a:noFill/>
          <a:ln w="9525">
            <a:noFill/>
            <a:miter lim="800000"/>
            <a:headEnd/>
            <a:tailEnd/>
          </a:ln>
        </p:spPr>
        <p:txBody>
          <a:bodyPr wrap="none" anchor="ctr">
            <a:prstTxWarp prst="textNoShape">
              <a:avLst/>
            </a:prstTxWarp>
          </a:bodyPr>
          <a:lstStyle/>
          <a:p>
            <a:pPr algn="ctr"/>
            <a:r>
              <a:rPr lang="en-US" sz="3000" dirty="0" smtClean="0">
                <a:solidFill>
                  <a:srgbClr val="FFFF00"/>
                </a:solidFill>
                <a:latin typeface="Abadi MT Condensed Extra Bold" charset="0"/>
              </a:rPr>
              <a:t>JWST</a:t>
            </a:r>
            <a:endParaRPr lang="en-US" sz="3000" dirty="0">
              <a:solidFill>
                <a:srgbClr val="FFFF00"/>
              </a:solidFill>
              <a:latin typeface="Abadi MT Condensed Extra Bold" charset="0"/>
            </a:endParaRPr>
          </a:p>
        </p:txBody>
      </p:sp>
      <p:pic>
        <p:nvPicPr>
          <p:cNvPr id="3" name="Picture 2" descr="BICEP2images.tiff"/>
          <p:cNvPicPr>
            <a:picLocks noChangeAspect="1"/>
          </p:cNvPicPr>
          <p:nvPr/>
        </p:nvPicPr>
        <p:blipFill rotWithShape="1">
          <a:blip r:embed="rId10">
            <a:extLst>
              <a:ext uri="{28A0092B-C50C-407E-A947-70E740481C1C}">
                <a14:useLocalDpi xmlns:a14="http://schemas.microsoft.com/office/drawing/2010/main" val="0"/>
              </a:ext>
            </a:extLst>
          </a:blip>
          <a:srcRect l="21806" t="50871" r="65694" b="36510"/>
          <a:stretch/>
        </p:blipFill>
        <p:spPr>
          <a:xfrm>
            <a:off x="7380312" y="5592610"/>
            <a:ext cx="1763688" cy="1254178"/>
          </a:xfrm>
          <a:prstGeom prst="rect">
            <a:avLst/>
          </a:prstGeom>
        </p:spPr>
      </p:pic>
      <p:sp>
        <p:nvSpPr>
          <p:cNvPr id="20" name="Rectangle 11"/>
          <p:cNvSpPr>
            <a:spLocks noChangeArrowheads="1"/>
          </p:cNvSpPr>
          <p:nvPr/>
        </p:nvSpPr>
        <p:spPr bwMode="auto">
          <a:xfrm>
            <a:off x="7812360" y="5517232"/>
            <a:ext cx="1008111" cy="381000"/>
          </a:xfrm>
          <a:prstGeom prst="rect">
            <a:avLst/>
          </a:prstGeom>
          <a:noFill/>
          <a:ln w="9525">
            <a:noFill/>
            <a:miter lim="800000"/>
            <a:headEnd/>
            <a:tailEnd/>
          </a:ln>
        </p:spPr>
        <p:txBody>
          <a:bodyPr wrap="none" anchor="ctr">
            <a:prstTxWarp prst="textNoShape">
              <a:avLst/>
            </a:prstTxWarp>
          </a:bodyPr>
          <a:lstStyle/>
          <a:p>
            <a:pPr algn="ctr"/>
            <a:r>
              <a:rPr lang="en-US" sz="3000" dirty="0" smtClean="0">
                <a:solidFill>
                  <a:srgbClr val="FFFF00"/>
                </a:solidFill>
                <a:latin typeface="Abadi MT Condensed Extra Bold" charset="0"/>
              </a:rPr>
              <a:t>KECK ARRAY</a:t>
            </a:r>
            <a:endParaRPr lang="en-US" sz="3000" dirty="0">
              <a:solidFill>
                <a:srgbClr val="FFFF00"/>
              </a:solidFill>
              <a:latin typeface="Abadi MT Condensed Extra Bold" charset="0"/>
            </a:endParaRPr>
          </a:p>
        </p:txBody>
      </p:sp>
    </p:spTree>
    <p:extLst>
      <p:ext uri="{BB962C8B-B14F-4D97-AF65-F5344CB8AC3E}">
        <p14:creationId xmlns:p14="http://schemas.microsoft.com/office/powerpoint/2010/main" val="42614177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re 1"/>
          <p:cNvSpPr>
            <a:spLocks noGrp="1"/>
          </p:cNvSpPr>
          <p:nvPr>
            <p:ph type="title"/>
          </p:nvPr>
        </p:nvSpPr>
        <p:spPr>
          <a:xfrm>
            <a:off x="-180528" y="0"/>
            <a:ext cx="9577064" cy="1570185"/>
          </a:xfrm>
        </p:spPr>
        <p:txBody>
          <a:bodyPr>
            <a:normAutofit fontScale="90000"/>
          </a:bodyPr>
          <a:lstStyle/>
          <a:p>
            <a:pPr eaLnBrk="1" hangingPunct="1">
              <a:defRPr/>
            </a:pPr>
            <a:r>
              <a:rPr lang="fr-FR" sz="2400" dirty="0" smtClean="0">
                <a:latin typeface="Calibri" charset="0"/>
              </a:rPr>
              <a:t>Solvay </a:t>
            </a:r>
            <a:r>
              <a:rPr lang="fr-FR" sz="2400" dirty="0" err="1" smtClean="0">
                <a:latin typeface="Calibri" charset="0"/>
              </a:rPr>
              <a:t>Conference</a:t>
            </a:r>
            <a:r>
              <a:rPr lang="fr-FR" sz="2400" dirty="0" smtClean="0">
                <a:latin typeface="Calibri" charset="0"/>
              </a:rPr>
              <a:t> </a:t>
            </a:r>
            <a:r>
              <a:rPr lang="fr-FR" sz="2400" dirty="0" smtClean="0">
                <a:latin typeface="Calibri" charset="0"/>
              </a:rPr>
              <a:t>1927</a:t>
            </a:r>
            <a:r>
              <a:rPr lang="fr-FR" sz="2400" dirty="0" smtClean="0">
                <a:latin typeface="Calibri" charset="0"/>
              </a:rPr>
              <a:t/>
            </a:r>
            <a:br>
              <a:rPr lang="fr-FR" sz="2400" dirty="0" smtClean="0">
                <a:latin typeface="Calibri" charset="0"/>
              </a:rPr>
            </a:br>
            <a:r>
              <a:rPr lang="fr-FR" sz="2400" dirty="0" smtClean="0">
                <a:latin typeface="Calibri" charset="0"/>
              </a:rPr>
              <a:t/>
            </a:r>
            <a:br>
              <a:rPr lang="fr-FR" sz="2400" dirty="0" smtClean="0">
                <a:latin typeface="Calibri" charset="0"/>
              </a:rPr>
            </a:br>
            <a:r>
              <a:rPr lang="fr-FR" sz="3600" dirty="0" smtClean="0">
                <a:latin typeface="Calibri" charset="0"/>
              </a:rPr>
              <a:t>Einstein:</a:t>
            </a:r>
            <a:r>
              <a:rPr lang="fr-FR" sz="3600" dirty="0" smtClean="0">
                <a:latin typeface="Calibri" charset="0"/>
              </a:rPr>
              <a:t> </a:t>
            </a:r>
            <a:r>
              <a:rPr lang="fr-FR" sz="3600" dirty="0" err="1" smtClean="0">
                <a:latin typeface="Calibri" charset="0"/>
              </a:rPr>
              <a:t>Your</a:t>
            </a:r>
            <a:r>
              <a:rPr lang="fr-FR" sz="3600" dirty="0" smtClean="0">
                <a:latin typeface="Calibri" charset="0"/>
              </a:rPr>
              <a:t> </a:t>
            </a:r>
            <a:r>
              <a:rPr lang="fr-FR" sz="3600" dirty="0" err="1">
                <a:latin typeface="Calibri" charset="0"/>
              </a:rPr>
              <a:t>calculations</a:t>
            </a:r>
            <a:r>
              <a:rPr lang="fr-FR" sz="3600" dirty="0">
                <a:latin typeface="Calibri" charset="0"/>
              </a:rPr>
              <a:t> are correct, but </a:t>
            </a:r>
            <a:r>
              <a:rPr lang="fr-FR" sz="3600" dirty="0" err="1" smtClean="0">
                <a:latin typeface="Calibri" charset="0"/>
              </a:rPr>
              <a:t>your</a:t>
            </a:r>
            <a:r>
              <a:rPr lang="fr-FR" sz="3600" dirty="0">
                <a:latin typeface="Calibri" charset="0"/>
              </a:rPr>
              <a:t> </a:t>
            </a:r>
            <a:r>
              <a:rPr lang="fr-FR" sz="3600" dirty="0" err="1">
                <a:latin typeface="Calibri" charset="0"/>
              </a:rPr>
              <a:t>p</a:t>
            </a:r>
            <a:r>
              <a:rPr lang="fr-FR" sz="3600" dirty="0" err="1" smtClean="0">
                <a:latin typeface="Calibri" charset="0"/>
              </a:rPr>
              <a:t>hysics</a:t>
            </a:r>
            <a:r>
              <a:rPr lang="fr-FR" sz="3600" dirty="0" smtClean="0">
                <a:latin typeface="Calibri" charset="0"/>
              </a:rPr>
              <a:t> </a:t>
            </a:r>
            <a:r>
              <a:rPr lang="fr-FR" sz="3600" dirty="0" smtClean="0">
                <a:latin typeface="Calibri" charset="0"/>
              </a:rPr>
              <a:t/>
            </a:r>
            <a:br>
              <a:rPr lang="fr-FR" sz="3600" dirty="0" smtClean="0">
                <a:latin typeface="Calibri" charset="0"/>
              </a:rPr>
            </a:br>
            <a:r>
              <a:rPr lang="fr-FR" sz="3600" dirty="0" err="1" smtClean="0">
                <a:latin typeface="Calibri" charset="0"/>
              </a:rPr>
              <a:t>is</a:t>
            </a:r>
            <a:r>
              <a:rPr lang="fr-FR" sz="3600" dirty="0" smtClean="0">
                <a:latin typeface="Calibri" charset="0"/>
              </a:rPr>
              <a:t> </a:t>
            </a:r>
            <a:r>
              <a:rPr lang="fr-FR" sz="3600" dirty="0" err="1" smtClean="0">
                <a:latin typeface="Calibri" charset="0"/>
              </a:rPr>
              <a:t>atrocious</a:t>
            </a:r>
            <a:r>
              <a:rPr lang="mr-IN" sz="3600" dirty="0" smtClean="0">
                <a:latin typeface="Calibri" charset="0"/>
              </a:rPr>
              <a:t>…</a:t>
            </a:r>
            <a:r>
              <a:rPr lang="fr-FR" sz="3600" dirty="0" smtClean="0">
                <a:latin typeface="Calibri" charset="0"/>
              </a:rPr>
              <a:t>This </a:t>
            </a:r>
            <a:r>
              <a:rPr lang="fr-FR" sz="3600" dirty="0" err="1">
                <a:latin typeface="Calibri" charset="0"/>
              </a:rPr>
              <a:t>is</a:t>
            </a:r>
            <a:r>
              <a:rPr lang="fr-FR" sz="3600" dirty="0">
                <a:latin typeface="Calibri" charset="0"/>
              </a:rPr>
              <a:t> </a:t>
            </a:r>
            <a:r>
              <a:rPr lang="fr-FR" sz="3600" dirty="0" err="1">
                <a:latin typeface="Calibri" charset="0"/>
              </a:rPr>
              <a:t>too</a:t>
            </a:r>
            <a:r>
              <a:rPr lang="fr-FR" sz="3600" dirty="0">
                <a:latin typeface="Calibri" charset="0"/>
              </a:rPr>
              <a:t> </a:t>
            </a:r>
            <a:r>
              <a:rPr lang="fr-FR" sz="3600" dirty="0" err="1" smtClean="0">
                <a:latin typeface="Calibri" charset="0"/>
              </a:rPr>
              <a:t>much</a:t>
            </a:r>
            <a:r>
              <a:rPr lang="mr-IN" sz="3600" dirty="0" smtClean="0">
                <a:latin typeface="Calibri" charset="0"/>
              </a:rPr>
              <a:t>…</a:t>
            </a:r>
            <a:r>
              <a:rPr lang="fr-FR" sz="3600" dirty="0" smtClean="0">
                <a:latin typeface="Calibri" charset="0"/>
              </a:rPr>
              <a:t> </a:t>
            </a:r>
            <a:r>
              <a:rPr lang="fr-FR" sz="3600" dirty="0" err="1" smtClean="0">
                <a:latin typeface="Calibri" charset="0"/>
              </a:rPr>
              <a:t>suggesting</a:t>
            </a:r>
            <a:r>
              <a:rPr lang="fr-FR" sz="3600" dirty="0" smtClean="0">
                <a:latin typeface="Calibri" charset="0"/>
              </a:rPr>
              <a:t>… a  </a:t>
            </a:r>
            <a:r>
              <a:rPr lang="fr-FR" sz="3600" dirty="0" err="1" smtClean="0">
                <a:latin typeface="Calibri" charset="0"/>
              </a:rPr>
              <a:t>creation</a:t>
            </a:r>
            <a:r>
              <a:rPr lang="fr-FR" sz="3600" dirty="0" smtClean="0">
                <a:latin typeface="Calibri" charset="0"/>
              </a:rPr>
              <a:t>. </a:t>
            </a:r>
            <a:r>
              <a:rPr lang="fr-FR" sz="3100" dirty="0">
                <a:latin typeface="Calibri" charset="0"/>
              </a:rPr>
              <a:t> </a:t>
            </a:r>
            <a:r>
              <a:rPr lang="fr-FR" sz="3100" dirty="0" smtClean="0">
                <a:latin typeface="Calibri" charset="0"/>
              </a:rPr>
              <a:t>   </a:t>
            </a:r>
            <a:endParaRPr lang="fr-FR" sz="3100" dirty="0">
              <a:latin typeface="Calibri" charset="0"/>
            </a:endParaRPr>
          </a:p>
        </p:txBody>
      </p:sp>
      <p:pic>
        <p:nvPicPr>
          <p:cNvPr id="26626" name="Espace réservé du contenu 3" descr="einstein lemaître.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24013" y="1989138"/>
            <a:ext cx="5995987" cy="3425825"/>
          </a:xfrm>
        </p:spPr>
      </p:pic>
      <p:sp>
        <p:nvSpPr>
          <p:cNvPr id="26627" name="ZoneTexte 1"/>
          <p:cNvSpPr txBox="1">
            <a:spLocks noChangeArrowheads="1"/>
          </p:cNvSpPr>
          <p:nvPr/>
        </p:nvSpPr>
        <p:spPr bwMode="auto">
          <a:xfrm>
            <a:off x="179512" y="5767388"/>
            <a:ext cx="89644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fr-FR" sz="3200" dirty="0" smtClean="0"/>
              <a:t>Lemaître: </a:t>
            </a:r>
            <a:r>
              <a:rPr lang="fr-FR" sz="3200" dirty="0"/>
              <a:t> The </a:t>
            </a:r>
            <a:r>
              <a:rPr lang="fr-FR" sz="3200" dirty="0" err="1"/>
              <a:t>hypothesis</a:t>
            </a:r>
            <a:r>
              <a:rPr lang="fr-FR" sz="3200" dirty="0"/>
              <a:t> of the </a:t>
            </a:r>
            <a:r>
              <a:rPr lang="fr-FR" sz="3200" dirty="0" err="1"/>
              <a:t>primeval</a:t>
            </a:r>
            <a:r>
              <a:rPr lang="fr-FR" sz="3200" dirty="0"/>
              <a:t> </a:t>
            </a:r>
            <a:r>
              <a:rPr lang="fr-FR" sz="3200" dirty="0" err="1"/>
              <a:t>atom</a:t>
            </a:r>
            <a:r>
              <a:rPr lang="fr-FR" sz="3200" dirty="0"/>
              <a:t> </a:t>
            </a:r>
            <a:r>
              <a:rPr lang="fr-FR" sz="3200" dirty="0" err="1"/>
              <a:t>is</a:t>
            </a:r>
            <a:r>
              <a:rPr lang="fr-FR" sz="3200" dirty="0"/>
              <a:t> the </a:t>
            </a:r>
            <a:r>
              <a:rPr lang="fr-FR" sz="3200" dirty="0" err="1"/>
              <a:t>antithesis</a:t>
            </a:r>
            <a:r>
              <a:rPr lang="fr-FR" sz="3200" dirty="0"/>
              <a:t> of a </a:t>
            </a:r>
            <a:r>
              <a:rPr lang="fr-FR" sz="3200" dirty="0" err="1"/>
              <a:t>supernatural</a:t>
            </a:r>
            <a:r>
              <a:rPr lang="fr-FR" sz="3200" dirty="0"/>
              <a:t> </a:t>
            </a:r>
            <a:r>
              <a:rPr lang="fr-FR" sz="3200" dirty="0" err="1" smtClean="0"/>
              <a:t>creation</a:t>
            </a:r>
            <a:r>
              <a:rPr lang="fr-FR" sz="3200" dirty="0" smtClean="0"/>
              <a:t>.</a:t>
            </a:r>
            <a:r>
              <a:rPr lang="fr-FR" sz="3200" dirty="0"/>
              <a:t> </a:t>
            </a:r>
          </a:p>
        </p:txBody>
      </p:sp>
    </p:spTree>
    <p:extLst>
      <p:ext uri="{BB962C8B-B14F-4D97-AF65-F5344CB8AC3E}">
        <p14:creationId xmlns:p14="http://schemas.microsoft.com/office/powerpoint/2010/main" val="20632581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lstStyle/>
          <a:p>
            <a:endParaRPr lang="en-US" dirty="0"/>
          </a:p>
        </p:txBody>
      </p:sp>
      <p:sp>
        <p:nvSpPr>
          <p:cNvPr id="347139" name="Rectangle 3"/>
          <p:cNvSpPr>
            <a:spLocks noGrp="1" noChangeArrowheads="1"/>
          </p:cNvSpPr>
          <p:nvPr>
            <p:ph type="body" idx="1"/>
          </p:nvPr>
        </p:nvSpPr>
        <p:spPr/>
        <p:txBody>
          <a:bodyPr/>
          <a:lstStyle/>
          <a:p>
            <a:endParaRPr lang="en-US"/>
          </a:p>
        </p:txBody>
      </p:sp>
      <p:pic>
        <p:nvPicPr>
          <p:cNvPr id="347140" name="Picture 4" descr="hubblelaw"/>
          <p:cNvPicPr>
            <a:picLocks noChangeAspect="1" noChangeArrowheads="1"/>
          </p:cNvPicPr>
          <p:nvPr/>
        </p:nvPicPr>
        <p:blipFill>
          <a:blip r:embed="rId3"/>
          <a:srcRect l="6047" t="5493" r="18140" b="25636"/>
          <a:stretch>
            <a:fillRect/>
          </a:stretch>
        </p:blipFill>
        <p:spPr bwMode="auto">
          <a:xfrm>
            <a:off x="0" y="1372370"/>
            <a:ext cx="9144000" cy="5485630"/>
          </a:xfrm>
          <a:prstGeom prst="rect">
            <a:avLst/>
          </a:prstGeom>
          <a:noFill/>
          <a:ln>
            <a:solidFill>
              <a:schemeClr val="accent1">
                <a:alpha val="56000"/>
              </a:schemeClr>
            </a:solidFill>
          </a:ln>
        </p:spPr>
      </p:pic>
      <p:pic>
        <p:nvPicPr>
          <p:cNvPr id="7" name="Picture 6" descr="friedmann"/>
          <p:cNvPicPr>
            <a:picLocks noChangeAspect="1" noChangeArrowheads="1"/>
          </p:cNvPicPr>
          <p:nvPr/>
        </p:nvPicPr>
        <p:blipFill>
          <a:blip r:embed="rId4"/>
          <a:srcRect l="2036" r="815" b="5723"/>
          <a:stretch>
            <a:fillRect/>
          </a:stretch>
        </p:blipFill>
        <p:spPr bwMode="auto">
          <a:xfrm>
            <a:off x="2819400" y="0"/>
            <a:ext cx="2855804" cy="3352800"/>
          </a:xfrm>
          <a:prstGeom prst="rect">
            <a:avLst/>
          </a:prstGeom>
          <a:noFill/>
          <a:ln w="9525">
            <a:noFill/>
            <a:miter lim="800000"/>
            <a:headEnd/>
            <a:tailEnd/>
          </a:ln>
        </p:spPr>
      </p:pic>
      <p:sp>
        <p:nvSpPr>
          <p:cNvPr id="8" name="TextBox 7"/>
          <p:cNvSpPr txBox="1"/>
          <p:nvPr/>
        </p:nvSpPr>
        <p:spPr>
          <a:xfrm>
            <a:off x="2895600" y="2667000"/>
            <a:ext cx="2971800" cy="584776"/>
          </a:xfrm>
          <a:prstGeom prst="rect">
            <a:avLst/>
          </a:prstGeom>
          <a:solidFill>
            <a:schemeClr val="tx1">
              <a:lumMod val="85000"/>
              <a:alpha val="92000"/>
            </a:schemeClr>
          </a:solidFill>
        </p:spPr>
        <p:txBody>
          <a:bodyPr wrap="square" rtlCol="0">
            <a:spAutoFit/>
          </a:bodyPr>
          <a:lstStyle/>
          <a:p>
            <a:r>
              <a:rPr lang="en-US" sz="1600" dirty="0" smtClean="0">
                <a:solidFill>
                  <a:srgbClr val="FF0000"/>
                </a:solidFill>
              </a:rPr>
              <a:t>Alexander </a:t>
            </a:r>
            <a:r>
              <a:rPr lang="en-US" sz="1600" dirty="0" err="1" smtClean="0">
                <a:solidFill>
                  <a:srgbClr val="FF0000"/>
                </a:solidFill>
              </a:rPr>
              <a:t>Friedmann</a:t>
            </a:r>
            <a:r>
              <a:rPr lang="en-US" sz="1600" dirty="0" smtClean="0">
                <a:solidFill>
                  <a:srgbClr val="FF0000"/>
                </a:solidFill>
              </a:rPr>
              <a:t>: 1924</a:t>
            </a:r>
          </a:p>
          <a:p>
            <a:r>
              <a:rPr lang="en-US" sz="1600" dirty="0" smtClean="0">
                <a:solidFill>
                  <a:srgbClr val="FF0000"/>
                </a:solidFill>
              </a:rPr>
              <a:t>prediction of expansion</a:t>
            </a:r>
            <a:endParaRPr lang="en-US" sz="1600" dirty="0">
              <a:solidFill>
                <a:srgbClr val="FF0000"/>
              </a:solidFill>
            </a:endParaRPr>
          </a:p>
        </p:txBody>
      </p:sp>
      <p:sp>
        <p:nvSpPr>
          <p:cNvPr id="9" name="TextBox 8"/>
          <p:cNvSpPr txBox="1"/>
          <p:nvPr/>
        </p:nvSpPr>
        <p:spPr>
          <a:xfrm rot="16200000">
            <a:off x="434769" y="4326522"/>
            <a:ext cx="914399" cy="338554"/>
          </a:xfrm>
          <a:prstGeom prst="rect">
            <a:avLst/>
          </a:prstGeom>
          <a:solidFill>
            <a:srgbClr val="FFFF00"/>
          </a:solidFill>
        </p:spPr>
        <p:txBody>
          <a:bodyPr wrap="square" rtlCol="0">
            <a:spAutoFit/>
          </a:bodyPr>
          <a:lstStyle/>
          <a:p>
            <a:r>
              <a:rPr lang="en-US" sz="1600" b="1" dirty="0" smtClean="0">
                <a:solidFill>
                  <a:srgbClr val="FF0C15"/>
                </a:solidFill>
              </a:rPr>
              <a:t>velocity</a:t>
            </a:r>
            <a:endParaRPr lang="en-US" sz="1600" b="1" dirty="0">
              <a:solidFill>
                <a:srgbClr val="FF0C15"/>
              </a:solidFill>
            </a:endParaRPr>
          </a:p>
        </p:txBody>
      </p:sp>
      <p:sp>
        <p:nvSpPr>
          <p:cNvPr id="10" name="TextBox 9"/>
          <p:cNvSpPr txBox="1"/>
          <p:nvPr/>
        </p:nvSpPr>
        <p:spPr>
          <a:xfrm>
            <a:off x="3505200" y="5334000"/>
            <a:ext cx="902811" cy="338554"/>
          </a:xfrm>
          <a:prstGeom prst="rect">
            <a:avLst/>
          </a:prstGeom>
          <a:solidFill>
            <a:srgbClr val="FFFF00"/>
          </a:solidFill>
        </p:spPr>
        <p:txBody>
          <a:bodyPr wrap="none" rtlCol="0">
            <a:spAutoFit/>
          </a:bodyPr>
          <a:lstStyle/>
          <a:p>
            <a:r>
              <a:rPr lang="en-US" sz="1600" b="1" dirty="0" smtClean="0">
                <a:solidFill>
                  <a:srgbClr val="FF0C15"/>
                </a:solidFill>
              </a:rPr>
              <a:t>distance</a:t>
            </a:r>
            <a:endParaRPr lang="en-US" sz="1600" b="1" dirty="0">
              <a:solidFill>
                <a:srgbClr val="FF0C15"/>
              </a:solidFill>
            </a:endParaRPr>
          </a:p>
        </p:txBody>
      </p:sp>
      <p:pic>
        <p:nvPicPr>
          <p:cNvPr id="11" name="Picture 7" descr="lemaitre"/>
          <p:cNvPicPr>
            <a:picLocks noChangeAspect="1" noChangeArrowheads="1"/>
          </p:cNvPicPr>
          <p:nvPr/>
        </p:nvPicPr>
        <p:blipFill>
          <a:blip r:embed="rId5"/>
          <a:srcRect r="5486" b="31554"/>
          <a:stretch>
            <a:fillRect/>
          </a:stretch>
        </p:blipFill>
        <p:spPr bwMode="auto">
          <a:xfrm>
            <a:off x="5694521" y="3915033"/>
            <a:ext cx="3449479" cy="2942967"/>
          </a:xfrm>
          <a:prstGeom prst="rect">
            <a:avLst/>
          </a:prstGeom>
          <a:noFill/>
          <a:ln w="9525">
            <a:noFill/>
            <a:miter lim="800000"/>
            <a:headEnd/>
            <a:tailEnd/>
          </a:ln>
        </p:spPr>
      </p:pic>
      <p:pic>
        <p:nvPicPr>
          <p:cNvPr id="14" name="Content Placeholder 3" descr="lemaitre 1927.pdf"/>
          <p:cNvPicPr>
            <a:picLocks noChangeAspect="1"/>
          </p:cNvPicPr>
          <p:nvPr/>
        </p:nvPicPr>
        <p:blipFill>
          <a:blip r:embed="rId6"/>
          <a:srcRect l="6420" t="8948" r="54358" b="25054"/>
          <a:stretch>
            <a:fillRect/>
          </a:stretch>
        </p:blipFill>
        <p:spPr>
          <a:xfrm>
            <a:off x="5783701" y="0"/>
            <a:ext cx="3360299" cy="2714535"/>
          </a:xfrm>
          <a:prstGeom prst="rect">
            <a:avLst/>
          </a:prstGeom>
        </p:spPr>
      </p:pic>
      <p:sp>
        <p:nvSpPr>
          <p:cNvPr id="15" name="TextBox 14"/>
          <p:cNvSpPr txBox="1"/>
          <p:nvPr/>
        </p:nvSpPr>
        <p:spPr>
          <a:xfrm>
            <a:off x="5257800" y="2895600"/>
            <a:ext cx="3886200" cy="923330"/>
          </a:xfrm>
          <a:prstGeom prst="rect">
            <a:avLst/>
          </a:prstGeom>
          <a:solidFill>
            <a:schemeClr val="accent1"/>
          </a:solidFill>
        </p:spPr>
        <p:txBody>
          <a:bodyPr wrap="square" rtlCol="0">
            <a:spAutoFit/>
          </a:bodyPr>
          <a:lstStyle/>
          <a:p>
            <a:r>
              <a:rPr lang="en-US" sz="1800" dirty="0" smtClean="0">
                <a:solidFill>
                  <a:srgbClr val="950000"/>
                </a:solidFill>
              </a:rPr>
              <a:t>1927: Georges Lemaitre  predicted expansion, obtained  H=625 km/</a:t>
            </a:r>
            <a:r>
              <a:rPr lang="en-US" sz="1800" dirty="0" err="1" smtClean="0">
                <a:solidFill>
                  <a:srgbClr val="950000"/>
                </a:solidFill>
              </a:rPr>
              <a:t>secMpc</a:t>
            </a:r>
            <a:r>
              <a:rPr lang="en-US" sz="1800" dirty="0" smtClean="0">
                <a:solidFill>
                  <a:srgbClr val="950000"/>
                </a:solidFill>
              </a:rPr>
              <a:t> but published in French</a:t>
            </a:r>
            <a:endParaRPr lang="en-US" sz="1800" dirty="0">
              <a:solidFill>
                <a:srgbClr val="950000"/>
              </a:solidFill>
            </a:endParaRPr>
          </a:p>
        </p:txBody>
      </p:sp>
      <p:sp>
        <p:nvSpPr>
          <p:cNvPr id="16" name="TextBox 15"/>
          <p:cNvSpPr txBox="1"/>
          <p:nvPr/>
        </p:nvSpPr>
        <p:spPr>
          <a:xfrm>
            <a:off x="0" y="2708920"/>
            <a:ext cx="2964999" cy="707886"/>
          </a:xfrm>
          <a:prstGeom prst="rect">
            <a:avLst/>
          </a:prstGeom>
          <a:solidFill>
            <a:schemeClr val="tx1">
              <a:lumMod val="75000"/>
            </a:schemeClr>
          </a:solidFill>
        </p:spPr>
        <p:txBody>
          <a:bodyPr wrap="none" rtlCol="0">
            <a:spAutoFit/>
          </a:bodyPr>
          <a:lstStyle/>
          <a:p>
            <a:r>
              <a:rPr lang="en-US" sz="2000" dirty="0" smtClean="0">
                <a:solidFill>
                  <a:srgbClr val="950000"/>
                </a:solidFill>
              </a:rPr>
              <a:t>1929:  Hubble obtained</a:t>
            </a:r>
          </a:p>
          <a:p>
            <a:r>
              <a:rPr lang="en-US" sz="2000" dirty="0" smtClean="0">
                <a:solidFill>
                  <a:srgbClr val="950000"/>
                </a:solidFill>
              </a:rPr>
              <a:t> slope  H=530 km/sec/</a:t>
            </a:r>
            <a:r>
              <a:rPr lang="en-US" sz="2000" dirty="0" err="1" smtClean="0">
                <a:solidFill>
                  <a:srgbClr val="950000"/>
                </a:solidFill>
              </a:rPr>
              <a:t>Mpc</a:t>
            </a:r>
            <a:endParaRPr lang="en-US" sz="2000" dirty="0">
              <a:solidFill>
                <a:srgbClr val="950000"/>
              </a:solidFill>
            </a:endParaRPr>
          </a:p>
        </p:txBody>
      </p:sp>
      <p:pic>
        <p:nvPicPr>
          <p:cNvPr id="17" name="Content Placeholder 3" descr="Hubblereading.pdf"/>
          <p:cNvPicPr>
            <a:picLocks noChangeAspect="1"/>
          </p:cNvPicPr>
          <p:nvPr/>
        </p:nvPicPr>
        <p:blipFill rotWithShape="1">
          <a:blip r:embed="rId7">
            <a:extLst>
              <a:ext uri="{28A0092B-C50C-407E-A947-70E740481C1C}">
                <a14:useLocalDpi xmlns:a14="http://schemas.microsoft.com/office/drawing/2010/main" val="0"/>
              </a:ext>
            </a:extLst>
          </a:blip>
          <a:srcRect t="-797" r="3275" b="27462"/>
          <a:stretch/>
        </p:blipFill>
        <p:spPr>
          <a:xfrm>
            <a:off x="28435" y="11749"/>
            <a:ext cx="2819979" cy="2608481"/>
          </a:xfrm>
          <a:prstGeom prst="rect">
            <a:avLst/>
          </a:prstGeom>
        </p:spPr>
      </p:pic>
    </p:spTree>
    <p:extLst>
      <p:ext uri="{BB962C8B-B14F-4D97-AF65-F5344CB8AC3E}">
        <p14:creationId xmlns:p14="http://schemas.microsoft.com/office/powerpoint/2010/main" val="547460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accel="50000" decel="5000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accel="50000" decel="5000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8" accel="50000" decel="5000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Einstein saw the  evidence</a:t>
            </a:r>
            <a:r>
              <a:rPr lang="mr-IN" dirty="0" smtClean="0"/>
              <a:t>…</a:t>
            </a:r>
            <a:endParaRPr lang="en-US" dirty="0"/>
          </a:p>
        </p:txBody>
      </p:sp>
      <p:pic>
        <p:nvPicPr>
          <p:cNvPr id="5" name="Content Placeholder 4" descr="EinsteinHubble.pdf"/>
          <p:cNvPicPr>
            <a:picLocks noGrp="1" noChangeAspect="1"/>
          </p:cNvPicPr>
          <p:nvPr>
            <p:ph idx="1"/>
          </p:nvPr>
        </p:nvPicPr>
        <p:blipFill>
          <a:blip r:embed="rId2">
            <a:extLst>
              <a:ext uri="{28A0092B-C50C-407E-A947-70E740481C1C}">
                <a14:useLocalDpi xmlns:a14="http://schemas.microsoft.com/office/drawing/2010/main" val="0"/>
              </a:ext>
            </a:extLst>
          </a:blip>
          <a:srcRect t="14957" b="14957"/>
          <a:stretch>
            <a:fillRect/>
          </a:stretch>
        </p:blipFill>
        <p:spPr/>
      </p:pic>
      <p:sp>
        <p:nvSpPr>
          <p:cNvPr id="6" name="TextBox 5"/>
          <p:cNvSpPr txBox="1"/>
          <p:nvPr/>
        </p:nvSpPr>
        <p:spPr>
          <a:xfrm>
            <a:off x="2267744" y="6550223"/>
            <a:ext cx="3490308" cy="307777"/>
          </a:xfrm>
          <a:prstGeom prst="rect">
            <a:avLst/>
          </a:prstGeom>
          <a:noFill/>
        </p:spPr>
        <p:txBody>
          <a:bodyPr wrap="none" rtlCol="0">
            <a:spAutoFit/>
          </a:bodyPr>
          <a:lstStyle/>
          <a:p>
            <a:r>
              <a:rPr lang="en-US" dirty="0" smtClean="0"/>
              <a:t>Einstein and Hubble at Mount Wilson in 1931</a:t>
            </a:r>
            <a:endParaRPr lang="en-US" dirty="0"/>
          </a:p>
        </p:txBody>
      </p:sp>
    </p:spTree>
    <p:extLst>
      <p:ext uri="{BB962C8B-B14F-4D97-AF65-F5344CB8AC3E}">
        <p14:creationId xmlns:p14="http://schemas.microsoft.com/office/powerpoint/2010/main" val="17303856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0"/>
            <a:ext cx="8229600" cy="1143000"/>
          </a:xfrm>
        </p:spPr>
        <p:txBody>
          <a:bodyPr/>
          <a:lstStyle/>
          <a:p>
            <a:r>
              <a:rPr lang="en-US" dirty="0" smtClean="0"/>
              <a:t>Einstein still </a:t>
            </a:r>
            <a:r>
              <a:rPr lang="en-US" dirty="0" err="1" smtClean="0"/>
              <a:t>didn</a:t>
            </a:r>
            <a:r>
              <a:rPr lang="mr-IN" dirty="0" smtClean="0"/>
              <a:t>’</a:t>
            </a:r>
            <a:r>
              <a:rPr lang="en-US" dirty="0" smtClean="0"/>
              <a:t>t get it quite right</a:t>
            </a:r>
            <a:endParaRPr lang="en-US" dirty="0"/>
          </a:p>
        </p:txBody>
      </p:sp>
      <p:pic>
        <p:nvPicPr>
          <p:cNvPr id="4" name="Content Placeholder 3" descr="EinsteinOxford1931 .pdf"/>
          <p:cNvPicPr>
            <a:picLocks noGrp="1" noChangeAspect="1"/>
          </p:cNvPicPr>
          <p:nvPr>
            <p:ph idx="1"/>
          </p:nvPr>
        </p:nvPicPr>
        <p:blipFill rotWithShape="1">
          <a:blip r:embed="rId2">
            <a:extLst>
              <a:ext uri="{28A0092B-C50C-407E-A947-70E740481C1C}">
                <a14:useLocalDpi xmlns:a14="http://schemas.microsoft.com/office/drawing/2010/main" val="0"/>
              </a:ext>
            </a:extLst>
          </a:blip>
          <a:srcRect t="3747" b="9978"/>
          <a:stretch/>
        </p:blipFill>
        <p:spPr>
          <a:xfrm>
            <a:off x="4139952" y="1175826"/>
            <a:ext cx="4987611" cy="5682174"/>
          </a:xfrm>
        </p:spPr>
      </p:pic>
      <p:pic>
        <p:nvPicPr>
          <p:cNvPr id="5" name="Picture 4" descr="Einstein1931OxfordBBd.pdf"/>
          <p:cNvPicPr>
            <a:picLocks noChangeAspect="1"/>
          </p:cNvPicPr>
          <p:nvPr/>
        </p:nvPicPr>
        <p:blipFill rotWithShape="1">
          <a:blip r:embed="rId3">
            <a:extLst>
              <a:ext uri="{28A0092B-C50C-407E-A947-70E740481C1C}">
                <a14:useLocalDpi xmlns:a14="http://schemas.microsoft.com/office/drawing/2010/main" val="0"/>
              </a:ext>
            </a:extLst>
          </a:blip>
          <a:srcRect l="11568" t="4705" r="25720" b="2316"/>
          <a:stretch/>
        </p:blipFill>
        <p:spPr>
          <a:xfrm>
            <a:off x="0" y="1844824"/>
            <a:ext cx="3623733" cy="4876800"/>
          </a:xfrm>
          <a:prstGeom prst="rect">
            <a:avLst/>
          </a:prstGeom>
        </p:spPr>
      </p:pic>
      <p:sp>
        <p:nvSpPr>
          <p:cNvPr id="6" name="TextBox 5"/>
          <p:cNvSpPr txBox="1"/>
          <p:nvPr/>
        </p:nvSpPr>
        <p:spPr>
          <a:xfrm>
            <a:off x="0" y="1196752"/>
            <a:ext cx="5176417" cy="461665"/>
          </a:xfrm>
          <a:prstGeom prst="rect">
            <a:avLst/>
          </a:prstGeom>
          <a:noFill/>
        </p:spPr>
        <p:txBody>
          <a:bodyPr wrap="none" rtlCol="0">
            <a:spAutoFit/>
          </a:bodyPr>
          <a:lstStyle/>
          <a:p>
            <a:r>
              <a:rPr lang="en-US" sz="2400" dirty="0" smtClean="0"/>
              <a:t>Einstein’s Oxford blackboard from 1931</a:t>
            </a:r>
            <a:endParaRPr lang="en-US" sz="2400" dirty="0"/>
          </a:p>
        </p:txBody>
      </p:sp>
    </p:spTree>
    <p:extLst>
      <p:ext uri="{BB962C8B-B14F-4D97-AF65-F5344CB8AC3E}">
        <p14:creationId xmlns:p14="http://schemas.microsoft.com/office/powerpoint/2010/main" val="2198659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85176" cy="1143000"/>
          </a:xfrm>
        </p:spPr>
        <p:txBody>
          <a:bodyPr>
            <a:normAutofit fontScale="90000"/>
          </a:bodyPr>
          <a:lstStyle/>
          <a:p>
            <a:r>
              <a:rPr lang="en-US" dirty="0" smtClean="0"/>
              <a:t>Einstein made several errors</a:t>
            </a:r>
            <a:br>
              <a:rPr lang="en-US" dirty="0" smtClean="0"/>
            </a:br>
            <a:r>
              <a:rPr lang="en-US" dirty="0" smtClean="0"/>
              <a:t>in his first dynamical model of cosmology </a:t>
            </a:r>
            <a:endParaRPr lang="en-US" dirty="0"/>
          </a:p>
        </p:txBody>
      </p:sp>
      <p:pic>
        <p:nvPicPr>
          <p:cNvPr id="4" name="Picture 3" descr="EinsteinatBBd .pdf"/>
          <p:cNvPicPr>
            <a:picLocks noChangeAspect="1"/>
          </p:cNvPicPr>
          <p:nvPr/>
        </p:nvPicPr>
        <p:blipFill rotWithShape="1">
          <a:blip r:embed="rId2">
            <a:extLst>
              <a:ext uri="{28A0092B-C50C-407E-A947-70E740481C1C}">
                <a14:useLocalDpi xmlns:a14="http://schemas.microsoft.com/office/drawing/2010/main" val="0"/>
              </a:ext>
            </a:extLst>
          </a:blip>
          <a:srcRect r="33226"/>
          <a:stretch/>
        </p:blipFill>
        <p:spPr>
          <a:xfrm>
            <a:off x="5536773" y="2253208"/>
            <a:ext cx="3607227" cy="4601923"/>
          </a:xfrm>
          <a:prstGeom prst="rect">
            <a:avLst/>
          </a:prstGeom>
        </p:spPr>
      </p:pic>
      <p:sp>
        <p:nvSpPr>
          <p:cNvPr id="6" name="Content Placeholder 2"/>
          <p:cNvSpPr txBox="1">
            <a:spLocks/>
          </p:cNvSpPr>
          <p:nvPr/>
        </p:nvSpPr>
        <p:spPr>
          <a:xfrm>
            <a:off x="-35851" y="2332037"/>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density was wrong</a:t>
            </a:r>
          </a:p>
          <a:p>
            <a:pPr marL="0" indent="0">
              <a:buNone/>
            </a:pPr>
            <a:r>
              <a:rPr lang="en-US" dirty="0" smtClean="0"/>
              <a:t>age of the universe was wrong</a:t>
            </a:r>
          </a:p>
          <a:p>
            <a:pPr marL="0" indent="0">
              <a:buNone/>
            </a:pPr>
            <a:r>
              <a:rPr lang="en-US" dirty="0" smtClean="0"/>
              <a:t>size of the universe was wrong</a:t>
            </a:r>
          </a:p>
          <a:p>
            <a:pPr marL="0" indent="0">
              <a:buNone/>
            </a:pPr>
            <a:r>
              <a:rPr lang="en-US" dirty="0"/>
              <a:t>H</a:t>
            </a:r>
            <a:r>
              <a:rPr lang="en-US" dirty="0" smtClean="0"/>
              <a:t>e got away with it by publishing </a:t>
            </a:r>
          </a:p>
          <a:p>
            <a:pPr marL="0" indent="0">
              <a:buNone/>
            </a:pPr>
            <a:r>
              <a:rPr lang="en-US" dirty="0" smtClean="0"/>
              <a:t>in an </a:t>
            </a:r>
            <a:r>
              <a:rPr lang="en-US" dirty="0" err="1" smtClean="0"/>
              <a:t>unrefereed</a:t>
            </a:r>
            <a:r>
              <a:rPr lang="en-US" dirty="0" smtClean="0"/>
              <a:t> journal in 1931!</a:t>
            </a:r>
          </a:p>
          <a:p>
            <a:pPr marL="0" indent="0">
              <a:buNone/>
            </a:pPr>
            <a:r>
              <a:rPr lang="en-US" dirty="0"/>
              <a:t>B</a:t>
            </a:r>
            <a:r>
              <a:rPr lang="en-US" dirty="0" smtClean="0"/>
              <a:t>ut the band wagon rolled on </a:t>
            </a:r>
            <a:endParaRPr lang="en-US" dirty="0"/>
          </a:p>
        </p:txBody>
      </p:sp>
    </p:spTree>
    <p:extLst>
      <p:ext uri="{BB962C8B-B14F-4D97-AF65-F5344CB8AC3E}">
        <p14:creationId xmlns:p14="http://schemas.microsoft.com/office/powerpoint/2010/main" val="13326614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normAutofit/>
          </a:bodyPr>
          <a:lstStyle/>
          <a:p>
            <a:r>
              <a:rPr lang="en-US" sz="3600" dirty="0" smtClean="0"/>
              <a:t>Einstein: </a:t>
            </a:r>
            <a:r>
              <a:rPr lang="en-US" sz="3600" dirty="0" smtClean="0"/>
              <a:t>1933, on Lemaitre</a:t>
            </a:r>
            <a:endParaRPr lang="en-US" sz="3600" dirty="0"/>
          </a:p>
        </p:txBody>
      </p:sp>
      <p:pic>
        <p:nvPicPr>
          <p:cNvPr id="3" name="Picture 2" descr="Einsteinpipe.pdf"/>
          <p:cNvPicPr>
            <a:picLocks noChangeAspect="1"/>
          </p:cNvPicPr>
          <p:nvPr/>
        </p:nvPicPr>
        <p:blipFill rotWithShape="1">
          <a:blip r:embed="rId3">
            <a:extLst>
              <a:ext uri="{28A0092B-C50C-407E-A947-70E740481C1C}">
                <a14:useLocalDpi xmlns:a14="http://schemas.microsoft.com/office/drawing/2010/main" val="0"/>
              </a:ext>
            </a:extLst>
          </a:blip>
          <a:srcRect r="15073"/>
          <a:stretch/>
        </p:blipFill>
        <p:spPr>
          <a:xfrm>
            <a:off x="179512" y="1196752"/>
            <a:ext cx="5662488" cy="4445000"/>
          </a:xfrm>
          <a:prstGeom prst="rect">
            <a:avLst/>
          </a:prstGeom>
        </p:spPr>
      </p:pic>
      <p:sp>
        <p:nvSpPr>
          <p:cNvPr id="4" name="TextBox 3"/>
          <p:cNvSpPr txBox="1"/>
          <p:nvPr/>
        </p:nvSpPr>
        <p:spPr>
          <a:xfrm>
            <a:off x="5868144" y="1844824"/>
            <a:ext cx="3481508" cy="3416320"/>
          </a:xfrm>
          <a:prstGeom prst="rect">
            <a:avLst/>
          </a:prstGeom>
          <a:noFill/>
        </p:spPr>
        <p:txBody>
          <a:bodyPr wrap="square" rtlCol="0">
            <a:spAutoFit/>
          </a:bodyPr>
          <a:lstStyle/>
          <a:p>
            <a:r>
              <a:rPr lang="en-US" sz="3600" dirty="0" smtClean="0">
                <a:solidFill>
                  <a:srgbClr val="FFFF00"/>
                </a:solidFill>
              </a:rPr>
              <a:t>This is the most </a:t>
            </a:r>
          </a:p>
          <a:p>
            <a:r>
              <a:rPr lang="en-US" sz="3600" dirty="0" smtClean="0">
                <a:solidFill>
                  <a:srgbClr val="FFFF00"/>
                </a:solidFill>
              </a:rPr>
              <a:t>beautiful and </a:t>
            </a:r>
          </a:p>
          <a:p>
            <a:r>
              <a:rPr lang="en-US" sz="3600" dirty="0" smtClean="0">
                <a:solidFill>
                  <a:srgbClr val="FFFF00"/>
                </a:solidFill>
              </a:rPr>
              <a:t>satisfactory </a:t>
            </a:r>
          </a:p>
          <a:p>
            <a:r>
              <a:rPr lang="en-US" sz="3600" dirty="0">
                <a:solidFill>
                  <a:srgbClr val="FFFF00"/>
                </a:solidFill>
              </a:rPr>
              <a:t>e</a:t>
            </a:r>
            <a:r>
              <a:rPr lang="en-US" sz="3600" dirty="0" smtClean="0">
                <a:solidFill>
                  <a:srgbClr val="FFFF00"/>
                </a:solidFill>
              </a:rPr>
              <a:t>xplanation of </a:t>
            </a:r>
          </a:p>
          <a:p>
            <a:r>
              <a:rPr lang="en-US" sz="3600" dirty="0" err="1" smtClean="0">
                <a:solidFill>
                  <a:srgbClr val="FFFF00"/>
                </a:solidFill>
              </a:rPr>
              <a:t>reation</a:t>
            </a:r>
            <a:r>
              <a:rPr lang="en-US" sz="3600" dirty="0" smtClean="0">
                <a:solidFill>
                  <a:srgbClr val="FFFF00"/>
                </a:solidFill>
              </a:rPr>
              <a:t> I have </a:t>
            </a:r>
          </a:p>
          <a:p>
            <a:r>
              <a:rPr lang="en-US" sz="3600" dirty="0" smtClean="0">
                <a:solidFill>
                  <a:srgbClr val="FFFF00"/>
                </a:solidFill>
              </a:rPr>
              <a:t>ever listened to.</a:t>
            </a:r>
            <a:endParaRPr lang="en-US" sz="3600" dirty="0">
              <a:solidFill>
                <a:srgbClr val="FFFF00"/>
              </a:solidFill>
            </a:endParaRPr>
          </a:p>
        </p:txBody>
      </p:sp>
    </p:spTree>
    <p:extLst>
      <p:ext uri="{BB962C8B-B14F-4D97-AF65-F5344CB8AC3E}">
        <p14:creationId xmlns:p14="http://schemas.microsoft.com/office/powerpoint/2010/main" val="7978470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116427</TotalTime>
  <Words>1218</Words>
  <Application>Microsoft Macintosh PowerPoint</Application>
  <PresentationFormat>On-screen Show (4:3)</PresentationFormat>
  <Paragraphs>187</Paragraphs>
  <Slides>34</Slides>
  <Notes>17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36" baseType="lpstr">
      <vt:lpstr>Office Theme</vt:lpstr>
      <vt:lpstr>Equation</vt:lpstr>
      <vt:lpstr>The Run-away Universe</vt:lpstr>
      <vt:lpstr>PowerPoint Presentation</vt:lpstr>
      <vt:lpstr>The radius of space began at zero; the first stages of the expansion consisted of a rapid expansion   Lemaître 1927 Ann. Soc. Scient. de Bruxelles  </vt:lpstr>
      <vt:lpstr>Solvay Conference 1927  Einstein: Your calculations are correct, but your physics  is atrocious…This is too much… suggesting… a  creation.     </vt:lpstr>
      <vt:lpstr>PowerPoint Presentation</vt:lpstr>
      <vt:lpstr>Einstein saw the  evidence…</vt:lpstr>
      <vt:lpstr>Einstein still didn’t get it quite right</vt:lpstr>
      <vt:lpstr>Einstein made several errors in his first dynamical model of cosmology </vt:lpstr>
      <vt:lpstr>Einstein: 1933, on Lemaitre</vt:lpstr>
      <vt:lpstr>PowerPoint Presentation</vt:lpstr>
      <vt:lpstr>The big bang gang  1931:  a magical year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very early universe</vt:lpstr>
      <vt:lpstr>PowerPoint Presentation</vt:lpstr>
      <vt:lpstr>PowerPoint Presentation</vt:lpstr>
      <vt:lpstr>PowerPoint Presentation</vt:lpstr>
      <vt:lpstr>PowerPoint Presentation</vt:lpstr>
      <vt:lpstr>the future of the universe</vt:lpstr>
      <vt:lpstr>PowerPoint Presentation</vt:lpstr>
      <vt:lpstr>PowerPoint Presentation</vt:lpstr>
    </vt:vector>
  </TitlesOfParts>
  <Manager/>
  <Company>Joe Silk</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Let There Be Light:  Galaxy Formation for the Novice</dc:title>
  <dc:subject/>
  <dc:creator>Joe Silk</dc:creator>
  <cp:keywords/>
  <dc:description/>
  <cp:lastModifiedBy>Joe Silk</cp:lastModifiedBy>
  <cp:revision>954</cp:revision>
  <cp:lastPrinted>2010-12-16T23:32:49Z</cp:lastPrinted>
  <dcterms:created xsi:type="dcterms:W3CDTF">2012-09-28T07:42:17Z</dcterms:created>
  <dcterms:modified xsi:type="dcterms:W3CDTF">2017-02-28T16:57:07Z</dcterms:modified>
  <cp:category/>
</cp:coreProperties>
</file>