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97" r:id="rId8"/>
    <p:sldId id="262" r:id="rId9"/>
    <p:sldId id="263" r:id="rId10"/>
    <p:sldId id="264" r:id="rId11"/>
    <p:sldId id="296" r:id="rId12"/>
    <p:sldId id="293" r:id="rId13"/>
    <p:sldId id="266" r:id="rId14"/>
    <p:sldId id="298" r:id="rId15"/>
    <p:sldId id="267" r:id="rId16"/>
    <p:sldId id="268" r:id="rId17"/>
    <p:sldId id="269" r:id="rId18"/>
    <p:sldId id="270" r:id="rId19"/>
    <p:sldId id="271" r:id="rId20"/>
    <p:sldId id="272" r:id="rId21"/>
    <p:sldId id="283" r:id="rId22"/>
    <p:sldId id="273" r:id="rId23"/>
    <p:sldId id="274" r:id="rId24"/>
    <p:sldId id="275" r:id="rId25"/>
    <p:sldId id="276" r:id="rId26"/>
    <p:sldId id="277" r:id="rId27"/>
    <p:sldId id="278" r:id="rId28"/>
    <p:sldId id="294" r:id="rId29"/>
    <p:sldId id="279" r:id="rId30"/>
    <p:sldId id="295" r:id="rId31"/>
    <p:sldId id="280" r:id="rId32"/>
    <p:sldId id="281" r:id="rId33"/>
    <p:sldId id="292" r:id="rId34"/>
    <p:sldId id="282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1" d="100"/>
          <a:sy n="101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631EF-F1F8-440D-985D-420740D7BC4A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95D29-7D44-4D33-A593-C64FD4FAC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648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87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53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99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41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8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60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69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8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26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99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53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100EE-6618-4B99-A5B8-C41E13FBF622}" type="datetimeFigureOut">
              <a:rPr lang="en-GB" smtClean="0"/>
              <a:t>16/06/2015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AB0A2-44D3-4D37-98ED-10351D40C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hyperlink" Target="http://ichef.bbci.co.uk/arts/yourpaintings/images/paintings/gac/large/gac_gac_0_116_large.jpg" TargetMode="Externa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619672" y="692696"/>
            <a:ext cx="59766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smtClean="0">
                <a:effectLst/>
              </a:rPr>
              <a:t>Safety Underground: Mining and the Miners' Lamp</a:t>
            </a:r>
          </a:p>
          <a:p>
            <a:pPr algn="ctr"/>
            <a:endParaRPr lang="en-GB" sz="5400" dirty="0"/>
          </a:p>
          <a:p>
            <a:pPr algn="ctr"/>
            <a:r>
              <a:rPr lang="en-GB" sz="5400" dirty="0" smtClean="0"/>
              <a:t>Frank James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50101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583933"/>
              </p:ext>
            </p:extLst>
          </p:nvPr>
        </p:nvGraphicFramePr>
        <p:xfrm>
          <a:off x="395288" y="476672"/>
          <a:ext cx="8382000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hart" r:id="rId5" imgW="6696055" imgH="4152870" progId="MSGraph.Chart.8">
                  <p:embed followColorScheme="full"/>
                </p:oleObj>
              </mc:Choice>
              <mc:Fallback>
                <p:oleObj name="Chart" r:id="rId5" imgW="6696055" imgH="4152870" progId="MSGraph.Chart.8">
                  <p:embed followColorScheme="full"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76672"/>
                        <a:ext cx="8382000" cy="531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11960" y="764704"/>
            <a:ext cx="4484688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Average Annual Fatalities in the North East Coal Field</a:t>
            </a:r>
            <a:endParaRPr lang="en-GB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22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7" name="Picture 2" descr="http://ericwedwards.files.wordpress.com/2013/07/fell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8100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odg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9560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209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8" name="Picture 2" descr="Z:\A Royal Institution\History\RI people\Davy\Images\Portraits\Gr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7" t="21001" r="24608" b="32284"/>
          <a:stretch/>
        </p:blipFill>
        <p:spPr bwMode="auto">
          <a:xfrm>
            <a:off x="2483768" y="286891"/>
            <a:ext cx="4176464" cy="53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794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591871" y="1196752"/>
            <a:ext cx="5760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it </a:t>
            </a:r>
            <a:r>
              <a:rPr lang="en-GB" sz="2800" dirty="0"/>
              <a:t>is to scientific men only that we must look up for assistance in providing a cheap and effectual </a:t>
            </a:r>
            <a:r>
              <a:rPr lang="en-GB" sz="2800" dirty="0" smtClean="0"/>
              <a:t>remedy </a:t>
            </a:r>
          </a:p>
          <a:p>
            <a:pPr algn="r"/>
            <a:r>
              <a:rPr lang="en-GB" sz="1400" u="sng" dirty="0" smtClean="0"/>
              <a:t>The </a:t>
            </a:r>
            <a:r>
              <a:rPr lang="en-GB" sz="1400" u="sng" dirty="0"/>
              <a:t>first report of a Society for Preventing Accidents in Coal Mines</a:t>
            </a:r>
            <a:r>
              <a:rPr lang="en-GB" sz="1400" dirty="0"/>
              <a:t>, Newcastle, 1814, p.23.</a:t>
            </a:r>
          </a:p>
        </p:txBody>
      </p:sp>
    </p:spTree>
    <p:extLst>
      <p:ext uri="{BB962C8B-B14F-4D97-AF65-F5344CB8AC3E}">
        <p14:creationId xmlns:p14="http://schemas.microsoft.com/office/powerpoint/2010/main" val="400983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Fig 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040131" cy="51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lanny Lamp pla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22" y="332656"/>
            <a:ext cx="3528392" cy="51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211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7" descr="First la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86" y="692696"/>
            <a:ext cx="27305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Davy Lamp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60" y="692696"/>
            <a:ext cx="2323740" cy="46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22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Davy Lamp sketch HD11, 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08" y="692696"/>
            <a:ext cx="2697751" cy="46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RS Fig 3, PT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20688"/>
            <a:ext cx="223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06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Davy Lamp sketch HD11, 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740805" cy="27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RS Fig 5, PT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68963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:\Images\101011RIGB_0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082510"/>
            <a:ext cx="2529842" cy="3794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426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Davy Lamp sketch HD11, 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61" y="476672"/>
            <a:ext cx="3517131" cy="515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368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7" descr="Ph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3489325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ircular siev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48" y="3861048"/>
            <a:ext cx="1271588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ircular siev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07" y="3284984"/>
            <a:ext cx="1347788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ectangular sie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2846661" cy="277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75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955323" y="908720"/>
            <a:ext cx="678502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itchFamily="34" charset="0"/>
                <a:cs typeface="Times New Roman" pitchFamily="18" charset="0"/>
              </a:rPr>
              <a:t>An instance for Bacons spirit to behold – Davys magic lantern – The Miners Davy &amp;c Every philosopher must view it as a mark of subjection set by Science in the strongest holds of </a:t>
            </a:r>
            <a:r>
              <a:rPr lang="en-GB" sz="2800" dirty="0" smtClean="0">
                <a:latin typeface="Calibri" pitchFamily="34" charset="0"/>
                <a:cs typeface="Times New Roman" pitchFamily="18" charset="0"/>
              </a:rPr>
              <a:t>nature</a:t>
            </a:r>
            <a:endParaRPr lang="en-GB" sz="2800" dirty="0">
              <a:latin typeface="Calibri" pitchFamily="34" charset="0"/>
              <a:cs typeface="Times New Roman" pitchFamily="18" charset="0"/>
            </a:endParaRPr>
          </a:p>
          <a:p>
            <a:pPr algn="r"/>
            <a:r>
              <a:rPr lang="en-GB" sz="1400" dirty="0">
                <a:latin typeface="Calibri" pitchFamily="34" charset="0"/>
                <a:cs typeface="Times New Roman" pitchFamily="18" charset="0"/>
              </a:rPr>
              <a:t>Michael Faraday at the City Philosophical Society, 16 July 1817 </a:t>
            </a:r>
            <a:endParaRPr lang="en-GB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6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Ph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2" y="692696"/>
            <a:ext cx="231933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h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08" y="620688"/>
            <a:ext cx="23018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h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16603"/>
            <a:ext cx="20875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12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Ph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7" y="476672"/>
            <a:ext cx="24606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Ph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48680"/>
            <a:ext cx="138588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62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Fig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304256" cy="206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2636912"/>
            <a:ext cx="63904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When a candle or lamp is enclosed in a wire gauze cylinder &amp; introduced into an explosive mixture the flame of the wick is extinguished but the mixed gas burns steadily within the wire gauze vessel. … I can confine this destructive element flame like a bird in a cage. </a:t>
            </a:r>
          </a:p>
          <a:p>
            <a:pPr algn="r"/>
            <a:r>
              <a:rPr lang="en-GB" sz="1400" dirty="0" smtClean="0"/>
              <a:t>Humphry Davy to John Hodgson, 29 December 1815</a:t>
            </a:r>
            <a:endParaRPr lang="en-GB" sz="1400" dirty="0"/>
          </a:p>
        </p:txBody>
      </p:sp>
      <p:pic>
        <p:nvPicPr>
          <p:cNvPr id="8" name="Picture 7" descr="H:\Images\101011RIGB_0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5419" y="252611"/>
            <a:ext cx="2575948" cy="3863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345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Science Museum Lam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6672"/>
            <a:ext cx="3563938" cy="49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536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Stephens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6" y="404664"/>
            <a:ext cx="384651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farm3.static.flickr.com/2746/4076218032_2e5bb052a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429229" cy="292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098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2" descr="Z:\A Royal Institution\History\RI people\Davy\2 Davy Lamp\Davy lamp images\Stephenson\Stephenson 1b (715-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2715766" cy="36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Z:\A Royal Institution\History\RI people\Davy\2 Davy Lamp\Davy lamp images\Stephenson\Stephenson 2b (715-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21716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58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3" descr="Z:\A Royal Institution\History\RI people\Davy\2 Davy Lamp\Davy lamp images\Stephenson\Stephenson 3d (715-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A Royal Institution\History\RI people\Davy\2 Davy Lamp\Davy lamp images\Stephenson Lamp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2880320" cy="484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944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4" descr="John George Lambton, 1st Earl of Durham, replica by Thomas Phillips, 1820 (1819) - NPG 2547 - © National Portrait Gallery, Lon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3859211" cy="499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527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39552" y="404664"/>
            <a:ext cx="79928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I </a:t>
            </a:r>
            <a:r>
              <a:rPr lang="en-GB" sz="2800" dirty="0"/>
              <a:t>hope you will not blame me for not taking any notice of the attacks of my enemies in the North. I have no desire to go out of my way to crush gnats that buzz at a distance, and do not bite me, or to quarrel with persons who shoot arrows at the </a:t>
            </a:r>
            <a:r>
              <a:rPr lang="en-GB" sz="2800" dirty="0" smtClean="0"/>
              <a:t>moon. </a:t>
            </a:r>
          </a:p>
          <a:p>
            <a:pPr algn="r"/>
            <a:r>
              <a:rPr lang="en-GB" sz="1400" dirty="0" smtClean="0"/>
              <a:t>Humphry Davy </a:t>
            </a:r>
            <a:r>
              <a:rPr lang="en-GB" sz="1400" dirty="0"/>
              <a:t>to </a:t>
            </a:r>
            <a:r>
              <a:rPr lang="en-GB" sz="1400" dirty="0" smtClean="0"/>
              <a:t>John Lambton</a:t>
            </a:r>
            <a:r>
              <a:rPr lang="en-GB" sz="1400" dirty="0"/>
              <a:t>, 29 October </a:t>
            </a:r>
            <a:r>
              <a:rPr lang="en-GB" sz="1400" dirty="0" smtClean="0"/>
              <a:t>1816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539552" y="3140968"/>
            <a:ext cx="79928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to </a:t>
            </a:r>
            <a:r>
              <a:rPr lang="en-GB" sz="2800" dirty="0"/>
              <a:t>know my enemies on this occasion, not from any feeling of fear, but because I would not connect the names of honourable men with those other persons whose conduct with respect to my exertions in their cause, will I think awake public </a:t>
            </a:r>
            <a:r>
              <a:rPr lang="en-GB" sz="2800" dirty="0" smtClean="0"/>
              <a:t>indignation</a:t>
            </a:r>
            <a:endParaRPr lang="en-GB" dirty="0"/>
          </a:p>
          <a:p>
            <a:pPr algn="r"/>
            <a:r>
              <a:rPr lang="en-GB" sz="1400" dirty="0" smtClean="0"/>
              <a:t>Humphry Davy </a:t>
            </a:r>
            <a:r>
              <a:rPr lang="en-GB" sz="1400" dirty="0"/>
              <a:t>to </a:t>
            </a:r>
            <a:r>
              <a:rPr lang="en-GB" sz="1400" dirty="0" smtClean="0"/>
              <a:t>James </a:t>
            </a:r>
            <a:r>
              <a:rPr lang="en-GB" sz="1400" dirty="0" err="1" smtClean="0"/>
              <a:t>Losh</a:t>
            </a:r>
            <a:r>
              <a:rPr lang="en-GB" sz="1400" dirty="0"/>
              <a:t>, 11 November </a:t>
            </a:r>
            <a:r>
              <a:rPr lang="en-GB" sz="1400" dirty="0" smtClean="0"/>
              <a:t>1817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53157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25624" r="61820" b="8378"/>
          <a:stretch/>
        </p:blipFill>
        <p:spPr bwMode="auto">
          <a:xfrm>
            <a:off x="1259632" y="260648"/>
            <a:ext cx="300326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88024" y="18864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 smtClean="0"/>
              <a:t>Morning Chronicle</a:t>
            </a:r>
            <a:r>
              <a:rPr lang="en-GB" sz="1400" dirty="0" smtClean="0"/>
              <a:t>, 22 November 1817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342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Francis Ba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500437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3968" y="764704"/>
            <a:ext cx="42516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800" dirty="0" smtClean="0"/>
              <a:t>knowledge </a:t>
            </a:r>
            <a:r>
              <a:rPr lang="en-GB" sz="2800" dirty="0"/>
              <a:t>itself is </a:t>
            </a:r>
            <a:r>
              <a:rPr lang="en-GB" sz="2800" dirty="0" smtClean="0"/>
              <a:t>power</a:t>
            </a:r>
            <a:endParaRPr lang="en-GB" sz="2800" dirty="0"/>
          </a:p>
          <a:p>
            <a:pPr algn="r"/>
            <a:r>
              <a:rPr lang="en-GB" sz="1400" dirty="0" smtClean="0"/>
              <a:t>Francis Bacon, </a:t>
            </a:r>
            <a:r>
              <a:rPr lang="en-GB" sz="1400" u="sng" dirty="0" err="1" smtClean="0"/>
              <a:t>Meditationes</a:t>
            </a:r>
            <a:r>
              <a:rPr lang="en-GB" sz="1400" u="sng" dirty="0" smtClean="0"/>
              <a:t> </a:t>
            </a:r>
            <a:r>
              <a:rPr lang="en-GB" sz="1400" u="sng" dirty="0" err="1" smtClean="0"/>
              <a:t>Sacrae</a:t>
            </a:r>
            <a:r>
              <a:rPr lang="en-GB" sz="1400" dirty="0" smtClean="0"/>
              <a:t>, London, 1597, p.13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66717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4" descr="005 Davy 3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1929" r="2468" b="811"/>
          <a:stretch/>
        </p:blipFill>
        <p:spPr bwMode="auto">
          <a:xfrm>
            <a:off x="2628000" y="360000"/>
            <a:ext cx="3924000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3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5" descr="Davy - Penza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672"/>
            <a:ext cx="276542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avy - Burlington Hou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6672"/>
            <a:ext cx="2992437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866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2" descr="Z:\A Royal Institution\History\RI people\Davy\2 Davy Lamp\Davy lamp images\Stephenson and fami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581400" cy="40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Z:\A Royal Institution\History\RI people\Davy\2 Davy Lamp\Davy lamp images\Davy\Stephenson statu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834384" cy="35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41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082171"/>
              </p:ext>
            </p:extLst>
          </p:nvPr>
        </p:nvGraphicFramePr>
        <p:xfrm>
          <a:off x="351606" y="764704"/>
          <a:ext cx="8324850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Chart" r:id="rId5" imgW="6515066" imgH="3848040" progId="MSGraph.Chart.8">
                  <p:embed followColorScheme="full"/>
                </p:oleObj>
              </mc:Choice>
              <mc:Fallback>
                <p:oleObj name="Chart" r:id="rId5" imgW="6515066" imgH="3848040" progId="MSGraph.Chart.8">
                  <p:embed followColorScheme="full"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06" y="764704"/>
                        <a:ext cx="8324850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92698" y="1076543"/>
            <a:ext cx="5111750" cy="120032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Average Annual Fatalities in the North East Coal Field </a:t>
            </a:r>
          </a:p>
          <a:p>
            <a:r>
              <a:rPr lang="en-US" sz="2400" dirty="0">
                <a:latin typeface="Calibri" pitchFamily="34" charset="0"/>
              </a:rPr>
              <a:t>per Million Tons of Coal Produced</a:t>
            </a:r>
            <a:endParaRPr lang="en-GB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68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2" descr="Z:\Images\Building\Other buildings\haswell collie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4" y="836712"/>
            <a:ext cx="7472779" cy="418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06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The Colliery explo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62" y="620688"/>
            <a:ext cx="534113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195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2" descr="Z:\Images\Building\Other buildings\haswell colliery fune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696744" cy="497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07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3" descr="Z:\Images\Building\Other buildings\haswell colliery pl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419" y="476672"/>
            <a:ext cx="4045162" cy="50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5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2" descr="William Prowting Roberts, by Unknown artist, 1843 or after - NPG D20842 - © National Portrait Gallery, Lon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962449" cy="523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ir Robert Peel (1788–1850), Prime Minister">
            <a:hlinkClick r:id="rId5" tooltip="Sir Robert Peel (1788–1850), Prime Minister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9147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26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3" descr="Michael Faraday, by Thomas Phillips, 1841-1842 - NPG 269 - © National Portrait Gallery, Lon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0" y="476672"/>
            <a:ext cx="3816424" cy="492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Sir Charles Lyell, 1st Bt, by Thomas Herbert Maguire, printed by  M &amp; N Hanhart, 1849 - NPG D38030 - © National Portrait Gallery, Lond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12216" r="14819" b="22931"/>
          <a:stretch/>
        </p:blipFill>
        <p:spPr bwMode="auto">
          <a:xfrm>
            <a:off x="4644008" y="476672"/>
            <a:ext cx="4149790" cy="492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7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4" descr="http://3.bp.blogspot.com/__y-lXOrOC8A/THeZWRJoHmI/AAAAAAAACNk/bjF5mK_4wX0/s1600/.Sir.Joseph.Banks.Aris.Joy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6672"/>
            <a:ext cx="1584176" cy="1976360"/>
          </a:xfrm>
          <a:prstGeom prst="rect">
            <a:avLst/>
          </a:prstGeom>
          <a:noFill/>
        </p:spPr>
      </p:pic>
      <p:pic>
        <p:nvPicPr>
          <p:cNvPr id="7" name="Picture 2" descr="http://asset2.homesandproperty.co.uk/handp/media/soho-640_22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36912"/>
            <a:ext cx="6096000" cy="3048000"/>
          </a:xfrm>
          <a:prstGeom prst="rect">
            <a:avLst/>
          </a:prstGeom>
          <a:noFill/>
        </p:spPr>
      </p:pic>
      <p:pic>
        <p:nvPicPr>
          <p:cNvPr id="8" name="Picture 7" descr="http://upload.wikimedia.org/wikipedia/commons/a/a7/Sir_Joseph_Banks%2C_Bt_by_Thomas_Phillips.jpg"/>
          <p:cNvPicPr>
            <a:picLocks noChangeAspect="1" noChangeArrowheads="1"/>
          </p:cNvPicPr>
          <p:nvPr/>
        </p:nvPicPr>
        <p:blipFill>
          <a:blip r:embed="rId6" cstate="print">
            <a:lum bright="20000" contrast="13000"/>
          </a:blip>
          <a:srcRect/>
          <a:stretch>
            <a:fillRect/>
          </a:stretch>
        </p:blipFill>
        <p:spPr bwMode="auto">
          <a:xfrm>
            <a:off x="6228184" y="476672"/>
            <a:ext cx="2529444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9472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12" descr="http://durhamcow.com/wp-content/uploads/2013/03/haswell-engine-ho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72821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jacksnaps.tripod.com/sitebuildercontent/sitebuilderpictures/haswel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683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25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419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93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7" descr="092 Shepherd facade 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27" y="620688"/>
            <a:ext cx="7010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739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6" descr="gp_place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52" y="404664"/>
            <a:ext cx="6781800" cy="47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254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41986" name="Picture 2" descr="Z:\Images\Portraits\Ri people\Davy\Davy for pp from Bridgeman 2519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2" y="406289"/>
            <a:ext cx="3136349" cy="51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Z:\Images\Building\Basement laboratory\086 Brande lab 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35" y="406289"/>
            <a:ext cx="4674864" cy="362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7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pic>
        <p:nvPicPr>
          <p:cNvPr id="5" name="Picture 2" descr="Z:\A Royal Institution\History\RI people\Davy\2 Davy Lamp\Davy lamp images\NE 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0688"/>
            <a:ext cx="326790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5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Branding and Templates\Branding\RIGB\Ri Logo\JPEG\Ri square_black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1288"/>
            <a:ext cx="640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/>
          <a:srcRect l="67323" t="15133" r="2953" b="67175"/>
          <a:stretch>
            <a:fillRect/>
          </a:stretch>
        </p:blipFill>
        <p:spPr bwMode="auto">
          <a:xfrm>
            <a:off x="3635896" y="6008588"/>
            <a:ext cx="1672590" cy="70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4288" y="6008588"/>
            <a:ext cx="177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Gresham College</a:t>
            </a:r>
          </a:p>
          <a:p>
            <a:pPr algn="r"/>
            <a:r>
              <a:rPr lang="en-GB" dirty="0" smtClean="0"/>
              <a:t>1 June 2015</a:t>
            </a:r>
            <a:endParaRPr lang="en-GB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747163"/>
              </p:ext>
            </p:extLst>
          </p:nvPr>
        </p:nvGraphicFramePr>
        <p:xfrm>
          <a:off x="973138" y="548680"/>
          <a:ext cx="7343775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Chart" r:id="rId5" imgW="6229266" imgH="4152870" progId="MSGraph.Chart.8">
                  <p:embed followColorScheme="full"/>
                </p:oleObj>
              </mc:Choice>
              <mc:Fallback>
                <p:oleObj name="Chart" r:id="rId5" imgW="6229266" imgH="4152870" progId="MSGraph.Chart.8">
                  <p:embed followColorScheme="full"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548680"/>
                        <a:ext cx="7343775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582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537</Words>
  <Application>Microsoft Office PowerPoint</Application>
  <PresentationFormat>On-screen Show (4:3)</PresentationFormat>
  <Paragraphs>103</Paragraphs>
  <Slides>42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James</dc:creator>
  <cp:lastModifiedBy>editor</cp:lastModifiedBy>
  <cp:revision>16</cp:revision>
  <cp:lastPrinted>2015-05-11T11:19:26Z</cp:lastPrinted>
  <dcterms:created xsi:type="dcterms:W3CDTF">2015-05-11T09:38:59Z</dcterms:created>
  <dcterms:modified xsi:type="dcterms:W3CDTF">2015-06-16T13:08:30Z</dcterms:modified>
</cp:coreProperties>
</file>