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63" r:id="rId3"/>
    <p:sldId id="295" r:id="rId4"/>
    <p:sldId id="297" r:id="rId5"/>
    <p:sldId id="270" r:id="rId6"/>
    <p:sldId id="259" r:id="rId7"/>
    <p:sldId id="298" r:id="rId8"/>
    <p:sldId id="266" r:id="rId9"/>
    <p:sldId id="260" r:id="rId10"/>
    <p:sldId id="261" r:id="rId11"/>
    <p:sldId id="257" r:id="rId12"/>
    <p:sldId id="299" r:id="rId13"/>
    <p:sldId id="300" r:id="rId14"/>
    <p:sldId id="301" r:id="rId15"/>
    <p:sldId id="302" r:id="rId16"/>
    <p:sldId id="303" r:id="rId17"/>
    <p:sldId id="305" r:id="rId18"/>
    <p:sldId id="304" r:id="rId19"/>
    <p:sldId id="306" r:id="rId20"/>
    <p:sldId id="307" r:id="rId21"/>
    <p:sldId id="276" r:id="rId22"/>
    <p:sldId id="310" r:id="rId23"/>
    <p:sldId id="289" r:id="rId24"/>
    <p:sldId id="290" r:id="rId25"/>
    <p:sldId id="279" r:id="rId26"/>
    <p:sldId id="292" r:id="rId27"/>
    <p:sldId id="311" r:id="rId28"/>
    <p:sldId id="280" r:id="rId29"/>
    <p:sldId id="291" r:id="rId30"/>
    <p:sldId id="296" r:id="rId31"/>
    <p:sldId id="281" r:id="rId32"/>
    <p:sldId id="282" r:id="rId33"/>
    <p:sldId id="287" r:id="rId34"/>
    <p:sldId id="293" r:id="rId35"/>
    <p:sldId id="284" r:id="rId36"/>
    <p:sldId id="285" r:id="rId37"/>
    <p:sldId id="294" r:id="rId38"/>
    <p:sldId id="308" r:id="rId39"/>
    <p:sldId id="312" r:id="rId40"/>
    <p:sldId id="313" r:id="rId41"/>
    <p:sldId id="314"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4" d="100"/>
          <a:sy n="114" d="100"/>
        </p:scale>
        <p:origin x="-143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606F7-6B94-A342-A88E-02AD675484FA}" type="datetimeFigureOut">
              <a:rPr lang="en-US" smtClean="0"/>
              <a:t>4/1/2015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B92B4D-A797-9845-89D4-C6246C853BF8}" type="slidenum">
              <a:rPr lang="en-US" smtClean="0"/>
              <a:t>‹#›</a:t>
            </a:fld>
            <a:endParaRPr lang="en-US"/>
          </a:p>
        </p:txBody>
      </p:sp>
    </p:spTree>
    <p:extLst>
      <p:ext uri="{BB962C8B-B14F-4D97-AF65-F5344CB8AC3E}">
        <p14:creationId xmlns:p14="http://schemas.microsoft.com/office/powerpoint/2010/main" val="38271153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48A6409-A174-6647-B7BB-237E1F6E15E1}" type="slidenum">
              <a:rPr lang="en-US"/>
              <a:pPr/>
              <a:t>3</a:t>
            </a:fld>
            <a:endParaRPr lang="en-US"/>
          </a:p>
        </p:txBody>
      </p:sp>
      <p:sp>
        <p:nvSpPr>
          <p:cNvPr id="614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a:fld id="{B5D5895B-1C8C-2C49-9F3E-E27A9E7EE1F5}" type="slidenum">
              <a:rPr lang="en-US" sz="1200"/>
              <a:pPr algn="r"/>
              <a:t>3</a:t>
            </a:fld>
            <a:endParaRPr lang="en-US" sz="1200"/>
          </a:p>
        </p:txBody>
      </p:sp>
      <p:sp>
        <p:nvSpPr>
          <p:cNvPr id="6147"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8"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5F6C6AE-4CAB-D144-9D6A-50DCDAF3AB2D}" type="slidenum">
              <a:rPr lang="en-US"/>
              <a:pPr/>
              <a:t>4</a:t>
            </a:fld>
            <a:endParaRPr lang="en-US"/>
          </a:p>
        </p:txBody>
      </p:sp>
      <p:sp>
        <p:nvSpPr>
          <p:cNvPr id="1229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a:fld id="{6BF92ADA-BFA5-A043-84C1-9B851A1BF513}" type="slidenum">
              <a:rPr lang="en-US" sz="1200"/>
              <a:pPr algn="r"/>
              <a:t>4</a:t>
            </a:fld>
            <a:endParaRPr lang="en-US" sz="1200"/>
          </a:p>
        </p:txBody>
      </p:sp>
      <p:sp>
        <p:nvSpPr>
          <p:cNvPr id="12291"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292"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92B4D-A797-9845-89D4-C6246C853BF8}" type="slidenum">
              <a:rPr lang="en-US" smtClean="0"/>
              <a:t>6</a:t>
            </a:fld>
            <a:endParaRPr lang="en-US"/>
          </a:p>
        </p:txBody>
      </p:sp>
    </p:spTree>
    <p:extLst>
      <p:ext uri="{BB962C8B-B14F-4D97-AF65-F5344CB8AC3E}">
        <p14:creationId xmlns:p14="http://schemas.microsoft.com/office/powerpoint/2010/main" val="3107729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92B4D-A797-9845-89D4-C6246C853BF8}" type="slidenum">
              <a:rPr lang="en-US" smtClean="0"/>
              <a:t>9</a:t>
            </a:fld>
            <a:endParaRPr lang="en-US"/>
          </a:p>
        </p:txBody>
      </p:sp>
    </p:spTree>
    <p:extLst>
      <p:ext uri="{BB962C8B-B14F-4D97-AF65-F5344CB8AC3E}">
        <p14:creationId xmlns:p14="http://schemas.microsoft.com/office/powerpoint/2010/main" val="310772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92B4D-A797-9845-89D4-C6246C853BF8}" type="slidenum">
              <a:rPr lang="en-US" smtClean="0"/>
              <a:t>11</a:t>
            </a:fld>
            <a:endParaRPr lang="en-US"/>
          </a:p>
        </p:txBody>
      </p:sp>
    </p:spTree>
    <p:extLst>
      <p:ext uri="{BB962C8B-B14F-4D97-AF65-F5344CB8AC3E}">
        <p14:creationId xmlns:p14="http://schemas.microsoft.com/office/powerpoint/2010/main" val="1926667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4EEE3A2-324F-7548-8BC4-EAB724BC18BC}" type="slidenum">
              <a:rPr lang="en-US"/>
              <a:pPr/>
              <a:t>30</a:t>
            </a:fld>
            <a:endParaRPr lang="en-US"/>
          </a:p>
        </p:txBody>
      </p:sp>
      <p:sp>
        <p:nvSpPr>
          <p:cNvPr id="2457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a:fld id="{3DB05FFB-83B9-C944-A724-6E542D9EECD3}" type="slidenum">
              <a:rPr lang="en-US" sz="1200"/>
              <a:pPr algn="r"/>
              <a:t>30</a:t>
            </a:fld>
            <a:endParaRPr lang="en-US" sz="1200"/>
          </a:p>
        </p:txBody>
      </p:sp>
      <p:sp>
        <p:nvSpPr>
          <p:cNvPr id="24579"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580"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FA8C62C-9782-9D4D-8549-C2694AA349C5}"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68380-11D8-2E4C-A32C-B9565D9457B6}" type="slidenum">
              <a:rPr lang="en-US" smtClean="0"/>
              <a:t>‹#›</a:t>
            </a:fld>
            <a:endParaRPr lang="en-US"/>
          </a:p>
        </p:txBody>
      </p:sp>
    </p:spTree>
    <p:extLst>
      <p:ext uri="{BB962C8B-B14F-4D97-AF65-F5344CB8AC3E}">
        <p14:creationId xmlns:p14="http://schemas.microsoft.com/office/powerpoint/2010/main" val="228828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A8C62C-9782-9D4D-8549-C2694AA349C5}"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68380-11D8-2E4C-A32C-B9565D9457B6}" type="slidenum">
              <a:rPr lang="en-US" smtClean="0"/>
              <a:t>‹#›</a:t>
            </a:fld>
            <a:endParaRPr lang="en-US"/>
          </a:p>
        </p:txBody>
      </p:sp>
    </p:spTree>
    <p:extLst>
      <p:ext uri="{BB962C8B-B14F-4D97-AF65-F5344CB8AC3E}">
        <p14:creationId xmlns:p14="http://schemas.microsoft.com/office/powerpoint/2010/main" val="131704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A8C62C-9782-9D4D-8549-C2694AA349C5}"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68380-11D8-2E4C-A32C-B9565D9457B6}" type="slidenum">
              <a:rPr lang="en-US" smtClean="0"/>
              <a:t>‹#›</a:t>
            </a:fld>
            <a:endParaRPr lang="en-US"/>
          </a:p>
        </p:txBody>
      </p:sp>
    </p:spTree>
    <p:extLst>
      <p:ext uri="{BB962C8B-B14F-4D97-AF65-F5344CB8AC3E}">
        <p14:creationId xmlns:p14="http://schemas.microsoft.com/office/powerpoint/2010/main" val="87317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A8C62C-9782-9D4D-8549-C2694AA349C5}"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68380-11D8-2E4C-A32C-B9565D9457B6}" type="slidenum">
              <a:rPr lang="en-US" smtClean="0"/>
              <a:t>‹#›</a:t>
            </a:fld>
            <a:endParaRPr lang="en-US"/>
          </a:p>
        </p:txBody>
      </p:sp>
    </p:spTree>
    <p:extLst>
      <p:ext uri="{BB962C8B-B14F-4D97-AF65-F5344CB8AC3E}">
        <p14:creationId xmlns:p14="http://schemas.microsoft.com/office/powerpoint/2010/main" val="162402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FA8C62C-9782-9D4D-8549-C2694AA349C5}"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68380-11D8-2E4C-A32C-B9565D9457B6}" type="slidenum">
              <a:rPr lang="en-US" smtClean="0"/>
              <a:t>‹#›</a:t>
            </a:fld>
            <a:endParaRPr lang="en-US"/>
          </a:p>
        </p:txBody>
      </p:sp>
    </p:spTree>
    <p:extLst>
      <p:ext uri="{BB962C8B-B14F-4D97-AF65-F5344CB8AC3E}">
        <p14:creationId xmlns:p14="http://schemas.microsoft.com/office/powerpoint/2010/main" val="1917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FA8C62C-9782-9D4D-8549-C2694AA349C5}"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68380-11D8-2E4C-A32C-B9565D9457B6}" type="slidenum">
              <a:rPr lang="en-US" smtClean="0"/>
              <a:t>‹#›</a:t>
            </a:fld>
            <a:endParaRPr lang="en-US"/>
          </a:p>
        </p:txBody>
      </p:sp>
    </p:spTree>
    <p:extLst>
      <p:ext uri="{BB962C8B-B14F-4D97-AF65-F5344CB8AC3E}">
        <p14:creationId xmlns:p14="http://schemas.microsoft.com/office/powerpoint/2010/main" val="118067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FA8C62C-9782-9D4D-8549-C2694AA349C5}" type="datetimeFigureOut">
              <a:rPr lang="en-US" smtClean="0"/>
              <a:t>4/1/2015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268380-11D8-2E4C-A32C-B9565D9457B6}" type="slidenum">
              <a:rPr lang="en-US" smtClean="0"/>
              <a:t>‹#›</a:t>
            </a:fld>
            <a:endParaRPr lang="en-US"/>
          </a:p>
        </p:txBody>
      </p:sp>
    </p:spTree>
    <p:extLst>
      <p:ext uri="{BB962C8B-B14F-4D97-AF65-F5344CB8AC3E}">
        <p14:creationId xmlns:p14="http://schemas.microsoft.com/office/powerpoint/2010/main" val="11054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FA8C62C-9782-9D4D-8549-C2694AA349C5}" type="datetimeFigureOut">
              <a:rPr lang="en-US" smtClean="0"/>
              <a:t>4/1/2015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268380-11D8-2E4C-A32C-B9565D9457B6}" type="slidenum">
              <a:rPr lang="en-US" smtClean="0"/>
              <a:t>‹#›</a:t>
            </a:fld>
            <a:endParaRPr lang="en-US"/>
          </a:p>
        </p:txBody>
      </p:sp>
    </p:spTree>
    <p:extLst>
      <p:ext uri="{BB962C8B-B14F-4D97-AF65-F5344CB8AC3E}">
        <p14:creationId xmlns:p14="http://schemas.microsoft.com/office/powerpoint/2010/main" val="61374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8C62C-9782-9D4D-8549-C2694AA349C5}" type="datetimeFigureOut">
              <a:rPr lang="en-US" smtClean="0"/>
              <a:t>4/1/2015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268380-11D8-2E4C-A32C-B9565D9457B6}" type="slidenum">
              <a:rPr lang="en-US" smtClean="0"/>
              <a:t>‹#›</a:t>
            </a:fld>
            <a:endParaRPr lang="en-US"/>
          </a:p>
        </p:txBody>
      </p:sp>
    </p:spTree>
    <p:extLst>
      <p:ext uri="{BB962C8B-B14F-4D97-AF65-F5344CB8AC3E}">
        <p14:creationId xmlns:p14="http://schemas.microsoft.com/office/powerpoint/2010/main" val="239717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FA8C62C-9782-9D4D-8549-C2694AA349C5}"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68380-11D8-2E4C-A32C-B9565D9457B6}" type="slidenum">
              <a:rPr lang="en-US" smtClean="0"/>
              <a:t>‹#›</a:t>
            </a:fld>
            <a:endParaRPr lang="en-US"/>
          </a:p>
        </p:txBody>
      </p:sp>
    </p:spTree>
    <p:extLst>
      <p:ext uri="{BB962C8B-B14F-4D97-AF65-F5344CB8AC3E}">
        <p14:creationId xmlns:p14="http://schemas.microsoft.com/office/powerpoint/2010/main" val="107952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FA8C62C-9782-9D4D-8549-C2694AA349C5}"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68380-11D8-2E4C-A32C-B9565D9457B6}" type="slidenum">
              <a:rPr lang="en-US" smtClean="0"/>
              <a:t>‹#›</a:t>
            </a:fld>
            <a:endParaRPr lang="en-US"/>
          </a:p>
        </p:txBody>
      </p:sp>
    </p:spTree>
    <p:extLst>
      <p:ext uri="{BB962C8B-B14F-4D97-AF65-F5344CB8AC3E}">
        <p14:creationId xmlns:p14="http://schemas.microsoft.com/office/powerpoint/2010/main" val="249293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A8C62C-9782-9D4D-8549-C2694AA349C5}" type="datetimeFigureOut">
              <a:rPr lang="en-US" smtClean="0"/>
              <a:t>4/1/2015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68380-11D8-2E4C-A32C-B9565D9457B6}" type="slidenum">
              <a:rPr lang="en-US" smtClean="0"/>
              <a:t>‹#›</a:t>
            </a:fld>
            <a:endParaRPr lang="en-US"/>
          </a:p>
        </p:txBody>
      </p:sp>
    </p:spTree>
    <p:extLst>
      <p:ext uri="{BB962C8B-B14F-4D97-AF65-F5344CB8AC3E}">
        <p14:creationId xmlns:p14="http://schemas.microsoft.com/office/powerpoint/2010/main" val="36918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3E5QWY6hQU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QfInjlNoT4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urpbonh7kj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daccess-dds-ny.un.org/doc/UNDOC/GEN/N93/221/90/IMG/N9322190.pdf?OpenElemen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GRESHAM 1 APRIL 2015 SREBRENICA 1</a:t>
            </a:r>
            <a:r>
              <a:rPr lang="en-GB" dirty="0"/>
              <a:t/>
            </a:r>
            <a:br>
              <a:rPr lang="en-GB" dirty="0"/>
            </a:br>
            <a:endParaRPr lang="en-US" dirty="0"/>
          </a:p>
        </p:txBody>
      </p:sp>
      <p:sp>
        <p:nvSpPr>
          <p:cNvPr id="3" name="Subtitle 2"/>
          <p:cNvSpPr>
            <a:spLocks noGrp="1"/>
          </p:cNvSpPr>
          <p:nvPr>
            <p:ph type="subTitle" idx="1"/>
          </p:nvPr>
        </p:nvSpPr>
        <p:spPr/>
        <p:txBody>
          <a:bodyPr/>
          <a:lstStyle/>
          <a:p>
            <a:r>
              <a:rPr lang="en-US" dirty="0" smtClean="0"/>
              <a:t>Geoffrey Nice</a:t>
            </a:r>
          </a:p>
          <a:p>
            <a:r>
              <a:rPr lang="en-US" dirty="0" err="1" smtClean="0"/>
              <a:t>Nevenka</a:t>
            </a:r>
            <a:r>
              <a:rPr lang="en-US" dirty="0" smtClean="0"/>
              <a:t> Tromp</a:t>
            </a:r>
            <a:endParaRPr lang="en-US" dirty="0"/>
          </a:p>
        </p:txBody>
      </p:sp>
    </p:spTree>
    <p:extLst>
      <p:ext uri="{BB962C8B-B14F-4D97-AF65-F5344CB8AC3E}">
        <p14:creationId xmlns:p14="http://schemas.microsoft.com/office/powerpoint/2010/main" val="1391322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 </a:t>
            </a:r>
            <a:r>
              <a:rPr lang="en-US" dirty="0" err="1" smtClean="0"/>
              <a:t>Ferencz</a:t>
            </a:r>
            <a:r>
              <a:rPr lang="en-US" dirty="0" smtClean="0"/>
              <a:t> opening </a:t>
            </a:r>
            <a:r>
              <a:rPr lang="en-US" dirty="0" err="1" smtClean="0"/>
              <a:t>Einsatzgruppen</a:t>
            </a:r>
            <a:r>
              <a:rPr lang="en-US" dirty="0" smtClean="0"/>
              <a:t> Trial</a:t>
            </a:r>
            <a:endParaRPr lang="en-US" dirty="0"/>
          </a:p>
        </p:txBody>
      </p:sp>
      <p:pic>
        <p:nvPicPr>
          <p:cNvPr id="4" name="Content Placeholder 3"/>
          <p:cNvPicPr>
            <a:picLocks noGrp="1" noChangeAspect="1"/>
          </p:cNvPicPr>
          <p:nvPr>
            <p:ph idx="1"/>
          </p:nvPr>
        </p:nvPicPr>
        <p:blipFill>
          <a:blip r:embed="rId2"/>
          <a:srcRect t="12797" b="12797"/>
          <a:stretch>
            <a:fillRect/>
          </a:stretch>
        </p:blipFill>
        <p:spPr/>
      </p:pic>
    </p:spTree>
    <p:extLst>
      <p:ext uri="{BB962C8B-B14F-4D97-AF65-F5344CB8AC3E}">
        <p14:creationId xmlns:p14="http://schemas.microsoft.com/office/powerpoint/2010/main" val="245475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 </a:t>
            </a:r>
            <a:r>
              <a:rPr lang="en-US" dirty="0" err="1" smtClean="0"/>
              <a:t>Ferencz</a:t>
            </a:r>
            <a:r>
              <a:rPr lang="en-US" dirty="0" smtClean="0"/>
              <a:t> opening speech at eth </a:t>
            </a:r>
            <a:r>
              <a:rPr lang="en-US" dirty="0" err="1" smtClean="0"/>
              <a:t>Einsatzgruppen</a:t>
            </a:r>
            <a:r>
              <a:rPr lang="en-US" dirty="0" smtClean="0"/>
              <a:t> trial</a:t>
            </a:r>
            <a:endParaRPr lang="en-US" dirty="0"/>
          </a:p>
        </p:txBody>
      </p:sp>
      <p:sp>
        <p:nvSpPr>
          <p:cNvPr id="3" name="Content Placeholder 2"/>
          <p:cNvSpPr>
            <a:spLocks noGrp="1"/>
          </p:cNvSpPr>
          <p:nvPr>
            <p:ph idx="1"/>
          </p:nvPr>
        </p:nvSpPr>
        <p:spPr/>
        <p:txBody>
          <a:bodyPr/>
          <a:lstStyle/>
          <a:p>
            <a:r>
              <a:rPr lang="en-US" dirty="0">
                <a:hlinkClick r:id="rId3"/>
              </a:rPr>
              <a:t>https://www.youtube.com/watch?v=</a:t>
            </a:r>
            <a:r>
              <a:rPr lang="en-US" dirty="0" smtClean="0">
                <a:hlinkClick r:id="rId3"/>
              </a:rPr>
              <a:t>3E5QWY6hQUY</a:t>
            </a:r>
            <a:endParaRPr lang="en-US" dirty="0" smtClean="0"/>
          </a:p>
          <a:p>
            <a:endParaRPr lang="en-US" dirty="0"/>
          </a:p>
          <a:p>
            <a:r>
              <a:rPr lang="en-US" dirty="0" smtClean="0"/>
              <a:t>Time counter 2.00 to 2.25 and </a:t>
            </a:r>
          </a:p>
          <a:p>
            <a:r>
              <a:rPr lang="en-US" dirty="0" smtClean="0"/>
              <a:t>Time counter 4.00 to 4.25</a:t>
            </a:r>
            <a:endParaRPr lang="en-US" dirty="0"/>
          </a:p>
        </p:txBody>
      </p:sp>
    </p:spTree>
    <p:extLst>
      <p:ext uri="{BB962C8B-B14F-4D97-AF65-F5344CB8AC3E}">
        <p14:creationId xmlns:p14="http://schemas.microsoft.com/office/powerpoint/2010/main" val="3836061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 FERENCZ PROPOSAL</a:t>
            </a:r>
            <a:endParaRPr lang="en-US" dirty="0"/>
          </a:p>
        </p:txBody>
      </p:sp>
      <p:sp>
        <p:nvSpPr>
          <p:cNvPr id="3" name="Content Placeholder 2"/>
          <p:cNvSpPr>
            <a:spLocks noGrp="1"/>
          </p:cNvSpPr>
          <p:nvPr>
            <p:ph idx="1"/>
          </p:nvPr>
        </p:nvSpPr>
        <p:spPr/>
        <p:txBody>
          <a:bodyPr/>
          <a:lstStyle/>
          <a:p>
            <a:pPr marL="0" indent="0">
              <a:buNone/>
            </a:pPr>
            <a:r>
              <a:rPr lang="en-US" sz="3600" dirty="0" smtClean="0"/>
              <a:t>Any </a:t>
            </a:r>
            <a:r>
              <a:rPr lang="en-US" sz="3600" dirty="0"/>
              <a:t>person responsible for the illegal use of armed force in violation of the United Nations Charter, which unavoidably and inevitably results in the death of large numbers of </a:t>
            </a:r>
            <a:r>
              <a:rPr lang="en-US" sz="3600" dirty="0" smtClean="0"/>
              <a:t>civilians, </a:t>
            </a:r>
            <a:r>
              <a:rPr lang="en-US" sz="3600" dirty="0"/>
              <a:t>should be subject to punishment for crimes against humanity. </a:t>
            </a:r>
            <a:endParaRPr lang="en-GB" sz="3600" dirty="0"/>
          </a:p>
          <a:p>
            <a:endParaRPr lang="en-US" dirty="0"/>
          </a:p>
        </p:txBody>
      </p:sp>
    </p:spTree>
    <p:extLst>
      <p:ext uri="{BB962C8B-B14F-4D97-AF65-F5344CB8AC3E}">
        <p14:creationId xmlns:p14="http://schemas.microsoft.com/office/powerpoint/2010/main" val="82367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 FERENCZ PROPOSAL</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a:t>
            </a:r>
            <a:r>
              <a:rPr lang="en-US" b="1" dirty="0"/>
              <a:t>The precise character of ‘other inhumane acts’ as crimes against humanity was left to interpretation by courts and judges. The door was deliberately left open to possible inclusion of other unforeseeable major inhumanities that might otherwise have escaped judicial scrutiny. </a:t>
            </a:r>
            <a:r>
              <a:rPr lang="en-US" dirty="0"/>
              <a:t>Nuremberg correctly condemned aggression as ‘the supreme international crime’ because it included all the other crimes. Even if the appellation ‘aggression’ is not used, the consequences of the illegal use of armed force may be equally reprehensible and should not be allowed to escape criminalization because of nomenclature.”</a:t>
            </a:r>
            <a:endParaRPr lang="en-GB" dirty="0"/>
          </a:p>
          <a:p>
            <a:pPr marL="0" indent="0">
              <a:buNone/>
            </a:pPr>
            <a:endParaRPr lang="en-US" dirty="0"/>
          </a:p>
        </p:txBody>
      </p:sp>
    </p:spTree>
    <p:extLst>
      <p:ext uri="{BB962C8B-B14F-4D97-AF65-F5344CB8AC3E}">
        <p14:creationId xmlns:p14="http://schemas.microsoft.com/office/powerpoint/2010/main" val="2652143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ICC STATUTE _ AGGRESSION</a:t>
            </a:r>
            <a:endParaRPr lang="en-US" dirty="0"/>
          </a:p>
        </p:txBody>
      </p:sp>
      <p:sp>
        <p:nvSpPr>
          <p:cNvPr id="3" name="Content Placeholder 2"/>
          <p:cNvSpPr>
            <a:spLocks noGrp="1"/>
          </p:cNvSpPr>
          <p:nvPr>
            <p:ph idx="1"/>
          </p:nvPr>
        </p:nvSpPr>
        <p:spPr/>
        <p:txBody>
          <a:bodyPr/>
          <a:lstStyle/>
          <a:p>
            <a:pPr marL="0" indent="0">
              <a:buNone/>
            </a:pPr>
            <a:r>
              <a:rPr lang="en-GB" dirty="0"/>
              <a:t>Article 8 </a:t>
            </a:r>
            <a:r>
              <a:rPr lang="en-GB" dirty="0" err="1"/>
              <a:t>bis</a:t>
            </a:r>
            <a:r>
              <a:rPr lang="en-GB" dirty="0"/>
              <a:t>: For the purpose of this Statute, “crime of aggression” means the planning, preparation, initiation or execution, by a person in a position effectively to exercise control over or to direct the political or military action of a State, of an act of aggression which, by its character, gravity and scale, constitutes a manifest violation of the Charter of the United Nations……………. </a:t>
            </a:r>
          </a:p>
          <a:p>
            <a:pPr marL="0" indent="0">
              <a:buNone/>
            </a:pPr>
            <a:endParaRPr lang="en-US" dirty="0"/>
          </a:p>
        </p:txBody>
      </p:sp>
    </p:spTree>
    <p:extLst>
      <p:ext uri="{BB962C8B-B14F-4D97-AF65-F5344CB8AC3E}">
        <p14:creationId xmlns:p14="http://schemas.microsoft.com/office/powerpoint/2010/main" val="3813043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ICC STATUTE GENOCIDE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For the purpose of this Statute, "genocide" means any of the following acts </a:t>
            </a:r>
            <a:r>
              <a:rPr lang="en-US" b="1" u="sng" dirty="0"/>
              <a:t>committed with intent to destroy, in whole or in part, a national, ethnical, racial or religious group, as such</a:t>
            </a:r>
            <a:r>
              <a:rPr lang="en-US" dirty="0"/>
              <a:t>: </a:t>
            </a:r>
            <a:endParaRPr lang="en-GB" dirty="0"/>
          </a:p>
          <a:p>
            <a:pPr marL="0" indent="0">
              <a:buNone/>
            </a:pPr>
            <a:r>
              <a:rPr lang="en-US" dirty="0" smtClean="0"/>
              <a:t>(</a:t>
            </a:r>
            <a:r>
              <a:rPr lang="en-US" dirty="0"/>
              <a:t>a)     Killing members of the group;  </a:t>
            </a:r>
            <a:endParaRPr lang="en-GB" dirty="0"/>
          </a:p>
          <a:p>
            <a:pPr marL="0" indent="0">
              <a:buNone/>
            </a:pPr>
            <a:r>
              <a:rPr lang="en-US" dirty="0" smtClean="0"/>
              <a:t>(</a:t>
            </a:r>
            <a:r>
              <a:rPr lang="en-US" dirty="0"/>
              <a:t>b)     Causing serious bodily or mental harm to members of the group;  </a:t>
            </a:r>
            <a:endParaRPr lang="en-GB" dirty="0"/>
          </a:p>
          <a:p>
            <a:pPr marL="0" indent="0">
              <a:buNone/>
            </a:pPr>
            <a:r>
              <a:rPr lang="en-US" dirty="0" smtClean="0"/>
              <a:t>(</a:t>
            </a:r>
            <a:r>
              <a:rPr lang="en-US" dirty="0"/>
              <a:t>c)     Deliberately inflicting on the group conditions of life calculated to bring about its physical destruction in whole or in part;  </a:t>
            </a:r>
            <a:endParaRPr lang="en-GB" dirty="0"/>
          </a:p>
          <a:p>
            <a:pPr marL="0" indent="0">
              <a:buNone/>
            </a:pPr>
            <a:r>
              <a:rPr lang="en-US" dirty="0" smtClean="0"/>
              <a:t>(</a:t>
            </a:r>
            <a:r>
              <a:rPr lang="en-US" dirty="0"/>
              <a:t>d)     Imposing measures intended to prevent births within the group;  </a:t>
            </a:r>
            <a:endParaRPr lang="en-GB" dirty="0"/>
          </a:p>
          <a:p>
            <a:pPr marL="0" indent="0">
              <a:buNone/>
            </a:pPr>
            <a:r>
              <a:rPr lang="en-US" dirty="0" smtClean="0"/>
              <a:t>(</a:t>
            </a:r>
            <a:r>
              <a:rPr lang="en-US" dirty="0"/>
              <a:t>e)     Forcibly transferring children of the group to another group. </a:t>
            </a:r>
            <a:endParaRPr lang="en-GB" dirty="0"/>
          </a:p>
          <a:p>
            <a:endParaRPr lang="en-US" dirty="0"/>
          </a:p>
        </p:txBody>
      </p:sp>
    </p:spTree>
    <p:extLst>
      <p:ext uri="{BB962C8B-B14F-4D97-AF65-F5344CB8AC3E}">
        <p14:creationId xmlns:p14="http://schemas.microsoft.com/office/powerpoint/2010/main" val="679736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ICC STATUTE CRIMES AGAINST HUMANITY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For </a:t>
            </a:r>
            <a:r>
              <a:rPr lang="en-US" dirty="0"/>
              <a:t>the purpose of this Statute, "crime against humanity" </a:t>
            </a:r>
            <a:r>
              <a:rPr lang="en-US" b="1" dirty="0"/>
              <a:t>means any of the following acts when committed as part of a widespread or systematic attack directed against any civilian population, with knowledge of the attack: </a:t>
            </a:r>
            <a:endParaRPr lang="en-GB" dirty="0" smtClean="0"/>
          </a:p>
          <a:p>
            <a:pPr marL="0" indent="0">
              <a:buNone/>
            </a:pPr>
            <a:r>
              <a:rPr lang="en-US" dirty="0" smtClean="0"/>
              <a:t>(a)     Murder;  </a:t>
            </a:r>
            <a:endParaRPr lang="en-GB" dirty="0" smtClean="0"/>
          </a:p>
          <a:p>
            <a:pPr marL="0" indent="0">
              <a:buNone/>
            </a:pPr>
            <a:r>
              <a:rPr lang="en-US" dirty="0" smtClean="0"/>
              <a:t>(</a:t>
            </a:r>
            <a:r>
              <a:rPr lang="en-US" dirty="0"/>
              <a:t>b)     Extermination;  </a:t>
            </a:r>
            <a:endParaRPr lang="en-GB" dirty="0"/>
          </a:p>
          <a:p>
            <a:pPr marL="0" indent="0">
              <a:buNone/>
            </a:pPr>
            <a:r>
              <a:rPr lang="en-US" dirty="0" smtClean="0"/>
              <a:t>(</a:t>
            </a:r>
            <a:r>
              <a:rPr lang="en-US" dirty="0"/>
              <a:t>c)     Enslavement; </a:t>
            </a:r>
            <a:endParaRPr lang="en-GB" dirty="0"/>
          </a:p>
          <a:p>
            <a:pPr marL="0" indent="0">
              <a:buNone/>
            </a:pPr>
            <a:r>
              <a:rPr lang="en-US" dirty="0" smtClean="0"/>
              <a:t>(</a:t>
            </a:r>
            <a:r>
              <a:rPr lang="en-US" dirty="0"/>
              <a:t>d)     Deportation or forcible transfer of population; </a:t>
            </a:r>
            <a:r>
              <a:rPr lang="en-US" dirty="0" smtClean="0"/>
              <a:t>(</a:t>
            </a:r>
            <a:r>
              <a:rPr lang="en-US" dirty="0"/>
              <a:t>e)     Imprisonment or other </a:t>
            </a:r>
          </a:p>
        </p:txBody>
      </p:sp>
    </p:spTree>
    <p:extLst>
      <p:ext uri="{BB962C8B-B14F-4D97-AF65-F5344CB8AC3E}">
        <p14:creationId xmlns:p14="http://schemas.microsoft.com/office/powerpoint/2010/main" val="1288111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ICC STATUTE MENTAL ELEMENT</a:t>
            </a:r>
            <a:endParaRPr lang="en-US" dirty="0"/>
          </a:p>
        </p:txBody>
      </p:sp>
      <p:sp>
        <p:nvSpPr>
          <p:cNvPr id="3" name="Content Placeholder 2"/>
          <p:cNvSpPr>
            <a:spLocks noGrp="1"/>
          </p:cNvSpPr>
          <p:nvPr>
            <p:ph idx="1"/>
          </p:nvPr>
        </p:nvSpPr>
        <p:spPr/>
        <p:txBody>
          <a:bodyPr>
            <a:normAutofit fontScale="77500" lnSpcReduction="20000"/>
          </a:bodyPr>
          <a:lstStyle/>
          <a:p>
            <a:pPr marL="0" lvl="0" indent="0">
              <a:buNone/>
            </a:pPr>
            <a:r>
              <a:rPr lang="en-GB" dirty="0"/>
              <a:t>Unless otherwise provided, a person shall be criminally responsible and liable for punishment for a crime within the jurisdiction of the Court </a:t>
            </a:r>
            <a:r>
              <a:rPr lang="en-GB" b="1" dirty="0"/>
              <a:t>only if the material elements are committed with intent and knowledge. </a:t>
            </a:r>
            <a:endParaRPr lang="en-GB" sz="4000" dirty="0"/>
          </a:p>
          <a:p>
            <a:pPr marL="0" lvl="0" indent="0">
              <a:buNone/>
            </a:pPr>
            <a:r>
              <a:rPr lang="en-GB" dirty="0"/>
              <a:t>For the purposes of this article, a person has </a:t>
            </a:r>
            <a:r>
              <a:rPr lang="en-GB" b="1" dirty="0"/>
              <a:t>intent</a:t>
            </a:r>
            <a:r>
              <a:rPr lang="en-GB" dirty="0"/>
              <a:t> where: </a:t>
            </a:r>
            <a:endParaRPr lang="en-GB" sz="4000" dirty="0"/>
          </a:p>
          <a:p>
            <a:pPr lvl="1"/>
            <a:r>
              <a:rPr lang="en-GB" dirty="0"/>
              <a:t>(a)  In relation to conduct, that person </a:t>
            </a:r>
            <a:r>
              <a:rPr lang="en-GB" b="1" dirty="0"/>
              <a:t>means to engage in the conduct</a:t>
            </a:r>
            <a:r>
              <a:rPr lang="en-GB" dirty="0"/>
              <a:t>; </a:t>
            </a:r>
            <a:endParaRPr lang="en-GB" sz="3600" dirty="0"/>
          </a:p>
          <a:p>
            <a:pPr lvl="1"/>
            <a:r>
              <a:rPr lang="en-GB" dirty="0"/>
              <a:t>(b)  In relation to a consequence, that person means to cause that consequence or is aware that it will occur in the ordinary course of events. </a:t>
            </a:r>
            <a:endParaRPr lang="en-GB" sz="3600" dirty="0"/>
          </a:p>
          <a:p>
            <a:pPr marL="0" lvl="0" indent="0">
              <a:buNone/>
            </a:pPr>
            <a:r>
              <a:rPr lang="en-GB" dirty="0"/>
              <a:t>For the purposes of this article, "</a:t>
            </a:r>
            <a:r>
              <a:rPr lang="en-GB" b="1" dirty="0"/>
              <a:t>knowledge"</a:t>
            </a:r>
            <a:r>
              <a:rPr lang="en-GB" dirty="0"/>
              <a:t> means awareness that </a:t>
            </a:r>
            <a:r>
              <a:rPr lang="en-GB" b="1" dirty="0"/>
              <a:t>a circumstance exists or a consequence will occur in the ordinary course of events</a:t>
            </a:r>
            <a:r>
              <a:rPr lang="en-GB" dirty="0"/>
              <a:t>. "Know" and "knowingly" shall be construed accordingly.</a:t>
            </a:r>
            <a:endParaRPr lang="en-GB" sz="4000" dirty="0"/>
          </a:p>
          <a:p>
            <a:pPr marL="0" indent="0">
              <a:buNone/>
            </a:pPr>
            <a:endParaRPr lang="en-US" dirty="0"/>
          </a:p>
        </p:txBody>
      </p:sp>
    </p:spTree>
    <p:extLst>
      <p:ext uri="{BB962C8B-B14F-4D97-AF65-F5344CB8AC3E}">
        <p14:creationId xmlns:p14="http://schemas.microsoft.com/office/powerpoint/2010/main" val="2853223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ICTY STATUTE INDIVIDUAL REPSONSIBILITY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Article 6 Personal jurisdiction </a:t>
            </a:r>
            <a:endParaRPr lang="en-GB" dirty="0"/>
          </a:p>
          <a:p>
            <a:pPr marL="0" indent="0">
              <a:buNone/>
            </a:pPr>
            <a:r>
              <a:rPr lang="en-US" dirty="0"/>
              <a:t>The International Tribunal shall have jurisdiction over natural persons pursuant to the provisions of the present Statute.</a:t>
            </a:r>
            <a:endParaRPr lang="en-GB" dirty="0"/>
          </a:p>
          <a:p>
            <a:pPr marL="0" indent="0">
              <a:buNone/>
            </a:pPr>
            <a:r>
              <a:rPr lang="en-US" b="1" dirty="0"/>
              <a:t>Article 7</a:t>
            </a:r>
            <a:endParaRPr lang="en-GB" dirty="0"/>
          </a:p>
          <a:p>
            <a:pPr marL="0" indent="0">
              <a:buNone/>
            </a:pPr>
            <a:r>
              <a:rPr lang="en-US" b="1" dirty="0" smtClean="0"/>
              <a:t>Individual </a:t>
            </a:r>
            <a:r>
              <a:rPr lang="en-US" b="1" dirty="0"/>
              <a:t>criminal responsibility </a:t>
            </a:r>
            <a:endParaRPr lang="en-GB" dirty="0"/>
          </a:p>
          <a:p>
            <a:pPr marL="0" indent="0">
              <a:buNone/>
            </a:pPr>
            <a:r>
              <a:rPr lang="en-US" dirty="0" smtClean="0"/>
              <a:t> </a:t>
            </a:r>
            <a:r>
              <a:rPr lang="en-US" dirty="0"/>
              <a:t>A person who planned, instigated, ordered, committed or otherwise aided and abetted in the planning, preparation or execution of a crime referred to in articles 2 to 5 of the present Statute, shall be individually responsible for the crime. </a:t>
            </a:r>
            <a:endParaRPr lang="en-GB" dirty="0"/>
          </a:p>
          <a:p>
            <a:pPr marL="0" indent="0">
              <a:buNone/>
            </a:pPr>
            <a:endParaRPr lang="en-US" dirty="0"/>
          </a:p>
        </p:txBody>
      </p:sp>
    </p:spTree>
    <p:extLst>
      <p:ext uri="{BB962C8B-B14F-4D97-AF65-F5344CB8AC3E}">
        <p14:creationId xmlns:p14="http://schemas.microsoft.com/office/powerpoint/2010/main" val="1100525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MLADIC CLIP, Entering Srebrenica</a:t>
            </a:r>
            <a:endParaRPr lang="en-US" dirty="0"/>
          </a:p>
        </p:txBody>
      </p:sp>
      <p:sp>
        <p:nvSpPr>
          <p:cNvPr id="3" name="Content Placeholder 2"/>
          <p:cNvSpPr>
            <a:spLocks noGrp="1"/>
          </p:cNvSpPr>
          <p:nvPr>
            <p:ph idx="1"/>
          </p:nvPr>
        </p:nvSpPr>
        <p:spPr/>
        <p:txBody>
          <a:bodyPr/>
          <a:lstStyle/>
          <a:p>
            <a:r>
              <a:rPr lang="en-US" dirty="0">
                <a:hlinkClick r:id="rId2"/>
              </a:rPr>
              <a:t>https://www.youtube.com/watch?v=</a:t>
            </a:r>
            <a:r>
              <a:rPr lang="en-US" dirty="0" smtClean="0">
                <a:hlinkClick r:id="rId2"/>
              </a:rPr>
              <a:t>QfInjlNoT4Q</a:t>
            </a:r>
            <a:endParaRPr lang="en-US" dirty="0" smtClean="0"/>
          </a:p>
          <a:p>
            <a:endParaRPr lang="en-US" dirty="0"/>
          </a:p>
          <a:p>
            <a:r>
              <a:rPr lang="en-US" dirty="0" smtClean="0"/>
              <a:t>1.50 – 2.09</a:t>
            </a:r>
            <a:endParaRPr lang="en-US" dirty="0"/>
          </a:p>
        </p:txBody>
      </p:sp>
    </p:spTree>
    <p:extLst>
      <p:ext uri="{BB962C8B-B14F-4D97-AF65-F5344CB8AC3E}">
        <p14:creationId xmlns:p14="http://schemas.microsoft.com/office/powerpoint/2010/main" val="105151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SREBRENICA - GRAVES</a:t>
            </a:r>
            <a:endParaRPr lang="en-US" dirty="0"/>
          </a:p>
        </p:txBody>
      </p:sp>
      <p:pic>
        <p:nvPicPr>
          <p:cNvPr id="4" name="Content Placeholder 3"/>
          <p:cNvPicPr>
            <a:picLocks noGrp="1" noChangeAspect="1"/>
          </p:cNvPicPr>
          <p:nvPr>
            <p:ph idx="1"/>
          </p:nvPr>
        </p:nvPicPr>
        <p:blipFill>
          <a:blip r:embed="rId2"/>
          <a:srcRect t="989" b="989"/>
          <a:stretch>
            <a:fillRect/>
          </a:stretch>
        </p:blipFill>
        <p:spPr/>
      </p:pic>
    </p:spTree>
    <p:extLst>
      <p:ext uri="{BB962C8B-B14F-4D97-AF65-F5344CB8AC3E}">
        <p14:creationId xmlns:p14="http://schemas.microsoft.com/office/powerpoint/2010/main" val="668821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MLADIC CLIP, Fontana Hotel 12 July 1995</a:t>
            </a:r>
            <a:endParaRPr lang="en-US" dirty="0"/>
          </a:p>
        </p:txBody>
      </p:sp>
      <p:sp>
        <p:nvSpPr>
          <p:cNvPr id="3" name="Content Placeholder 2"/>
          <p:cNvSpPr>
            <a:spLocks noGrp="1"/>
          </p:cNvSpPr>
          <p:nvPr>
            <p:ph idx="1"/>
          </p:nvPr>
        </p:nvSpPr>
        <p:spPr/>
        <p:txBody>
          <a:bodyPr/>
          <a:lstStyle/>
          <a:p>
            <a:r>
              <a:rPr lang="en-US" dirty="0">
                <a:hlinkClick r:id="rId2"/>
              </a:rPr>
              <a:t>https://www.youtube.com/watch?v=</a:t>
            </a:r>
            <a:r>
              <a:rPr lang="en-US" dirty="0" smtClean="0">
                <a:hlinkClick r:id="rId2"/>
              </a:rPr>
              <a:t>urpbonh7kj8</a:t>
            </a:r>
            <a:endParaRPr lang="en-US" dirty="0" smtClean="0"/>
          </a:p>
          <a:p>
            <a:endParaRPr lang="en-US" dirty="0"/>
          </a:p>
          <a:p>
            <a:r>
              <a:rPr lang="en-US" dirty="0" smtClean="0"/>
              <a:t>4.39-5.15</a:t>
            </a:r>
          </a:p>
          <a:p>
            <a:pPr marL="0" indent="0">
              <a:buNone/>
            </a:pPr>
            <a:endParaRPr lang="en-US" dirty="0"/>
          </a:p>
        </p:txBody>
      </p:sp>
    </p:spTree>
    <p:extLst>
      <p:ext uri="{BB962C8B-B14F-4D97-AF65-F5344CB8AC3E}">
        <p14:creationId xmlns:p14="http://schemas.microsoft.com/office/powerpoint/2010/main" val="160350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Nevenka</a:t>
            </a:r>
            <a:r>
              <a:rPr lang="en-US" dirty="0" smtClean="0"/>
              <a:t> Tromp</a:t>
            </a:r>
            <a:endParaRPr lang="en-US" dirty="0"/>
          </a:p>
        </p:txBody>
      </p:sp>
      <p:sp>
        <p:nvSpPr>
          <p:cNvPr id="3" name="Content Placeholder 2"/>
          <p:cNvSpPr>
            <a:spLocks noGrp="1"/>
          </p:cNvSpPr>
          <p:nvPr>
            <p:ph idx="1"/>
          </p:nvPr>
        </p:nvSpPr>
        <p:spPr/>
        <p:txBody>
          <a:bodyPr/>
          <a:lstStyle/>
          <a:p>
            <a:r>
              <a:rPr lang="en-US" dirty="0" smtClean="0"/>
              <a:t>Political Scientist</a:t>
            </a:r>
          </a:p>
          <a:p>
            <a:r>
              <a:rPr lang="en-US" dirty="0" smtClean="0"/>
              <a:t>Lecturer of University of Amsterdam, 1992- Present</a:t>
            </a:r>
          </a:p>
          <a:p>
            <a:r>
              <a:rPr lang="en-US" dirty="0" smtClean="0"/>
              <a:t>UN ICTY, 2000-2012 – Researcher in Leadership Research Team at the OTP</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74436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Gregory H. </a:t>
            </a:r>
            <a:r>
              <a:rPr lang="en-US" dirty="0" err="1"/>
              <a:t>Stenton</a:t>
            </a:r>
            <a:r>
              <a:rPr lang="en-US" dirty="0"/>
              <a:t> </a:t>
            </a:r>
            <a:r>
              <a:rPr lang="en-US" dirty="0" err="1" smtClean="0"/>
              <a:t>Classificationm</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a:t>
            </a:r>
            <a:r>
              <a:rPr lang="en-US" dirty="0"/>
              <a:t>. CLASSIFICATION: </a:t>
            </a:r>
            <a:endParaRPr lang="en-GB" dirty="0"/>
          </a:p>
          <a:p>
            <a:pPr marL="0" indent="0">
              <a:buNone/>
            </a:pPr>
            <a:r>
              <a:rPr lang="en-US" dirty="0"/>
              <a:t>2. SYMBOLIZATION: </a:t>
            </a:r>
            <a:endParaRPr lang="en-GB" dirty="0"/>
          </a:p>
          <a:p>
            <a:pPr marL="0" indent="0">
              <a:buNone/>
            </a:pPr>
            <a:r>
              <a:rPr lang="en-US" dirty="0"/>
              <a:t>3. DEHUMANIZATION: </a:t>
            </a:r>
            <a:endParaRPr lang="en-GB" dirty="0"/>
          </a:p>
          <a:p>
            <a:pPr marL="0" indent="0">
              <a:buNone/>
            </a:pPr>
            <a:r>
              <a:rPr lang="en-US" dirty="0"/>
              <a:t>4. ORGANIZATION: </a:t>
            </a:r>
            <a:endParaRPr lang="en-GB" dirty="0"/>
          </a:p>
          <a:p>
            <a:pPr marL="0" indent="0">
              <a:buNone/>
            </a:pPr>
            <a:r>
              <a:rPr lang="en-US" dirty="0"/>
              <a:t>5. POLARIZATION: </a:t>
            </a:r>
            <a:endParaRPr lang="en-GB" dirty="0"/>
          </a:p>
          <a:p>
            <a:pPr marL="0" indent="0">
              <a:buNone/>
            </a:pPr>
            <a:r>
              <a:rPr lang="en-US" dirty="0"/>
              <a:t>6. PREPARATION: </a:t>
            </a:r>
            <a:endParaRPr lang="en-GB" dirty="0"/>
          </a:p>
          <a:p>
            <a:pPr marL="0" indent="0">
              <a:buNone/>
            </a:pPr>
            <a:r>
              <a:rPr lang="en-US" dirty="0"/>
              <a:t>7.  EXTERMINATION :  </a:t>
            </a:r>
            <a:endParaRPr lang="en-GB" dirty="0"/>
          </a:p>
          <a:p>
            <a:pPr marL="0" indent="0">
              <a:buNone/>
            </a:pPr>
            <a:r>
              <a:rPr lang="en-US" dirty="0"/>
              <a:t>8. DENIAL</a:t>
            </a:r>
            <a:r>
              <a:rPr lang="en-GB" dirty="0"/>
              <a:t> </a:t>
            </a:r>
            <a:endParaRPr lang="en-US" dirty="0"/>
          </a:p>
        </p:txBody>
      </p:sp>
    </p:spTree>
    <p:extLst>
      <p:ext uri="{BB962C8B-B14F-4D97-AF65-F5344CB8AC3E}">
        <p14:creationId xmlns:p14="http://schemas.microsoft.com/office/powerpoint/2010/main" val="1021592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584200" y="492989"/>
            <a:ext cx="848180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defRPr/>
            </a:pPr>
            <a:r>
              <a:rPr lang="en-GB" sz="2000" b="1">
                <a:latin typeface="TimesPP" charset="0"/>
                <a:cs typeface="Times New Roman" charset="0"/>
              </a:rPr>
              <a:t>Ethnic Majority Map of the 1991Population: Bosnia and Herzegovina</a:t>
            </a:r>
            <a:endParaRPr lang="en-US" sz="2000"/>
          </a:p>
          <a:p>
            <a:pPr>
              <a:defRPr/>
            </a:pPr>
            <a:endParaRPr lang="en-US" sz="2000"/>
          </a:p>
        </p:txBody>
      </p:sp>
      <p:pic>
        <p:nvPicPr>
          <p:cNvPr id="460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587692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6"/>
          <p:cNvSpPr>
            <a:spLocks noChangeArrowheads="1"/>
          </p:cNvSpPr>
          <p:nvPr/>
        </p:nvSpPr>
        <p:spPr bwMode="auto">
          <a:xfrm>
            <a:off x="3011488" y="6042025"/>
            <a:ext cx="55499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lgn="ctr">
              <a:defRPr/>
            </a:pPr>
            <a:r>
              <a:rPr lang="en-GB" sz="1100" i="1">
                <a:latin typeface="TimesPP" charset="0"/>
                <a:cs typeface="Times New Roman" charset="0"/>
              </a:rPr>
              <a:t>Source:	The 1991 Population Census for Bosnia and Herzegovina. (Tabeau (ed.), 2009)</a:t>
            </a:r>
            <a:endParaRPr lang="en-GB">
              <a:cs typeface="+mn-cs"/>
            </a:endParaRPr>
          </a:p>
        </p:txBody>
      </p:sp>
    </p:spTree>
    <p:extLst>
      <p:ext uri="{BB962C8B-B14F-4D97-AF65-F5344CB8AC3E}">
        <p14:creationId xmlns:p14="http://schemas.microsoft.com/office/powerpoint/2010/main" val="2042964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19050" y="272426"/>
            <a:ext cx="91249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a:defRPr/>
            </a:pPr>
            <a:r>
              <a:rPr lang="en-GB" sz="1400" b="1" dirty="0">
                <a:latin typeface="TimesPP" charset="0"/>
                <a:cs typeface="Times New Roman" charset="0"/>
              </a:rPr>
              <a:t>	</a:t>
            </a:r>
            <a:r>
              <a:rPr lang="en-GB" sz="2000" b="1" dirty="0">
                <a:latin typeface="TimesPP" charset="0"/>
                <a:cs typeface="Times New Roman" charset="0"/>
              </a:rPr>
              <a:t>Ethnic Majority Map of the Actual Population: 1997, Bosnia and </a:t>
            </a:r>
            <a:r>
              <a:rPr lang="en-GB" sz="2000" b="1" dirty="0" smtClean="0">
                <a:latin typeface="TimesPP" charset="0"/>
                <a:cs typeface="Times New Roman" charset="0"/>
              </a:rPr>
              <a:t>  	Herzegovina</a:t>
            </a:r>
            <a:endParaRPr lang="en-US" sz="2000" dirty="0"/>
          </a:p>
          <a:p>
            <a:pPr>
              <a:defRPr/>
            </a:pPr>
            <a:endParaRPr lang="en-US" sz="2000" dirty="0"/>
          </a:p>
        </p:txBody>
      </p:sp>
      <p:pic>
        <p:nvPicPr>
          <p:cNvPr id="471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90600"/>
            <a:ext cx="60198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6"/>
          <p:cNvSpPr>
            <a:spLocks noChangeArrowheads="1"/>
          </p:cNvSpPr>
          <p:nvPr/>
        </p:nvSpPr>
        <p:spPr bwMode="auto">
          <a:xfrm>
            <a:off x="1316038" y="6108700"/>
            <a:ext cx="7808912"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lgn="ctr">
              <a:defRPr/>
            </a:pPr>
            <a:r>
              <a:rPr lang="en-GB" sz="1100" i="1">
                <a:latin typeface="TimesPP" charset="0"/>
                <a:cs typeface="Times New Roman" charset="0"/>
              </a:rPr>
              <a:t>Source:	The 1991 Population Census for Bosnia and Herzegovina and the OSCE Voters Register 1997/98. (Tabeau (ed.), 2009).</a:t>
            </a:r>
            <a:endParaRPr lang="en-GB">
              <a:cs typeface="+mn-cs"/>
            </a:endParaRPr>
          </a:p>
        </p:txBody>
      </p:sp>
    </p:spTree>
    <p:extLst>
      <p:ext uri="{BB962C8B-B14F-4D97-AF65-F5344CB8AC3E}">
        <p14:creationId xmlns:p14="http://schemas.microsoft.com/office/powerpoint/2010/main" val="2663790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VARIANT A and B DOCUMENT, December 1991</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GB" sz="4100" b="1" dirty="0"/>
              <a:t>“Instructions for the Organisation and Activity of the Organs of the Serb People in Bosnia and Herzegovina in Extraordinary Circumstances.</a:t>
            </a:r>
            <a:r>
              <a:rPr lang="en-GB" sz="4100" b="1" dirty="0" smtClean="0"/>
              <a:t>”</a:t>
            </a:r>
          </a:p>
          <a:p>
            <a:pPr marL="0" indent="0">
              <a:buNone/>
            </a:pPr>
            <a:r>
              <a:rPr lang="en-GB" sz="4100" b="1" dirty="0" smtClean="0"/>
              <a:t>The </a:t>
            </a:r>
            <a:r>
              <a:rPr lang="en-GB" sz="4100" b="1" dirty="0"/>
              <a:t>Instructions laid out two variants: </a:t>
            </a:r>
            <a:endParaRPr lang="en-GB" sz="4100" b="1" dirty="0" smtClean="0"/>
          </a:p>
          <a:p>
            <a:r>
              <a:rPr lang="en-GB" sz="5100" dirty="0" smtClean="0"/>
              <a:t>Variant </a:t>
            </a:r>
            <a:r>
              <a:rPr lang="en-GB" sz="5100" dirty="0"/>
              <a:t>A dealt with municipalities where Bosnian Serbs comprised a majority of the </a:t>
            </a:r>
            <a:r>
              <a:rPr lang="en-GB" sz="5100" dirty="0" smtClean="0"/>
              <a:t>population;</a:t>
            </a:r>
          </a:p>
          <a:p>
            <a:r>
              <a:rPr lang="en-GB" sz="5100" dirty="0" smtClean="0"/>
              <a:t>Variant </a:t>
            </a:r>
            <a:r>
              <a:rPr lang="en-GB" sz="5100" dirty="0"/>
              <a:t>B addressed municipalities where the Serb population was a minority. </a:t>
            </a:r>
            <a:endParaRPr lang="en-GB" sz="5100" dirty="0" smtClean="0"/>
          </a:p>
          <a:p>
            <a:endParaRPr lang="en-US" dirty="0"/>
          </a:p>
        </p:txBody>
      </p:sp>
    </p:spTree>
    <p:extLst>
      <p:ext uri="{BB962C8B-B14F-4D97-AF65-F5344CB8AC3E}">
        <p14:creationId xmlns:p14="http://schemas.microsoft.com/office/powerpoint/2010/main" val="171571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t/>
            </a:r>
            <a:br>
              <a:rPr lang="en-GB" sz="3200" b="1" dirty="0" smtClean="0"/>
            </a:br>
            <a:r>
              <a:rPr lang="en-GB" sz="3200" b="1" dirty="0" smtClean="0"/>
              <a:t>Statement </a:t>
            </a:r>
            <a:r>
              <a:rPr lang="en-GB" sz="3200" b="1" dirty="0"/>
              <a:t>by </a:t>
            </a:r>
            <a:r>
              <a:rPr lang="en-GB" sz="3200" b="1" dirty="0" err="1"/>
              <a:t>Miroslav</a:t>
            </a:r>
            <a:r>
              <a:rPr lang="en-GB" sz="3200" b="1" dirty="0"/>
              <a:t> </a:t>
            </a:r>
            <a:r>
              <a:rPr lang="en-GB" sz="3200" b="1" dirty="0" err="1"/>
              <a:t>Deronjić</a:t>
            </a:r>
            <a:r>
              <a:rPr lang="en-GB" sz="3200" b="1" dirty="0"/>
              <a:t>, Exhibit P600, ERN ET0344-7914-0344-7918, </a:t>
            </a:r>
            <a:br>
              <a:rPr lang="en-GB" sz="3200" b="1" dirty="0"/>
            </a:br>
            <a:endParaRPr lang="en-US" sz="3200" b="1" dirty="0"/>
          </a:p>
        </p:txBody>
      </p:sp>
      <p:sp>
        <p:nvSpPr>
          <p:cNvPr id="3" name="Content Placeholder 2"/>
          <p:cNvSpPr>
            <a:spLocks noGrp="1"/>
          </p:cNvSpPr>
          <p:nvPr>
            <p:ph idx="1"/>
          </p:nvPr>
        </p:nvSpPr>
        <p:spPr/>
        <p:txBody>
          <a:bodyPr>
            <a:normAutofit fontScale="55000" lnSpcReduction="20000"/>
          </a:bodyPr>
          <a:lstStyle/>
          <a:p>
            <a:pPr marL="0" indent="0">
              <a:buNone/>
            </a:pPr>
            <a:r>
              <a:rPr lang="en-AU" sz="5100" dirty="0"/>
              <a:t>I meant, first of all, that these volunteers such as the </a:t>
            </a:r>
            <a:r>
              <a:rPr lang="en-AU" sz="5100" dirty="0" err="1"/>
              <a:t>Arkan's</a:t>
            </a:r>
            <a:r>
              <a:rPr lang="en-AU" sz="5100" dirty="0"/>
              <a:t> -- the </a:t>
            </a:r>
            <a:r>
              <a:rPr lang="en-AU" sz="5100" dirty="0" err="1"/>
              <a:t>Arkan</a:t>
            </a:r>
            <a:r>
              <a:rPr lang="en-AU" sz="5100" dirty="0"/>
              <a:t> guards and others would come to the territory before the outbreak of a conflict where inter-ethnic relations had already been disrupted, and we know that by referring to materials known as Variant A and B</a:t>
            </a:r>
            <a:r>
              <a:rPr lang="en-AU" sz="5100" b="1" dirty="0"/>
              <a:t>.  The arrival of volunteers would create a certain climate in these areas primarily due to the killings of innocent people, widespread looting, robbing of private property, mainly from people of Muslim faith, resulting in the intimidation of the Muslim community and their fleeing from the </a:t>
            </a:r>
            <a:r>
              <a:rPr lang="en-AU" sz="5100" b="1" dirty="0" smtClean="0"/>
              <a:t>area</a:t>
            </a:r>
            <a:endParaRPr lang="en-US" b="1" dirty="0"/>
          </a:p>
        </p:txBody>
      </p:sp>
    </p:spTree>
    <p:extLst>
      <p:ext uri="{BB962C8B-B14F-4D97-AF65-F5344CB8AC3E}">
        <p14:creationId xmlns:p14="http://schemas.microsoft.com/office/powerpoint/2010/main" val="1264146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Statement by </a:t>
            </a:r>
            <a:r>
              <a:rPr lang="en-GB" b="1" dirty="0" err="1"/>
              <a:t>Miroslav</a:t>
            </a:r>
            <a:r>
              <a:rPr lang="en-GB" b="1" dirty="0"/>
              <a:t> </a:t>
            </a:r>
            <a:r>
              <a:rPr lang="en-GB" b="1" dirty="0" err="1" smtClean="0"/>
              <a:t>Deronjić</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AU" dirty="0"/>
              <a:t>.  Those were the complex events that took place in those regions.  With the arrival of the army - and we are talking about the JNA since this took place before the 15th of May - created an impression, a false impression maybe, that the JNA would make efforts to prevent these developments</a:t>
            </a:r>
            <a:r>
              <a:rPr lang="en-AU" b="1" dirty="0"/>
              <a:t>.  But then from a series of facts, we could see that the Yugoslav People's Army sided with the Serbs, and its activities in those areas contributed to the deepening of inter-ethnic tensions, the fleeing of Muslims from these areas, and as far as I know, in </a:t>
            </a:r>
            <a:r>
              <a:rPr lang="en-AU" b="1" dirty="0" err="1"/>
              <a:t>Bratunac</a:t>
            </a:r>
            <a:r>
              <a:rPr lang="en-AU" b="1" dirty="0"/>
              <a:t> municipality and in neighbouring municipalities the JNA took part even in the offensive actions undertaken by Serbs in that territory.</a:t>
            </a:r>
            <a:r>
              <a:rPr lang="en-GB" b="1" dirty="0"/>
              <a:t> </a:t>
            </a:r>
          </a:p>
          <a:p>
            <a:pPr marL="0" indent="0">
              <a:buNone/>
            </a:pPr>
            <a:endParaRPr lang="en-US" dirty="0"/>
          </a:p>
        </p:txBody>
      </p:sp>
    </p:spTree>
    <p:extLst>
      <p:ext uri="{BB962C8B-B14F-4D97-AF65-F5344CB8AC3E}">
        <p14:creationId xmlns:p14="http://schemas.microsoft.com/office/powerpoint/2010/main" val="2295842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a:t>
            </a:r>
            <a:r>
              <a:rPr lang="en-GB" sz="2800" b="1" dirty="0" smtClean="0"/>
              <a:t>Decision </a:t>
            </a:r>
            <a:r>
              <a:rPr lang="en-GB" sz="2800" b="1" dirty="0"/>
              <a:t>on Strategic Objectives of the Serbian People in Bosnia and Herzegovina’, (12 May 1992</a:t>
            </a:r>
            <a:r>
              <a:rPr lang="en-GB" sz="3200" dirty="0" smtClean="0"/>
              <a:t>)</a:t>
            </a:r>
            <a:endParaRPr lang="en-US" sz="3200" dirty="0"/>
          </a:p>
        </p:txBody>
      </p:sp>
      <p:sp>
        <p:nvSpPr>
          <p:cNvPr id="5" name="Content Placeholder 4"/>
          <p:cNvSpPr>
            <a:spLocks noGrp="1"/>
          </p:cNvSpPr>
          <p:nvPr>
            <p:ph idx="1"/>
          </p:nvPr>
        </p:nvSpPr>
        <p:spPr/>
        <p:txBody>
          <a:bodyPr>
            <a:normAutofit fontScale="62500" lnSpcReduction="20000"/>
          </a:bodyPr>
          <a:lstStyle/>
          <a:p>
            <a:r>
              <a:rPr lang="en-AU" sz="4100" dirty="0"/>
              <a:t>The strategic objectives or priorities of the Serbian people in Bosnia and Herzegovina are to: </a:t>
            </a:r>
            <a:endParaRPr lang="en-AU" sz="4100" dirty="0" smtClean="0"/>
          </a:p>
          <a:p>
            <a:r>
              <a:rPr lang="en-AU" sz="4100" dirty="0" smtClean="0"/>
              <a:t>1</a:t>
            </a:r>
            <a:r>
              <a:rPr lang="en-AU" sz="4100" dirty="0"/>
              <a:t>. Establish State borders separating the Serbian people from the other two ethnic communities; </a:t>
            </a:r>
            <a:endParaRPr lang="en-AU" sz="4100" dirty="0" smtClean="0"/>
          </a:p>
          <a:p>
            <a:r>
              <a:rPr lang="en-AU" sz="4100" dirty="0" smtClean="0"/>
              <a:t>2</a:t>
            </a:r>
            <a:r>
              <a:rPr lang="en-AU" sz="4100" dirty="0"/>
              <a:t>. Set up a corridor between </a:t>
            </a:r>
            <a:r>
              <a:rPr lang="en-AU" sz="4100" dirty="0" err="1"/>
              <a:t>Semberija</a:t>
            </a:r>
            <a:r>
              <a:rPr lang="en-AU" sz="4100" dirty="0"/>
              <a:t> and </a:t>
            </a:r>
            <a:r>
              <a:rPr lang="en-AU" sz="4100" dirty="0" err="1"/>
              <a:t>Krajina</a:t>
            </a:r>
            <a:r>
              <a:rPr lang="en-AU" sz="4100" dirty="0" smtClean="0"/>
              <a:t>;</a:t>
            </a:r>
          </a:p>
          <a:p>
            <a:r>
              <a:rPr lang="en-AU" sz="4100" dirty="0" smtClean="0"/>
              <a:t> </a:t>
            </a:r>
            <a:r>
              <a:rPr lang="en-AU" sz="4100" dirty="0"/>
              <a:t>3. Establish a corridor in the Drina river valley, that is, eliminate the Drina as a border separating Serbian states.  </a:t>
            </a:r>
            <a:endParaRPr lang="en-AU" sz="4100" dirty="0" smtClean="0"/>
          </a:p>
          <a:p>
            <a:r>
              <a:rPr lang="en-AU" sz="4100" dirty="0" smtClean="0"/>
              <a:t>4</a:t>
            </a:r>
            <a:r>
              <a:rPr lang="en-AU" sz="4100" dirty="0"/>
              <a:t>. Establish a border on the </a:t>
            </a:r>
            <a:r>
              <a:rPr lang="en-AU" sz="4100" dirty="0" err="1"/>
              <a:t>Una</a:t>
            </a:r>
            <a:r>
              <a:rPr lang="en-AU" sz="4100" dirty="0"/>
              <a:t> and </a:t>
            </a:r>
            <a:r>
              <a:rPr lang="en-AU" sz="4100" dirty="0" err="1"/>
              <a:t>Neretva</a:t>
            </a:r>
            <a:r>
              <a:rPr lang="en-AU" sz="4100" dirty="0"/>
              <a:t> rivers; </a:t>
            </a:r>
            <a:endParaRPr lang="en-AU" sz="4100" dirty="0" smtClean="0"/>
          </a:p>
          <a:p>
            <a:r>
              <a:rPr lang="en-AU" sz="4100" dirty="0" smtClean="0"/>
              <a:t>5</a:t>
            </a:r>
            <a:r>
              <a:rPr lang="en-AU" sz="4100" dirty="0"/>
              <a:t>. Divide the city of Sarajevo into Serbian and Muslim parts and establish effective State authorities in both parts. </a:t>
            </a:r>
            <a:endParaRPr lang="en-AU" sz="4100" dirty="0" smtClean="0"/>
          </a:p>
          <a:p>
            <a:r>
              <a:rPr lang="en-AU" sz="4100" dirty="0" smtClean="0"/>
              <a:t> </a:t>
            </a:r>
            <a:r>
              <a:rPr lang="en-AU" sz="4100" dirty="0"/>
              <a:t>6. Ensure access to the sea for </a:t>
            </a:r>
            <a:r>
              <a:rPr lang="en-AU" sz="4100" dirty="0" err="1"/>
              <a:t>Republika</a:t>
            </a:r>
            <a:r>
              <a:rPr lang="en-AU" sz="4100" dirty="0"/>
              <a:t> </a:t>
            </a:r>
            <a:r>
              <a:rPr lang="en-AU" sz="4100" dirty="0" err="1"/>
              <a:t>Srpska</a:t>
            </a:r>
            <a:r>
              <a:rPr lang="en-AU" sz="4100" dirty="0"/>
              <a:t>.</a:t>
            </a:r>
            <a:endParaRPr lang="en-GB" sz="4100" dirty="0"/>
          </a:p>
          <a:p>
            <a:endParaRPr lang="en-US" dirty="0"/>
          </a:p>
        </p:txBody>
      </p:sp>
    </p:spTree>
    <p:extLst>
      <p:ext uri="{BB962C8B-B14F-4D97-AF65-F5344CB8AC3E}">
        <p14:creationId xmlns:p14="http://schemas.microsoft.com/office/powerpoint/2010/main" val="1456815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48780"/>
            <a:ext cx="8305800" cy="561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223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noFill/>
        </p:spPr>
        <p:txBody>
          <a:bodyPr/>
          <a:lstStyle/>
          <a:p>
            <a:r>
              <a:rPr lang="en-US" sz="3600" b="1">
                <a:solidFill>
                  <a:schemeClr val="bg1"/>
                </a:solidFill>
                <a:latin typeface="Tahoma" charset="0"/>
              </a:rPr>
              <a:t>Transitional Justice</a:t>
            </a:r>
          </a:p>
        </p:txBody>
      </p:sp>
      <p:sp>
        <p:nvSpPr>
          <p:cNvPr id="5123" name="Rectangle 3"/>
          <p:cNvSpPr>
            <a:spLocks noGrp="1" noChangeArrowheads="1"/>
          </p:cNvSpPr>
          <p:nvPr>
            <p:ph type="body" sz="half" idx="4294967295"/>
          </p:nvPr>
        </p:nvSpPr>
        <p:spPr>
          <a:xfrm>
            <a:off x="457200" y="1600200"/>
            <a:ext cx="4038600" cy="4525963"/>
          </a:xfrm>
          <a:noFill/>
        </p:spPr>
        <p:txBody>
          <a:bodyPr/>
          <a:lstStyle/>
          <a:p>
            <a:pPr>
              <a:lnSpc>
                <a:spcPct val="80000"/>
              </a:lnSpc>
            </a:pPr>
            <a:r>
              <a:rPr lang="en-GB" sz="1800">
                <a:solidFill>
                  <a:schemeClr val="bg1"/>
                </a:solidFill>
              </a:rPr>
              <a:t>The UN has adopted the following definition of the term:</a:t>
            </a:r>
            <a:endParaRPr lang="en-GB" sz="1800" i="1">
              <a:solidFill>
                <a:schemeClr val="bg1"/>
              </a:solidFill>
            </a:endParaRPr>
          </a:p>
          <a:p>
            <a:pPr>
              <a:lnSpc>
                <a:spcPct val="80000"/>
              </a:lnSpc>
            </a:pPr>
            <a:r>
              <a:rPr lang="en-GB" sz="1800" i="1">
                <a:solidFill>
                  <a:schemeClr val="bg1"/>
                </a:solidFill>
              </a:rPr>
              <a:t>The notion of transitional justice comprises...the full range of processes and mechanisms associated with a society’s attempts to come to terms with a legacy of large-scale past abuses, in order to ensure accountability, serve justice, and achieve reconciliation.”</a:t>
            </a:r>
            <a:endParaRPr lang="en-GB" sz="1800" b="1">
              <a:solidFill>
                <a:schemeClr val="bg1"/>
              </a:solidFill>
            </a:endParaRPr>
          </a:p>
          <a:p>
            <a:pPr>
              <a:lnSpc>
                <a:spcPct val="80000"/>
              </a:lnSpc>
            </a:pPr>
            <a:r>
              <a:rPr lang="en-US" sz="1800">
                <a:solidFill>
                  <a:schemeClr val="bg1"/>
                </a:solidFill>
              </a:rPr>
              <a:t/>
            </a:r>
            <a:br>
              <a:rPr lang="en-US" sz="1800">
                <a:solidFill>
                  <a:schemeClr val="bg1"/>
                </a:solidFill>
              </a:rPr>
            </a:br>
            <a:r>
              <a:rPr lang="en-GB" sz="1800">
                <a:solidFill>
                  <a:schemeClr val="bg1"/>
                </a:solidFill>
              </a:rPr>
              <a:t>United Nations Security Council, </a:t>
            </a:r>
            <a:r>
              <a:rPr lang="en-GB" sz="1800" i="1">
                <a:solidFill>
                  <a:schemeClr val="bg1"/>
                </a:solidFill>
              </a:rPr>
              <a:t>The Rule of Law and Transitional Justice in Conflict and Post-		Conflict Societies: Report of Secretary General</a:t>
            </a:r>
            <a:r>
              <a:rPr lang="en-GB" sz="1800">
                <a:solidFill>
                  <a:schemeClr val="bg1"/>
                </a:solidFill>
              </a:rPr>
              <a:t>, S/2004/616 (23 August 2004), 4.</a:t>
            </a:r>
            <a:endParaRPr lang="en-US" sz="1800">
              <a:solidFill>
                <a:schemeClr val="bg1"/>
              </a:solidFill>
            </a:endParaRPr>
          </a:p>
        </p:txBody>
      </p:sp>
      <p:sp>
        <p:nvSpPr>
          <p:cNvPr id="5124" name="Rectangle 4"/>
          <p:cNvSpPr>
            <a:spLocks noGrp="1" noChangeArrowheads="1"/>
          </p:cNvSpPr>
          <p:nvPr>
            <p:ph type="body" sz="half" idx="4294967295"/>
          </p:nvPr>
        </p:nvSpPr>
        <p:spPr>
          <a:xfrm>
            <a:off x="4648200" y="1600200"/>
            <a:ext cx="4038600" cy="4525963"/>
          </a:xfrm>
        </p:spPr>
        <p:txBody>
          <a:bodyPr/>
          <a:lstStyle/>
          <a:p>
            <a:endParaRPr lang="en-US" sz="2800"/>
          </a:p>
        </p:txBody>
      </p:sp>
      <p:pic>
        <p:nvPicPr>
          <p:cNvPr id="5125" name="Picture 5" descr="1945-19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6713"/>
            <a:ext cx="9144000" cy="612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634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868363" y="647700"/>
            <a:ext cx="6003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GB" sz="1400" b="1">
                <a:latin typeface="TimesPP" charset="0"/>
                <a:cs typeface="Times New Roman" charset="0"/>
              </a:rPr>
              <a:t>Ethnic Majority Map of the 1991 Population: MILOSEVIC Indictment Area</a:t>
            </a:r>
            <a:endParaRPr lang="en-US" sz="1200"/>
          </a:p>
          <a:p>
            <a:pPr eaLnBrk="0" hangingPunct="0"/>
            <a:endParaRPr lang="en-US"/>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212850"/>
            <a:ext cx="6711950"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ChangeArrowheads="1"/>
          </p:cNvSpPr>
          <p:nvPr/>
        </p:nvSpPr>
        <p:spPr bwMode="auto">
          <a:xfrm>
            <a:off x="1498600" y="941388"/>
            <a:ext cx="673100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GB" sz="1100">
                <a:latin typeface="TimesPP" charset="0"/>
                <a:cs typeface="Times New Roman" charset="0"/>
              </a:rPr>
              <a:t/>
            </a:r>
            <a:br>
              <a:rPr lang="en-GB" sz="1100">
                <a:latin typeface="TimesPP" charset="0"/>
                <a:cs typeface="Times New Roman" charset="0"/>
              </a:rPr>
            </a:br>
            <a:endParaRPr lang="en-GB" sz="1100" i="1">
              <a:latin typeface="TimesPP" charset="0"/>
              <a:cs typeface="Times New Roman" charset="0"/>
            </a:endParaRPr>
          </a:p>
          <a:p>
            <a:pPr eaLnBrk="0" hangingPunct="0"/>
            <a:r>
              <a:rPr lang="en-GB" sz="1100" i="1">
                <a:latin typeface="TimesPP" charset="0"/>
                <a:cs typeface="Times New Roman" charset="0"/>
              </a:rPr>
              <a:t>Source:	The 1991 Census for Bosnia and Herzegovina. (Extracted from the Map for Bosnia and Herzegovina</a:t>
            </a:r>
            <a:r>
              <a:rPr lang="en-US" sz="1200"/>
              <a:t> </a:t>
            </a:r>
            <a:endParaRPr lang="en-US"/>
          </a:p>
        </p:txBody>
      </p:sp>
    </p:spTree>
    <p:extLst>
      <p:ext uri="{BB962C8B-B14F-4D97-AF65-F5344CB8AC3E}">
        <p14:creationId xmlns:p14="http://schemas.microsoft.com/office/powerpoint/2010/main" val="1862313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819 UN RESOLUTION, 17 April 1993</a:t>
            </a:r>
            <a:endParaRPr lang="en-US" dirty="0"/>
          </a:p>
        </p:txBody>
      </p:sp>
      <p:sp>
        <p:nvSpPr>
          <p:cNvPr id="3" name="Content Placeholder 2"/>
          <p:cNvSpPr>
            <a:spLocks noGrp="1"/>
          </p:cNvSpPr>
          <p:nvPr>
            <p:ph idx="1"/>
          </p:nvPr>
        </p:nvSpPr>
        <p:spPr/>
        <p:txBody>
          <a:bodyPr/>
          <a:lstStyle/>
          <a:p>
            <a:r>
              <a:rPr lang="en-US" dirty="0">
                <a:hlinkClick r:id="rId2"/>
              </a:rPr>
              <a:t>http://daccess-dds-ny.un.org/doc/UNDOC/GEN/N93/221/90/IMG/N9322190.pdf?</a:t>
            </a:r>
            <a:r>
              <a:rPr lang="en-US" dirty="0" smtClean="0">
                <a:hlinkClick r:id="rId2"/>
              </a:rPr>
              <a:t>OpenElement</a:t>
            </a:r>
            <a:endParaRPr lang="en-US" dirty="0" smtClean="0"/>
          </a:p>
          <a:p>
            <a:endParaRPr lang="en-US" dirty="0"/>
          </a:p>
          <a:p>
            <a:r>
              <a:rPr lang="en-US" dirty="0" smtClean="0"/>
              <a:t>Alex:  cannot download to </a:t>
            </a:r>
            <a:r>
              <a:rPr lang="en-US" dirty="0" err="1" smtClean="0"/>
              <a:t>copiable</a:t>
            </a:r>
            <a:r>
              <a:rPr lang="en-US" dirty="0" smtClean="0"/>
              <a:t> format – can you?  No problem if not</a:t>
            </a:r>
          </a:p>
          <a:p>
            <a:endParaRPr lang="en-US" dirty="0" smtClean="0"/>
          </a:p>
          <a:p>
            <a:endParaRPr lang="en-US" dirty="0" smtClean="0"/>
          </a:p>
          <a:p>
            <a:endParaRPr lang="en-US" dirty="0"/>
          </a:p>
        </p:txBody>
      </p:sp>
    </p:spTree>
    <p:extLst>
      <p:ext uri="{BB962C8B-B14F-4D97-AF65-F5344CB8AC3E}">
        <p14:creationId xmlns:p14="http://schemas.microsoft.com/office/powerpoint/2010/main" val="194591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alibri"/>
                <a:cs typeface="Calibri"/>
              </a:rPr>
              <a:t>DIRECTIVE, Radovan </a:t>
            </a:r>
            <a:r>
              <a:rPr lang="en-US" b="1" dirty="0" err="1" smtClean="0">
                <a:latin typeface="Calibri"/>
                <a:cs typeface="Calibri"/>
              </a:rPr>
              <a:t>Karad</a:t>
            </a:r>
            <a:r>
              <a:rPr lang="ta-IN" b="1" dirty="0" smtClean="0">
                <a:latin typeface="Calibri"/>
                <a:cs typeface="Calibri"/>
              </a:rPr>
              <a:t>ž</a:t>
            </a:r>
            <a:r>
              <a:rPr lang="en-US" b="1" dirty="0" err="1" smtClean="0">
                <a:latin typeface="Calibri"/>
                <a:cs typeface="Calibri"/>
              </a:rPr>
              <a:t>i</a:t>
            </a:r>
            <a:r>
              <a:rPr lang="ta-IN" b="1" dirty="0" smtClean="0">
                <a:latin typeface="Calibri"/>
                <a:cs typeface="Calibri"/>
              </a:rPr>
              <a:t>ć</a:t>
            </a:r>
            <a:r>
              <a:rPr lang="en-US" b="1" dirty="0" smtClean="0">
                <a:latin typeface="Calibri"/>
                <a:cs typeface="Calibri"/>
              </a:rPr>
              <a:t>, March 1995</a:t>
            </a:r>
            <a:endParaRPr lang="en-US" b="1" dirty="0">
              <a:latin typeface="Calibri"/>
              <a:cs typeface="Calibri"/>
            </a:endParaRPr>
          </a:p>
        </p:txBody>
      </p:sp>
      <p:sp>
        <p:nvSpPr>
          <p:cNvPr id="3" name="Content Placeholder 2"/>
          <p:cNvSpPr>
            <a:spLocks noGrp="1"/>
          </p:cNvSpPr>
          <p:nvPr>
            <p:ph idx="1"/>
          </p:nvPr>
        </p:nvSpPr>
        <p:spPr/>
        <p:txBody>
          <a:bodyPr/>
          <a:lstStyle/>
          <a:p>
            <a:pPr marL="0" indent="0">
              <a:buNone/>
            </a:pPr>
            <a:r>
              <a:rPr lang="en-US" dirty="0" smtClean="0"/>
              <a:t>“Complete </a:t>
            </a:r>
            <a:r>
              <a:rPr lang="en-US" dirty="0"/>
              <a:t>the physical separation of Srebrenica from </a:t>
            </a:r>
            <a:r>
              <a:rPr lang="en-US" dirty="0" err="1"/>
              <a:t>Žepa</a:t>
            </a:r>
            <a:r>
              <a:rPr lang="en-US" dirty="0"/>
              <a:t> as soon as possible, preventing even communication between individuals in the two enclaves. </a:t>
            </a:r>
            <a:r>
              <a:rPr lang="en-US" b="1" dirty="0"/>
              <a:t>By planned and well-thought out combat operations, create an unbearable situation of total insecurity with no hope of further survival or life for the inhabitants of </a:t>
            </a:r>
            <a:r>
              <a:rPr lang="en-US" b="1" dirty="0" smtClean="0"/>
              <a:t>Srebrenica</a:t>
            </a:r>
            <a:r>
              <a:rPr lang="en-US" dirty="0" smtClean="0"/>
              <a:t>”</a:t>
            </a:r>
            <a:endParaRPr lang="en-US" dirty="0"/>
          </a:p>
        </p:txBody>
      </p:sp>
    </p:spTree>
    <p:extLst>
      <p:ext uri="{BB962C8B-B14F-4D97-AF65-F5344CB8AC3E}">
        <p14:creationId xmlns:p14="http://schemas.microsoft.com/office/powerpoint/2010/main" val="1115773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DIPLOMATIC CABLES</a:t>
            </a:r>
            <a:r>
              <a:rPr lang="ta-IN" sz="4000" b="1" dirty="0" smtClean="0"/>
              <a:t>, FRY</a:t>
            </a:r>
            <a:endParaRPr lang="en-US" sz="4000" b="1"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a:t>A report of 25 July from New York and Washington covered the UN SC discussion on </a:t>
            </a:r>
            <a:r>
              <a:rPr lang="en-GB" dirty="0" err="1"/>
              <a:t>Žepa</a:t>
            </a:r>
            <a:r>
              <a:rPr lang="en-GB" dirty="0"/>
              <a:t>.  The author referred to the critical statement on </a:t>
            </a:r>
            <a:r>
              <a:rPr lang="en-GB" dirty="0" err="1"/>
              <a:t>Žepa</a:t>
            </a:r>
            <a:r>
              <a:rPr lang="en-GB" dirty="0"/>
              <a:t> by the Contact Group, concluding that it was just a routine statement aimed at satisfying the Muslims by demonstrating that the UN SC took the situation seriously.  In reality, the author said, nobody was going to make any fuss about </a:t>
            </a:r>
            <a:r>
              <a:rPr lang="en-GB" dirty="0" err="1"/>
              <a:t>Žepa</a:t>
            </a:r>
            <a:r>
              <a:rPr lang="en-GB" dirty="0"/>
              <a:t>.  Indeed, </a:t>
            </a:r>
            <a:r>
              <a:rPr lang="en-GB" dirty="0" err="1"/>
              <a:t>Žepa</a:t>
            </a:r>
            <a:r>
              <a:rPr lang="en-GB" dirty="0"/>
              <a:t> fell on 25 July, followed by ethnic cleansing of the area.  </a:t>
            </a:r>
          </a:p>
          <a:p>
            <a:endParaRPr lang="en-US" dirty="0"/>
          </a:p>
        </p:txBody>
      </p:sp>
    </p:spTree>
    <p:extLst>
      <p:ext uri="{BB962C8B-B14F-4D97-AF65-F5344CB8AC3E}">
        <p14:creationId xmlns:p14="http://schemas.microsoft.com/office/powerpoint/2010/main" val="3799498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SDC Records</a:t>
            </a:r>
            <a:r>
              <a:rPr lang="ta-IN" dirty="0" smtClean="0"/>
              <a:t>, 14 August 1995</a:t>
            </a:r>
            <a:endParaRPr lang="en-US" dirty="0"/>
          </a:p>
        </p:txBody>
      </p:sp>
      <p:sp>
        <p:nvSpPr>
          <p:cNvPr id="3" name="Content Placeholder 2"/>
          <p:cNvSpPr>
            <a:spLocks noGrp="1"/>
          </p:cNvSpPr>
          <p:nvPr>
            <p:ph idx="1"/>
          </p:nvPr>
        </p:nvSpPr>
        <p:spPr/>
        <p:txBody>
          <a:bodyPr>
            <a:normAutofit/>
          </a:bodyPr>
          <a:lstStyle/>
          <a:p>
            <a:pPr marL="0" indent="0">
              <a:buNone/>
            </a:pPr>
            <a:r>
              <a:rPr lang="en-GB" dirty="0" err="1"/>
              <a:t>Momo</a:t>
            </a:r>
            <a:r>
              <a:rPr lang="en-GB" dirty="0"/>
              <a:t> remembers well my conversation with </a:t>
            </a:r>
            <a:r>
              <a:rPr lang="en-GB" dirty="0" err="1"/>
              <a:t>Mladić</a:t>
            </a:r>
            <a:r>
              <a:rPr lang="en-GB" dirty="0"/>
              <a:t> on the occasion of attack on </a:t>
            </a:r>
            <a:r>
              <a:rPr lang="en-GB" dirty="0" err="1"/>
              <a:t>Žepa</a:t>
            </a:r>
            <a:r>
              <a:rPr lang="en-GB" dirty="0"/>
              <a:t> and Srebrenica.  On that occasion I said: “</a:t>
            </a:r>
            <a:r>
              <a:rPr lang="en-GB" dirty="0" err="1"/>
              <a:t>Ratko</a:t>
            </a:r>
            <a:r>
              <a:rPr lang="en-GB" dirty="0"/>
              <a:t>, you are now measuring the military price of that success.  The military price is six persons killed, 20 wounded, one vehicle destroyed, etc.  It is inexpensive.  However, the political price could be million times higher because there might be a concern for the interests of 12 million people</a:t>
            </a:r>
            <a:r>
              <a:rPr lang="en-GB" dirty="0" smtClean="0"/>
              <a:t>!”</a:t>
            </a:r>
            <a:endParaRPr lang="en-GB" dirty="0"/>
          </a:p>
          <a:p>
            <a:endParaRPr lang="en-US" dirty="0"/>
          </a:p>
        </p:txBody>
      </p:sp>
    </p:spTree>
    <p:extLst>
      <p:ext uri="{BB962C8B-B14F-4D97-AF65-F5344CB8AC3E}">
        <p14:creationId xmlns:p14="http://schemas.microsoft.com/office/powerpoint/2010/main" val="3473485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SCORPION VIDEO</a:t>
            </a:r>
            <a:endParaRPr lang="en-US" dirty="0"/>
          </a:p>
        </p:txBody>
      </p:sp>
      <p:sp>
        <p:nvSpPr>
          <p:cNvPr id="3" name="Content Placeholder 2"/>
          <p:cNvSpPr>
            <a:spLocks noGrp="1"/>
          </p:cNvSpPr>
          <p:nvPr>
            <p:ph idx="1"/>
          </p:nvPr>
        </p:nvSpPr>
        <p:spPr/>
        <p:txBody>
          <a:bodyPr/>
          <a:lstStyle/>
          <a:p>
            <a:r>
              <a:rPr lang="ta-IN" dirty="0" smtClean="0"/>
              <a:t>Execution of the Srebrenica and Žepa men went on weeks after.</a:t>
            </a:r>
          </a:p>
          <a:p>
            <a:r>
              <a:rPr lang="ta-IN" dirty="0" smtClean="0"/>
              <a:t>Godinjske Bare, some 150 km from Srebrenica </a:t>
            </a:r>
            <a:endParaRPr lang="en-US" dirty="0"/>
          </a:p>
        </p:txBody>
      </p:sp>
    </p:spTree>
    <p:extLst>
      <p:ext uri="{BB962C8B-B14F-4D97-AF65-F5344CB8AC3E}">
        <p14:creationId xmlns:p14="http://schemas.microsoft.com/office/powerpoint/2010/main" val="4034494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VLADISLAV JOVANOVI</a:t>
            </a:r>
            <a:r>
              <a:rPr lang="ta-IN" b="1" dirty="0"/>
              <a:t>ć</a:t>
            </a:r>
            <a:r>
              <a:rPr lang="en-US" b="1" dirty="0" smtClean="0"/>
              <a:t>’s letter to UN, 27 November 1995 </a:t>
            </a:r>
            <a:endParaRPr lang="en-US" b="1" dirty="0"/>
          </a:p>
        </p:txBody>
      </p:sp>
      <p:sp>
        <p:nvSpPr>
          <p:cNvPr id="3" name="Content Placeholder 2"/>
          <p:cNvSpPr>
            <a:spLocks noGrp="1"/>
          </p:cNvSpPr>
          <p:nvPr>
            <p:ph idx="1"/>
          </p:nvPr>
        </p:nvSpPr>
        <p:spPr/>
        <p:txBody>
          <a:bodyPr>
            <a:normAutofit fontScale="92500"/>
          </a:bodyPr>
          <a:lstStyle/>
          <a:p>
            <a:r>
              <a:rPr lang="en-AU" sz="2300" dirty="0"/>
              <a:t>Immediately before the takeover of Srebrenica by the Army of </a:t>
            </a:r>
            <a:r>
              <a:rPr lang="en-AU" sz="2300" dirty="0" err="1"/>
              <a:t>Republika</a:t>
            </a:r>
            <a:r>
              <a:rPr lang="en-AU" sz="2300" dirty="0"/>
              <a:t> </a:t>
            </a:r>
            <a:r>
              <a:rPr lang="en-AU" sz="2300" dirty="0" err="1"/>
              <a:t>Srpska</a:t>
            </a:r>
            <a:r>
              <a:rPr lang="en-AU" sz="2300" dirty="0"/>
              <a:t>, disorder and conflicts within the Bosnian Muslims Army in that enclave erupted.  In the clashes that ensued, those units, which wanted to continue fighting, were mercilessly killing those who wanted to surrender and were in favour of cease-fire</a:t>
            </a:r>
            <a:r>
              <a:rPr lang="en-AU" sz="2300" dirty="0" smtClean="0"/>
              <a:t>.</a:t>
            </a:r>
            <a:endParaRPr lang="ta-IN" sz="2300" dirty="0" smtClean="0"/>
          </a:p>
          <a:p>
            <a:pPr marL="0" indent="0">
              <a:buNone/>
            </a:pPr>
            <a:endParaRPr lang="ta-IN" sz="2300" dirty="0" smtClean="0"/>
          </a:p>
          <a:p>
            <a:r>
              <a:rPr lang="en-AU" sz="2300" dirty="0" smtClean="0"/>
              <a:t>  </a:t>
            </a:r>
            <a:r>
              <a:rPr lang="en-AU" sz="2300" dirty="0"/>
              <a:t>Since the units of the Army of </a:t>
            </a:r>
            <a:r>
              <a:rPr lang="en-AU" sz="2300" dirty="0" err="1" smtClean="0"/>
              <a:t>Republi</a:t>
            </a:r>
            <a:r>
              <a:rPr lang="ta-IN" sz="2300" dirty="0" smtClean="0"/>
              <a:t>k</a:t>
            </a:r>
            <a:r>
              <a:rPr lang="en-AU" sz="2300" dirty="0" smtClean="0"/>
              <a:t>a </a:t>
            </a:r>
            <a:r>
              <a:rPr lang="en-AU" sz="2300" dirty="0" err="1"/>
              <a:t>Srpska</a:t>
            </a:r>
            <a:r>
              <a:rPr lang="en-AU" sz="2300" dirty="0"/>
              <a:t> did not have access to those areas at the time, it was only after the fall of the enclave that the bodies of Muslim fighters and civilians, who died as a result of the infighting, were discovered.  This situation was abused by the Bosnian Muslim government to further its propaganda campaign of the alleged mass killings and disappearances of Muslims in the area.</a:t>
            </a:r>
            <a:r>
              <a:rPr lang="en-GB" sz="2300" dirty="0"/>
              <a:t> </a:t>
            </a:r>
          </a:p>
          <a:p>
            <a:endParaRPr lang="en-US" dirty="0"/>
          </a:p>
        </p:txBody>
      </p:sp>
    </p:spTree>
    <p:extLst>
      <p:ext uri="{BB962C8B-B14F-4D97-AF65-F5344CB8AC3E}">
        <p14:creationId xmlns:p14="http://schemas.microsoft.com/office/powerpoint/2010/main" val="2334820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Slobodan Milo</a:t>
            </a:r>
            <a:r>
              <a:rPr lang="ta-IN" sz="4000" b="1" dirty="0" smtClean="0"/>
              <a:t>š</a:t>
            </a:r>
            <a:r>
              <a:rPr lang="en-US" sz="4000" b="1" dirty="0" err="1" smtClean="0"/>
              <a:t>evi</a:t>
            </a:r>
            <a:r>
              <a:rPr lang="ta-IN" sz="4000" b="1" dirty="0" smtClean="0"/>
              <a:t>ć</a:t>
            </a:r>
            <a:r>
              <a:rPr lang="en-US" sz="4000" b="1" dirty="0" smtClean="0"/>
              <a:t> at the SDC meeting, 6 December 1995</a:t>
            </a:r>
            <a:endParaRPr lang="en-US" sz="4000" b="1"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marL="0" indent="0">
              <a:buNone/>
            </a:pPr>
            <a:r>
              <a:rPr lang="en-GB" dirty="0"/>
              <a:t>Then, being in a lost negotiating position, we accomplished through difficult negotiations the same thing that was offered in the best negotiation position a year and half ago – 49% : 51%.  </a:t>
            </a:r>
            <a:endParaRPr lang="en-GB" dirty="0" smtClean="0"/>
          </a:p>
          <a:p>
            <a:pPr marL="0" indent="0">
              <a:buNone/>
            </a:pPr>
            <a:r>
              <a:rPr lang="en-GB" dirty="0" smtClean="0"/>
              <a:t>And</a:t>
            </a:r>
            <a:r>
              <a:rPr lang="en-GB" dirty="0"/>
              <a:t>, </a:t>
            </a:r>
            <a:r>
              <a:rPr lang="en-GB" dirty="0" err="1"/>
              <a:t>Republika</a:t>
            </a:r>
            <a:r>
              <a:rPr lang="en-GB" dirty="0"/>
              <a:t> </a:t>
            </a:r>
            <a:r>
              <a:rPr lang="en-GB" dirty="0" err="1"/>
              <a:t>Srpska</a:t>
            </a:r>
            <a:r>
              <a:rPr lang="en-GB" dirty="0"/>
              <a:t> has been created in the area where no Serbian country had ever existed before!  It is a historic achievement; it is two times bigger than Montenegro and one and a half time bigger then Slovenia - extending on 25,000 square kilometres with a million of inhabitants which makes 40 inhabitants per a square kilometre. </a:t>
            </a:r>
            <a:r>
              <a:rPr lang="ta-IN" dirty="0" smtClean="0"/>
              <a:t>....</a:t>
            </a:r>
          </a:p>
          <a:p>
            <a:pPr marL="0" indent="0">
              <a:buNone/>
            </a:pPr>
            <a:endParaRPr lang="en-GB" dirty="0" smtClean="0"/>
          </a:p>
          <a:p>
            <a:pPr marL="0" indent="0">
              <a:buNone/>
            </a:pPr>
            <a:r>
              <a:rPr lang="en-GB" b="1" dirty="0" smtClean="0"/>
              <a:t>A </a:t>
            </a:r>
            <a:r>
              <a:rPr lang="en-GB" b="1" dirty="0"/>
              <a:t>great victory has been simply won and result of it is that </a:t>
            </a:r>
            <a:r>
              <a:rPr lang="en-GB" b="1" dirty="0" err="1"/>
              <a:t>Republika</a:t>
            </a:r>
            <a:r>
              <a:rPr lang="en-GB" b="1" dirty="0"/>
              <a:t> </a:t>
            </a:r>
            <a:r>
              <a:rPr lang="en-GB" b="1" dirty="0" err="1"/>
              <a:t>Srpska</a:t>
            </a:r>
            <a:r>
              <a:rPr lang="en-GB" b="1" dirty="0"/>
              <a:t> has been created, occupying half of the territory of Bosnia and Herzegovina</a:t>
            </a:r>
            <a:r>
              <a:rPr lang="en-GB" b="1" dirty="0" smtClean="0"/>
              <a:t>!</a:t>
            </a:r>
            <a:endParaRPr lang="ta-IN" b="1" dirty="0" smtClean="0"/>
          </a:p>
          <a:p>
            <a:pPr marL="0" indent="0">
              <a:buNone/>
            </a:pPr>
            <a:r>
              <a:rPr lang="en-GB" dirty="0" smtClean="0"/>
              <a:t> </a:t>
            </a:r>
            <a:r>
              <a:rPr lang="en-GB" dirty="0"/>
              <a:t>Please, you can make a comparison; you had several official maps, not to mention the unofficial maps.  The Muslims, knowing how bad their position was, said at the beginning of the Dayton negotiations that </a:t>
            </a:r>
            <a:r>
              <a:rPr lang="en-GB" dirty="0" err="1"/>
              <a:t>Republika</a:t>
            </a:r>
            <a:r>
              <a:rPr lang="en-GB" dirty="0"/>
              <a:t> </a:t>
            </a:r>
            <a:r>
              <a:rPr lang="en-GB" dirty="0" err="1"/>
              <a:t>Srpska</a:t>
            </a:r>
            <a:r>
              <a:rPr lang="en-GB" dirty="0"/>
              <a:t> should not have been given more than 30% of the territory.</a:t>
            </a:r>
          </a:p>
          <a:p>
            <a:endParaRPr lang="en-US" dirty="0"/>
          </a:p>
        </p:txBody>
      </p:sp>
    </p:spTree>
    <p:extLst>
      <p:ext uri="{BB962C8B-B14F-4D97-AF65-F5344CB8AC3E}">
        <p14:creationId xmlns:p14="http://schemas.microsoft.com/office/powerpoint/2010/main" val="1665411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Mothers of Srebrenica</a:t>
            </a:r>
            <a:endParaRPr lang="en-US" dirty="0"/>
          </a:p>
        </p:txBody>
      </p:sp>
      <p:pic>
        <p:nvPicPr>
          <p:cNvPr id="4" name="Content Placeholder 3"/>
          <p:cNvPicPr>
            <a:picLocks noGrp="1" noChangeAspect="1"/>
          </p:cNvPicPr>
          <p:nvPr>
            <p:ph idx="1"/>
          </p:nvPr>
        </p:nvPicPr>
        <p:blipFill>
          <a:blip r:embed="rId2"/>
          <a:srcRect t="11270" b="11270"/>
          <a:stretch>
            <a:fillRect/>
          </a:stretch>
        </p:blipFill>
        <p:spPr/>
      </p:pic>
    </p:spTree>
    <p:extLst>
      <p:ext uri="{BB962C8B-B14F-4D97-AF65-F5344CB8AC3E}">
        <p14:creationId xmlns:p14="http://schemas.microsoft.com/office/powerpoint/2010/main" val="423365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ICJ RULING _ DISSENTING OPINION JUDGE AL-KHASAWNEH</a:t>
            </a:r>
            <a:endParaRPr lang="en-US" dirty="0"/>
          </a:p>
        </p:txBody>
      </p:sp>
      <p:sp>
        <p:nvSpPr>
          <p:cNvPr id="3" name="Content Placeholder 2"/>
          <p:cNvSpPr>
            <a:spLocks noGrp="1"/>
          </p:cNvSpPr>
          <p:nvPr>
            <p:ph idx="1"/>
          </p:nvPr>
        </p:nvSpPr>
        <p:spPr/>
        <p:txBody>
          <a:bodyPr/>
          <a:lstStyle/>
          <a:p>
            <a:r>
              <a:rPr lang="en-US" i="1" dirty="0"/>
              <a:t>Thirdly</a:t>
            </a:r>
            <a:r>
              <a:rPr lang="en-US" dirty="0"/>
              <a:t>, the Court has refused to infer genocidal intent from the consistent pattern of conduct in Bosnia and Herzegovina. In its reasoning, the Court relies heavily on several arguments, each of which is inadequate for the purpose, and contradictory to the consistent jurisprudence of the international criminal tribunals.</a:t>
            </a:r>
            <a:r>
              <a:rPr lang="en-GB" dirty="0"/>
              <a:t> </a:t>
            </a:r>
            <a:endParaRPr lang="en-US" dirty="0"/>
          </a:p>
        </p:txBody>
      </p:sp>
    </p:spTree>
    <p:extLst>
      <p:ext uri="{BB962C8B-B14F-4D97-AF65-F5344CB8AC3E}">
        <p14:creationId xmlns:p14="http://schemas.microsoft.com/office/powerpoint/2010/main" val="388604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9506XX Front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188"/>
            <a:ext cx="914400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942975" y="3705225"/>
            <a:ext cx="18224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eaLnBrk="0" hangingPunct="0"/>
            <a:r>
              <a:rPr lang="en-US" sz="2400" b="1">
                <a:latin typeface="Tahoma" charset="0"/>
              </a:rPr>
              <a:t>Srebrenica</a:t>
            </a:r>
          </a:p>
        </p:txBody>
      </p:sp>
      <p:cxnSp>
        <p:nvCxnSpPr>
          <p:cNvPr id="11268" name="AutoShape 4"/>
          <p:cNvCxnSpPr>
            <a:cxnSpLocks noChangeShapeType="1"/>
            <a:stCxn id="11267" idx="3"/>
          </p:cNvCxnSpPr>
          <p:nvPr/>
        </p:nvCxnSpPr>
        <p:spPr bwMode="auto">
          <a:xfrm flipV="1">
            <a:off x="2765425" y="3189288"/>
            <a:ext cx="3395663" cy="744537"/>
          </a:xfrm>
          <a:prstGeom prst="straightConnector1">
            <a:avLst/>
          </a:prstGeom>
          <a:noFill/>
          <a:ln w="254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269" name="Text Box 5"/>
          <p:cNvSpPr txBox="1">
            <a:spLocks noChangeArrowheads="1"/>
          </p:cNvSpPr>
          <p:nvPr/>
        </p:nvSpPr>
        <p:spPr bwMode="auto">
          <a:xfrm>
            <a:off x="0" y="6611938"/>
            <a:ext cx="91440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eaLnBrk="0" hangingPunct="0"/>
            <a:r>
              <a:rPr lang="en-GB" sz="1000">
                <a:solidFill>
                  <a:schemeClr val="bg1"/>
                </a:solidFill>
                <a:latin typeface="Tahoma" charset="0"/>
              </a:rPr>
              <a:t>Map showing approximate location of front lines in Bosnia in June 1995</a:t>
            </a:r>
          </a:p>
        </p:txBody>
      </p:sp>
    </p:spTree>
    <p:extLst>
      <p:ext uri="{BB962C8B-B14F-4D97-AF65-F5344CB8AC3E}">
        <p14:creationId xmlns:p14="http://schemas.microsoft.com/office/powerpoint/2010/main" val="3219220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ICJ RULING _ DISSENTING OPINION JUDGE AL-KHASAWNEH</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The Court essentially ignores the facts and substitutes its own assessment of how the Bosnian Serbs could have hypothetically best achieved their macabre Strategic Goals. The Applicant is not asking the Court to evaluate whether the Bosnian Serbs were efficient in achieving their objectives. The Applicant is asking the Court to look at the pattern of conduct and draw the logically necessary inferences. </a:t>
            </a:r>
            <a:endParaRPr lang="en-GB" dirty="0"/>
          </a:p>
          <a:p>
            <a:pPr marL="0" indent="0">
              <a:buNone/>
            </a:pPr>
            <a:r>
              <a:rPr lang="en-US" dirty="0"/>
              <a:t> </a:t>
            </a:r>
            <a:endParaRPr lang="en-GB" dirty="0"/>
          </a:p>
          <a:p>
            <a:pPr marL="0" indent="0">
              <a:buNone/>
            </a:pPr>
            <a:r>
              <a:rPr lang="en-US" b="1" dirty="0"/>
              <a:t>If the only objective was to move the Muslim population, and the Court is willing to assume that the Bosnian Serbs did only that which is strictly necessary in order to achieve this objective, then what to make of the mass murder</a:t>
            </a:r>
            <a:r>
              <a:rPr lang="en-US" dirty="0"/>
              <a:t>? </a:t>
            </a:r>
            <a:endParaRPr lang="en-GB" dirty="0"/>
          </a:p>
          <a:p>
            <a:endParaRPr lang="en-US" dirty="0"/>
          </a:p>
        </p:txBody>
      </p:sp>
    </p:spTree>
    <p:extLst>
      <p:ext uri="{BB962C8B-B14F-4D97-AF65-F5344CB8AC3E}">
        <p14:creationId xmlns:p14="http://schemas.microsoft.com/office/powerpoint/2010/main" val="3327735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OBSERVATIONS OF MEMBER OF THE SERB LEGAL TEAM AT THE ICJ</a:t>
            </a: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en-US" dirty="0" smtClean="0"/>
              <a:t>Confronted with </a:t>
            </a:r>
            <a:r>
              <a:rPr lang="en-US" dirty="0"/>
              <a:t>the suggestion that the Serbian team at </a:t>
            </a:r>
            <a:r>
              <a:rPr lang="en-US" dirty="0" smtClean="0"/>
              <a:t>ICJ </a:t>
            </a:r>
            <a:r>
              <a:rPr lang="en-US" dirty="0"/>
              <a:t>had not told the truth; he replied: ‘</a:t>
            </a:r>
            <a:r>
              <a:rPr lang="en-US" b="1" dirty="0"/>
              <a:t>It’s normal. Every country will do everything possible to protect the state. Bosnia wanted a lot of money for damages</a:t>
            </a:r>
            <a:r>
              <a:rPr lang="en-US" dirty="0"/>
              <a:t>.’ When told that one day the truth will come out he said: </a:t>
            </a:r>
            <a:endParaRPr lang="en-US" dirty="0" smtClean="0"/>
          </a:p>
          <a:p>
            <a:pPr marL="0" lvl="0" indent="0">
              <a:buNone/>
            </a:pPr>
            <a:r>
              <a:rPr lang="en-US" dirty="0" smtClean="0"/>
              <a:t>‘</a:t>
            </a:r>
            <a:r>
              <a:rPr lang="en-US" b="1" dirty="0"/>
              <a:t>But that’s the future. Now it’s important to protect the state.’ </a:t>
            </a:r>
            <a:endParaRPr lang="en-GB" b="1" dirty="0"/>
          </a:p>
          <a:p>
            <a:pPr marL="0" indent="0">
              <a:buNone/>
            </a:pPr>
            <a:endParaRPr lang="en-US" sz="1200" dirty="0" smtClean="0"/>
          </a:p>
          <a:p>
            <a:pPr marL="0" indent="0">
              <a:buNone/>
            </a:pPr>
            <a:r>
              <a:rPr lang="en-US" sz="1200" dirty="0" err="1" smtClean="0"/>
              <a:t>Marlise</a:t>
            </a:r>
            <a:r>
              <a:rPr lang="en-US" sz="1200" dirty="0" smtClean="0"/>
              <a:t> Simons – International Herald tribune </a:t>
            </a:r>
            <a:r>
              <a:rPr lang="en-US" sz="1200" smtClean="0"/>
              <a:t>9 April 2007</a:t>
            </a:r>
            <a:endParaRPr lang="en-US" sz="1200" dirty="0"/>
          </a:p>
        </p:txBody>
      </p:sp>
    </p:spTree>
    <p:extLst>
      <p:ext uri="{BB962C8B-B14F-4D97-AF65-F5344CB8AC3E}">
        <p14:creationId xmlns:p14="http://schemas.microsoft.com/office/powerpoint/2010/main" val="106744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ICTY INTERACTIVE MAP</a:t>
            </a:r>
            <a:endParaRPr lang="en-US" dirty="0"/>
          </a:p>
        </p:txBody>
      </p:sp>
      <p:sp>
        <p:nvSpPr>
          <p:cNvPr id="3" name="Content Placeholder 2"/>
          <p:cNvSpPr>
            <a:spLocks noGrp="1"/>
          </p:cNvSpPr>
          <p:nvPr>
            <p:ph idx="1"/>
          </p:nvPr>
        </p:nvSpPr>
        <p:spPr/>
        <p:txBody>
          <a:bodyPr/>
          <a:lstStyle/>
          <a:p>
            <a:r>
              <a:rPr lang="en-US" dirty="0"/>
              <a:t>http://</a:t>
            </a:r>
            <a:r>
              <a:rPr lang="en-US" dirty="0" err="1"/>
              <a:t>www.icty.org</a:t>
            </a:r>
            <a:r>
              <a:rPr lang="en-US" dirty="0"/>
              <a:t>/sections/</a:t>
            </a:r>
            <a:r>
              <a:rPr lang="en-US" dirty="0" err="1"/>
              <a:t>TheCases</a:t>
            </a:r>
            <a:r>
              <a:rPr lang="en-US" dirty="0"/>
              <a:t>/</a:t>
            </a:r>
            <a:r>
              <a:rPr lang="en-US" dirty="0" err="1"/>
              <a:t>InteractiveMap</a:t>
            </a:r>
            <a:endParaRPr lang="en-US" dirty="0"/>
          </a:p>
        </p:txBody>
      </p:sp>
    </p:spTree>
    <p:extLst>
      <p:ext uri="{BB962C8B-B14F-4D97-AF65-F5344CB8AC3E}">
        <p14:creationId xmlns:p14="http://schemas.microsoft.com/office/powerpoint/2010/main" val="1783383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Rapheael</a:t>
            </a:r>
            <a:r>
              <a:rPr lang="en-US" dirty="0" smtClean="0"/>
              <a:t> </a:t>
            </a:r>
            <a:r>
              <a:rPr lang="en-US" dirty="0" err="1" smtClean="0"/>
              <a:t>Lemkin</a:t>
            </a:r>
            <a:r>
              <a:rPr lang="en-US" dirty="0" smtClean="0"/>
              <a:t> 1900 -1959</a:t>
            </a:r>
            <a:endParaRPr lang="en-US" dirty="0"/>
          </a:p>
        </p:txBody>
      </p:sp>
      <p:pic>
        <p:nvPicPr>
          <p:cNvPr id="4" name="Content Placeholder 3"/>
          <p:cNvPicPr>
            <a:picLocks noGrp="1" noChangeAspect="1"/>
          </p:cNvPicPr>
          <p:nvPr>
            <p:ph idx="1"/>
          </p:nvPr>
        </p:nvPicPr>
        <p:blipFill>
          <a:blip r:embed="rId3"/>
          <a:srcRect t="13336" b="13336"/>
          <a:stretch>
            <a:fillRect/>
          </a:stretch>
        </p:blipFill>
        <p:spPr>
          <a:xfrm>
            <a:off x="457200" y="1417639"/>
            <a:ext cx="8229600" cy="5440362"/>
          </a:xfrm>
        </p:spPr>
      </p:pic>
    </p:spTree>
    <p:extLst>
      <p:ext uri="{BB962C8B-B14F-4D97-AF65-F5344CB8AC3E}">
        <p14:creationId xmlns:p14="http://schemas.microsoft.com/office/powerpoint/2010/main" val="33907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Lemkin’s</a:t>
            </a:r>
            <a:r>
              <a:rPr lang="en-US" dirty="0" smtClean="0"/>
              <a:t> approach to the new crime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……different actions aiming at the destruction of essential foundations of the life of national groups, with the aim of annihilating the groups themselves…… disintegration of the political and social institutions, of culture, language, national feelings, religion, and the economic existence of national groups, and the destruction of the personal security, liberty, health, dignity, and even the lives of the individuals belonging to such groups. </a:t>
            </a:r>
            <a:endParaRPr lang="en-GB" dirty="0"/>
          </a:p>
          <a:p>
            <a:pPr marL="0" indent="0">
              <a:buNone/>
            </a:pPr>
            <a:endParaRPr lang="en-US" dirty="0"/>
          </a:p>
        </p:txBody>
      </p:sp>
    </p:spTree>
    <p:extLst>
      <p:ext uri="{BB962C8B-B14F-4D97-AF65-F5344CB8AC3E}">
        <p14:creationId xmlns:p14="http://schemas.microsoft.com/office/powerpoint/2010/main" val="3224493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Winston Churchill, 1941 speech</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"The aggressor ... retaliates by the most frightful cruelties. As his Armies advance, whole districts are being exterminated. Scores of thousands - literally scores of thousands - of executions in cold blood are being perpetrated by the German Police-troops upon the Russian patriots who defend their native soil. Since the Mongol invasions of Europe in the Sixteenth Century, there has never been methodical, merciless butchery on such a scale, or approaching such a scale</a:t>
            </a:r>
            <a:r>
              <a:rPr lang="en-US" dirty="0" smtClean="0"/>
              <a:t>.</a:t>
            </a:r>
          </a:p>
          <a:p>
            <a:pPr marL="0" indent="0">
              <a:buNone/>
            </a:pPr>
            <a:endParaRPr lang="en-US" dirty="0"/>
          </a:p>
          <a:p>
            <a:pPr marL="0" indent="0">
              <a:buNone/>
            </a:pPr>
            <a:r>
              <a:rPr lang="en-US" dirty="0" smtClean="0"/>
              <a:t>And </a:t>
            </a:r>
            <a:r>
              <a:rPr lang="en-US" dirty="0"/>
              <a:t>this is but the beginning. Famine and pestilence have yet to follow in the bloody ruts of Hitler's tanks.</a:t>
            </a:r>
          </a:p>
          <a:p>
            <a:pPr marL="0" indent="0">
              <a:buNone/>
            </a:pPr>
            <a:r>
              <a:rPr lang="en-US" b="1" u="sng" dirty="0" smtClean="0"/>
              <a:t>We </a:t>
            </a:r>
            <a:r>
              <a:rPr lang="en-US" b="1" u="sng" dirty="0"/>
              <a:t>are in the presence of a crime without a name. </a:t>
            </a:r>
            <a:r>
              <a:rPr lang="en-US" dirty="0"/>
              <a:t>"</a:t>
            </a:r>
          </a:p>
        </p:txBody>
      </p:sp>
    </p:spTree>
    <p:extLst>
      <p:ext uri="{BB962C8B-B14F-4D97-AF65-F5344CB8AC3E}">
        <p14:creationId xmlns:p14="http://schemas.microsoft.com/office/powerpoint/2010/main" val="730924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 FERENCZ</a:t>
            </a:r>
            <a:endParaRPr lang="en-US" dirty="0"/>
          </a:p>
        </p:txBody>
      </p:sp>
      <p:pic>
        <p:nvPicPr>
          <p:cNvPr id="4" name="Content Placeholder 3"/>
          <p:cNvPicPr>
            <a:picLocks noGrp="1" noChangeAspect="1"/>
          </p:cNvPicPr>
          <p:nvPr>
            <p:ph idx="1"/>
          </p:nvPr>
        </p:nvPicPr>
        <p:blipFill>
          <a:blip r:embed="rId3"/>
          <a:srcRect t="4440" b="4440"/>
          <a:stretch>
            <a:fillRect/>
          </a:stretch>
        </p:blipFill>
        <p:spPr/>
      </p:pic>
    </p:spTree>
    <p:extLst>
      <p:ext uri="{BB962C8B-B14F-4D97-AF65-F5344CB8AC3E}">
        <p14:creationId xmlns:p14="http://schemas.microsoft.com/office/powerpoint/2010/main" val="60906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4121</TotalTime>
  <Words>2198</Words>
  <Application>Microsoft Office PowerPoint</Application>
  <PresentationFormat>On-screen Show (4:3)</PresentationFormat>
  <Paragraphs>151</Paragraphs>
  <Slides>41</Slides>
  <Notes>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GRESHAM 1 APRIL 2015 SREBRENICA 1 </vt:lpstr>
      <vt:lpstr>SREBRENICA - GRAVES</vt:lpstr>
      <vt:lpstr>Transitional Justice</vt:lpstr>
      <vt:lpstr>PowerPoint Presentation</vt:lpstr>
      <vt:lpstr>ICTY INTERACTIVE MAP</vt:lpstr>
      <vt:lpstr>Rapheael Lemkin 1900 -1959</vt:lpstr>
      <vt:lpstr>Lemkin’s approach to the new crime</vt:lpstr>
      <vt:lpstr>Winston Churchill, 1941 speech</vt:lpstr>
      <vt:lpstr>BEN FERENCZ</vt:lpstr>
      <vt:lpstr>Ben Ferencz opening Einsatzgruppen Trial</vt:lpstr>
      <vt:lpstr>Ben Ferencz opening speech at eth Einsatzgruppen trial</vt:lpstr>
      <vt:lpstr>BEN FERENCZ PROPOSAL</vt:lpstr>
      <vt:lpstr>BEN FERENCZ PROPOSAL</vt:lpstr>
      <vt:lpstr>ICC STATUTE _ AGGRESSION</vt:lpstr>
      <vt:lpstr>ICC STATUTE GENOCIDE</vt:lpstr>
      <vt:lpstr>ICC STATUTE CRIMES AGAINST HUMANITY</vt:lpstr>
      <vt:lpstr>ICC STATUTE MENTAL ELEMENT</vt:lpstr>
      <vt:lpstr>ICTY STATUTE INDIVIDUAL REPSONSIBILITY </vt:lpstr>
      <vt:lpstr>MLADIC CLIP, Entering Srebrenica</vt:lpstr>
      <vt:lpstr>MLADIC CLIP, Fontana Hotel 12 July 1995</vt:lpstr>
      <vt:lpstr>Nevenka Tromp</vt:lpstr>
      <vt:lpstr>Gregory H. Stenton Classificationm</vt:lpstr>
      <vt:lpstr>PowerPoint Presentation</vt:lpstr>
      <vt:lpstr>PowerPoint Presentation</vt:lpstr>
      <vt:lpstr>VARIANT A and B DOCUMENT, December 1991</vt:lpstr>
      <vt:lpstr> Statement by Miroslav Deronjić, Exhibit P600, ERN ET0344-7914-0344-7918,  </vt:lpstr>
      <vt:lpstr>Statement by Miroslav Deronjić</vt:lpstr>
      <vt:lpstr>‘Decision on Strategic Objectives of the Serbian People in Bosnia and Herzegovina’, (12 May 1992)</vt:lpstr>
      <vt:lpstr>PowerPoint Presentation</vt:lpstr>
      <vt:lpstr>PowerPoint Presentation</vt:lpstr>
      <vt:lpstr>819 UN RESOLUTION, 17 April 1993</vt:lpstr>
      <vt:lpstr>DIRECTIVE, Radovan Karadžić, March 1995</vt:lpstr>
      <vt:lpstr>DIPLOMATIC CABLES, FRY</vt:lpstr>
      <vt:lpstr>SDC Records, 14 August 1995</vt:lpstr>
      <vt:lpstr>SCORPION VIDEO</vt:lpstr>
      <vt:lpstr>VLADISLAV JOVANOVIć’s letter to UN, 27 November 1995 </vt:lpstr>
      <vt:lpstr>Slobodan Milošević at the SDC meeting, 6 December 1995</vt:lpstr>
      <vt:lpstr>Mothers of Srebrenica</vt:lpstr>
      <vt:lpstr>ICJ RULING _ DISSENTING OPINION JUDGE AL-KHASAWNEH</vt:lpstr>
      <vt:lpstr>ICJ RULING _ DISSENTING OPINION JUDGE AL-KHASAWNEH</vt:lpstr>
      <vt:lpstr>OBSERVATIONS OF MEMBER OF THE SERB LEGAL TEAM AT THE ICJ</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 Nice</dc:creator>
  <cp:lastModifiedBy>Gresham College</cp:lastModifiedBy>
  <cp:revision>33</cp:revision>
  <dcterms:created xsi:type="dcterms:W3CDTF">2015-03-27T06:06:39Z</dcterms:created>
  <dcterms:modified xsi:type="dcterms:W3CDTF">2015-04-01T14:27:21Z</dcterms:modified>
</cp:coreProperties>
</file>